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2" r:id="rId2"/>
    <p:sldId id="256" r:id="rId3"/>
    <p:sldId id="274" r:id="rId4"/>
    <p:sldId id="278" r:id="rId5"/>
    <p:sldId id="277" r:id="rId6"/>
    <p:sldId id="280" r:id="rId7"/>
    <p:sldId id="281" r:id="rId8"/>
    <p:sldId id="282" r:id="rId9"/>
    <p:sldId id="283" r:id="rId10"/>
    <p:sldId id="273" r:id="rId11"/>
    <p:sldId id="291" r:id="rId12"/>
    <p:sldId id="271" r:id="rId13"/>
    <p:sldId id="264" r:id="rId14"/>
    <p:sldId id="285" r:id="rId15"/>
    <p:sldId id="286" r:id="rId16"/>
    <p:sldId id="287" r:id="rId17"/>
    <p:sldId id="266" r:id="rId18"/>
    <p:sldId id="290"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FDA3"/>
    <a:srgbClr val="FFFF00"/>
    <a:srgbClr val="0000FF"/>
    <a:srgbClr val="006600"/>
    <a:srgbClr val="FFFFFF"/>
    <a:srgbClr val="FFCCFF"/>
    <a:srgbClr val="800080"/>
    <a:srgbClr val="FDBBDE"/>
    <a:srgbClr val="FF66CC"/>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1" d="100"/>
          <a:sy n="51" d="100"/>
        </p:scale>
        <p:origin x="-3354" y="-138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FAA441-5441-4F17-8058-1854FB247163}" type="datetimeFigureOut">
              <a:rPr lang="en-US" smtClean="0"/>
              <a:pPr/>
              <a:t>3/7/2016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D8D46D-F1B6-4913-81B9-735D5B10B5C9}" type="slidenum">
              <a:rPr lang="en-US" smtClean="0"/>
              <a:pPr/>
              <a:t>‹#›</a:t>
            </a:fld>
            <a:endParaRPr lang="en-US"/>
          </a:p>
        </p:txBody>
      </p:sp>
    </p:spTree>
    <p:extLst>
      <p:ext uri="{BB962C8B-B14F-4D97-AF65-F5344CB8AC3E}">
        <p14:creationId xmlns:p14="http://schemas.microsoft.com/office/powerpoint/2010/main" val="569797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7D8D46D-F1B6-4913-81B9-735D5B10B5C9}"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3561E9-65EF-4D7B-B618-61091DD76F7E}" type="datetimeFigureOut">
              <a:rPr lang="en-US" smtClean="0"/>
              <a:pPr/>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3561E9-65EF-4D7B-B618-61091DD76F7E}" type="datetimeFigureOut">
              <a:rPr lang="en-US" smtClean="0"/>
              <a:pPr/>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3561E9-65EF-4D7B-B618-61091DD76F7E}" type="datetimeFigureOut">
              <a:rPr lang="en-US" smtClean="0"/>
              <a:pPr/>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3561E9-65EF-4D7B-B618-61091DD76F7E}" type="datetimeFigureOut">
              <a:rPr lang="en-US" smtClean="0"/>
              <a:pPr/>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3561E9-65EF-4D7B-B618-61091DD76F7E}" type="datetimeFigureOut">
              <a:rPr lang="en-US" smtClean="0"/>
              <a:pPr/>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23561E9-65EF-4D7B-B618-61091DD76F7E}" type="datetimeFigureOut">
              <a:rPr lang="en-US" smtClean="0"/>
              <a:pPr/>
              <a:t>3/7/2016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23561E9-65EF-4D7B-B618-61091DD76F7E}" type="datetimeFigureOut">
              <a:rPr lang="en-US" smtClean="0"/>
              <a:pPr/>
              <a:t>3/7/2016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3561E9-65EF-4D7B-B618-61091DD76F7E}" type="datetimeFigureOut">
              <a:rPr lang="en-US" smtClean="0"/>
              <a:pPr/>
              <a:t>3/7/2016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3561E9-65EF-4D7B-B618-61091DD76F7E}" type="datetimeFigureOut">
              <a:rPr lang="en-US" smtClean="0"/>
              <a:pPr/>
              <a:t>3/7/2016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3561E9-65EF-4D7B-B618-61091DD76F7E}" type="datetimeFigureOut">
              <a:rPr lang="en-US" smtClean="0"/>
              <a:pPr/>
              <a:t>3/7/2016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3561E9-65EF-4D7B-B618-61091DD76F7E}" type="datetimeFigureOut">
              <a:rPr lang="en-US" smtClean="0"/>
              <a:pPr/>
              <a:t>3/7/2016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DFE5F1-067D-4B01-9D2A-E3ED0544D06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561E9-65EF-4D7B-B618-61091DD76F7E}" type="datetimeFigureOut">
              <a:rPr lang="en-US" smtClean="0"/>
              <a:pPr/>
              <a:t>3/7/2016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DFE5F1-067D-4B01-9D2A-E3ED0544D06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alphaModFix amt="33000"/>
            <a:lum/>
          </a:blip>
          <a:srcRect/>
          <a:stretch>
            <a:fillRect/>
          </a:stretch>
        </a:blipFill>
        <a:effectLst/>
      </p:bgPr>
    </p:bg>
    <p:spTree>
      <p:nvGrpSpPr>
        <p:cNvPr id="1" name=""/>
        <p:cNvGrpSpPr/>
        <p:nvPr/>
      </p:nvGrpSpPr>
      <p:grpSpPr>
        <a:xfrm>
          <a:off x="0" y="0"/>
          <a:ext cx="0" cy="0"/>
          <a:chOff x="0" y="0"/>
          <a:chExt cx="0" cy="0"/>
        </a:xfrm>
      </p:grpSpPr>
      <p:sp>
        <p:nvSpPr>
          <p:cNvPr id="6" name="Rectangle 6"/>
          <p:cNvSpPr>
            <a:spLocks noChangeArrowheads="1"/>
          </p:cNvSpPr>
          <p:nvPr/>
        </p:nvSpPr>
        <p:spPr bwMode="auto">
          <a:xfrm>
            <a:off x="457200" y="5562600"/>
            <a:ext cx="8305800" cy="449263"/>
          </a:xfrm>
          <a:prstGeom prst="rect">
            <a:avLst/>
          </a:prstGeom>
          <a:noFill/>
          <a:ln w="9525">
            <a:noFill/>
            <a:miter lim="800000"/>
            <a:headEnd/>
            <a:tailEnd/>
          </a:ln>
          <a:effectLst/>
        </p:spPr>
        <p:txBody>
          <a:bodyPr/>
          <a:lstStyle/>
          <a:p>
            <a:pPr algn="ctr" eaLnBrk="1" hangingPunct="1">
              <a:spcBef>
                <a:spcPts val="800"/>
              </a:spcBef>
              <a:spcAft>
                <a:spcPts val="800"/>
              </a:spcAft>
              <a:buClr>
                <a:schemeClr val="accent2"/>
              </a:buClr>
              <a:buFont typeface="Wingdings" pitchFamily="2" charset="2"/>
              <a:buNone/>
            </a:pPr>
            <a:endParaRPr lang="en-US" sz="2000">
              <a:solidFill>
                <a:srgbClr val="0000CC"/>
              </a:solidFill>
              <a:latin typeface=".VnTimeH" pitchFamily="34" charset="0"/>
            </a:endParaRPr>
          </a:p>
        </p:txBody>
      </p:sp>
      <p:sp>
        <p:nvSpPr>
          <p:cNvPr id="8" name="Rectangle 8"/>
          <p:cNvSpPr>
            <a:spLocks noChangeArrowheads="1"/>
          </p:cNvSpPr>
          <p:nvPr/>
        </p:nvSpPr>
        <p:spPr bwMode="auto">
          <a:xfrm>
            <a:off x="457200" y="3505200"/>
            <a:ext cx="8305800" cy="1261884"/>
          </a:xfrm>
          <a:prstGeom prst="rect">
            <a:avLst/>
          </a:prstGeom>
          <a:noFill/>
          <a:ln w="9525">
            <a:noFill/>
            <a:miter lim="800000"/>
            <a:headEnd/>
            <a:tailEnd/>
          </a:ln>
          <a:effectLst/>
          <a:scene3d>
            <a:camera prst="obliqueTopRight"/>
            <a:lightRig rig="glow" dir="t">
              <a:rot lat="0" lon="0" rev="14100000"/>
            </a:lightRig>
          </a:scene3d>
          <a:sp3d prstMaterial="softEdge">
            <a:bevelT w="127000" prst="artDeco"/>
          </a:sp3d>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800" b="1" kern="10" dirty="0" err="1" smtClean="0">
                <a:ln w="11430"/>
                <a:solidFill>
                  <a:srgbClr val="FF0000"/>
                </a:solidFill>
                <a:effectLst>
                  <a:outerShdw blurRad="50800" dist="39000" dir="5460000" algn="tl">
                    <a:srgbClr val="000000">
                      <a:alpha val="38000"/>
                    </a:srgbClr>
                  </a:outerShdw>
                </a:effectLst>
                <a:latin typeface=".VnTifani HeavyH"/>
              </a:rPr>
              <a:t>CHUYÊN</a:t>
            </a:r>
            <a:r>
              <a:rPr lang="en-US" sz="3800" b="1" kern="10" dirty="0" smtClean="0">
                <a:ln w="11430"/>
                <a:solidFill>
                  <a:srgbClr val="FF0000"/>
                </a:solidFill>
                <a:effectLst>
                  <a:outerShdw blurRad="50800" dist="39000" dir="5460000" algn="tl">
                    <a:srgbClr val="000000">
                      <a:alpha val="38000"/>
                    </a:srgbClr>
                  </a:outerShdw>
                </a:effectLst>
                <a:latin typeface=".VnTifani HeavyH"/>
              </a:rPr>
              <a:t> </a:t>
            </a:r>
            <a:r>
              <a:rPr lang="en-US" sz="3800" b="1" kern="10" dirty="0" err="1" smtClean="0">
                <a:ln w="11430"/>
                <a:solidFill>
                  <a:srgbClr val="FF0000"/>
                </a:solidFill>
                <a:effectLst>
                  <a:outerShdw blurRad="50800" dist="39000" dir="5460000" algn="tl">
                    <a:srgbClr val="000000">
                      <a:alpha val="38000"/>
                    </a:srgbClr>
                  </a:outerShdw>
                </a:effectLst>
                <a:latin typeface=".VnTifani HeavyH"/>
              </a:rPr>
              <a:t>ĐỀ</a:t>
            </a:r>
            <a:r>
              <a:rPr lang="en-US" sz="3800" b="1" kern="10" dirty="0" smtClean="0">
                <a:ln w="11430"/>
                <a:solidFill>
                  <a:srgbClr val="FF0000"/>
                </a:solidFill>
                <a:effectLst>
                  <a:outerShdw blurRad="50800" dist="39000" dir="5460000" algn="tl">
                    <a:srgbClr val="000000">
                      <a:alpha val="38000"/>
                    </a:srgbClr>
                  </a:outerShdw>
                </a:effectLst>
                <a:latin typeface=".VnTifani HeavyH"/>
              </a:rPr>
              <a:t> </a:t>
            </a:r>
            <a:r>
              <a:rPr lang="en-US" sz="3800" b="1" kern="10" dirty="0" err="1" smtClean="0">
                <a:ln w="11430"/>
                <a:solidFill>
                  <a:srgbClr val="FF0000"/>
                </a:solidFill>
                <a:effectLst>
                  <a:outerShdw blurRad="50800" dist="39000" dir="5460000" algn="tl">
                    <a:srgbClr val="000000">
                      <a:alpha val="38000"/>
                    </a:srgbClr>
                  </a:outerShdw>
                </a:effectLst>
                <a:latin typeface=".VnTifani HeavyH"/>
              </a:rPr>
              <a:t>ĐỔI</a:t>
            </a:r>
            <a:r>
              <a:rPr lang="en-US" sz="3800" b="1" kern="10" dirty="0" smtClean="0">
                <a:ln w="11430"/>
                <a:solidFill>
                  <a:srgbClr val="FF0000"/>
                </a:solidFill>
                <a:effectLst>
                  <a:outerShdw blurRad="50800" dist="39000" dir="5460000" algn="tl">
                    <a:srgbClr val="000000">
                      <a:alpha val="38000"/>
                    </a:srgbClr>
                  </a:outerShdw>
                </a:effectLst>
                <a:latin typeface=".VnTifani HeavyH"/>
              </a:rPr>
              <a:t> </a:t>
            </a:r>
            <a:r>
              <a:rPr lang="en-US" sz="3800" b="1" kern="10" dirty="0" err="1" smtClean="0">
                <a:ln w="11430"/>
                <a:solidFill>
                  <a:srgbClr val="FF0000"/>
                </a:solidFill>
                <a:effectLst>
                  <a:outerShdw blurRad="50800" dist="39000" dir="5460000" algn="tl">
                    <a:srgbClr val="000000">
                      <a:alpha val="38000"/>
                    </a:srgbClr>
                  </a:outerShdw>
                </a:effectLst>
                <a:latin typeface=".VnTifani HeavyH"/>
              </a:rPr>
              <a:t>MỚI</a:t>
            </a:r>
            <a:r>
              <a:rPr lang="en-US" sz="3800" b="1" kern="10" dirty="0" smtClean="0">
                <a:ln w="11430"/>
                <a:solidFill>
                  <a:srgbClr val="FF0000"/>
                </a:solidFill>
                <a:effectLst>
                  <a:outerShdw blurRad="50800" dist="39000" dir="5460000" algn="tl">
                    <a:srgbClr val="000000">
                      <a:alpha val="38000"/>
                    </a:srgbClr>
                  </a:outerShdw>
                </a:effectLst>
                <a:latin typeface=".VnTifani HeavyH"/>
              </a:rPr>
              <a:t> </a:t>
            </a:r>
            <a:r>
              <a:rPr lang="en-US" sz="3800" b="1" kern="10" dirty="0" err="1" smtClean="0">
                <a:ln w="11430"/>
                <a:solidFill>
                  <a:srgbClr val="FF0000"/>
                </a:solidFill>
                <a:effectLst>
                  <a:outerShdw blurRad="50800" dist="39000" dir="5460000" algn="tl">
                    <a:srgbClr val="000000">
                      <a:alpha val="38000"/>
                    </a:srgbClr>
                  </a:outerShdw>
                </a:effectLst>
                <a:latin typeface=".VnTifani HeavyH"/>
              </a:rPr>
              <a:t>PHƯƠNG</a:t>
            </a:r>
            <a:r>
              <a:rPr lang="en-US" sz="3800" b="1" kern="10" dirty="0" smtClean="0">
                <a:ln w="11430"/>
                <a:solidFill>
                  <a:srgbClr val="FF0000"/>
                </a:solidFill>
                <a:effectLst>
                  <a:outerShdw blurRad="50800" dist="39000" dir="5460000" algn="tl">
                    <a:srgbClr val="000000">
                      <a:alpha val="38000"/>
                    </a:srgbClr>
                  </a:outerShdw>
                </a:effectLst>
                <a:latin typeface=".VnTifani HeavyH"/>
              </a:rPr>
              <a:t> </a:t>
            </a:r>
            <a:r>
              <a:rPr lang="en-US" sz="3800" b="1" kern="10" dirty="0" err="1" smtClean="0">
                <a:ln w="11430"/>
                <a:solidFill>
                  <a:srgbClr val="FF0000"/>
                </a:solidFill>
                <a:effectLst>
                  <a:outerShdw blurRad="50800" dist="39000" dir="5460000" algn="tl">
                    <a:srgbClr val="000000">
                      <a:alpha val="38000"/>
                    </a:srgbClr>
                  </a:outerShdw>
                </a:effectLst>
                <a:latin typeface=".VnTifani HeavyH"/>
              </a:rPr>
              <a:t>PHÁP</a:t>
            </a:r>
            <a:r>
              <a:rPr lang="en-US" sz="3800" b="1" kern="10" dirty="0" smtClean="0">
                <a:ln w="11430"/>
                <a:solidFill>
                  <a:srgbClr val="FF0000"/>
                </a:solidFill>
                <a:effectLst>
                  <a:outerShdw blurRad="50800" dist="39000" dir="5460000" algn="tl">
                    <a:srgbClr val="000000">
                      <a:alpha val="38000"/>
                    </a:srgbClr>
                  </a:outerShdw>
                </a:effectLst>
                <a:latin typeface=".VnTifani HeavyH"/>
              </a:rPr>
              <a:t> </a:t>
            </a:r>
            <a:r>
              <a:rPr lang="en-US" sz="3800" b="1" kern="10" dirty="0" err="1" smtClean="0">
                <a:ln w="11430"/>
                <a:solidFill>
                  <a:srgbClr val="FF0000"/>
                </a:solidFill>
                <a:effectLst>
                  <a:outerShdw blurRad="50800" dist="39000" dir="5460000" algn="tl">
                    <a:srgbClr val="000000">
                      <a:alpha val="38000"/>
                    </a:srgbClr>
                  </a:outerShdw>
                </a:effectLst>
                <a:latin typeface=".VnTifani HeavyH"/>
              </a:rPr>
              <a:t>DẠY</a:t>
            </a:r>
            <a:r>
              <a:rPr lang="en-US" sz="3800" b="1" kern="10" dirty="0" smtClean="0">
                <a:ln w="11430"/>
                <a:solidFill>
                  <a:srgbClr val="FF0000"/>
                </a:solidFill>
                <a:effectLst>
                  <a:outerShdw blurRad="50800" dist="39000" dir="5460000" algn="tl">
                    <a:srgbClr val="000000">
                      <a:alpha val="38000"/>
                    </a:srgbClr>
                  </a:outerShdw>
                </a:effectLst>
                <a:latin typeface=".VnTifani HeavyH"/>
              </a:rPr>
              <a:t> </a:t>
            </a:r>
            <a:r>
              <a:rPr lang="en-US" sz="3800" b="1" kern="10" dirty="0" err="1" smtClean="0">
                <a:ln w="11430"/>
                <a:solidFill>
                  <a:srgbClr val="FF0000"/>
                </a:solidFill>
                <a:effectLst>
                  <a:outerShdw blurRad="50800" dist="39000" dir="5460000" algn="tl">
                    <a:srgbClr val="000000">
                      <a:alpha val="38000"/>
                    </a:srgbClr>
                  </a:outerShdw>
                </a:effectLst>
                <a:latin typeface=".VnTifani HeavyH"/>
              </a:rPr>
              <a:t>HỌC</a:t>
            </a:r>
            <a:endParaRPr lang="en-US" sz="3800" b="1" kern="10" dirty="0">
              <a:ln w="11430"/>
              <a:solidFill>
                <a:srgbClr val="FF0000"/>
              </a:solidFill>
              <a:effectLst>
                <a:outerShdw blurRad="50800" dist="39000" dir="5460000" algn="tl">
                  <a:srgbClr val="000000">
                    <a:alpha val="38000"/>
                  </a:srgbClr>
                </a:outerShdw>
              </a:effectLst>
              <a:latin typeface=".VnTifani HeavyH"/>
            </a:endParaRPr>
          </a:p>
        </p:txBody>
      </p:sp>
      <p:pic>
        <p:nvPicPr>
          <p:cNvPr id="9" name="Picture 9" descr="three-violet-flowers"/>
          <p:cNvPicPr>
            <a:picLocks noChangeAspect="1" noChangeArrowheads="1"/>
          </p:cNvPicPr>
          <p:nvPr/>
        </p:nvPicPr>
        <p:blipFill>
          <a:blip r:embed="rId4" cstate="print"/>
          <a:srcRect/>
          <a:stretch>
            <a:fillRect/>
          </a:stretch>
        </p:blipFill>
        <p:spPr bwMode="auto">
          <a:xfrm>
            <a:off x="3363119" y="1066800"/>
            <a:ext cx="2265363" cy="688975"/>
          </a:xfrm>
          <a:prstGeom prst="rect">
            <a:avLst/>
          </a:prstGeom>
          <a:noFill/>
          <a:ln w="9525">
            <a:noFill/>
            <a:miter lim="800000"/>
            <a:headEnd/>
            <a:tailEnd/>
          </a:ln>
        </p:spPr>
      </p:pic>
      <p:graphicFrame>
        <p:nvGraphicFramePr>
          <p:cNvPr id="10" name="Object 10"/>
          <p:cNvGraphicFramePr>
            <a:graphicFrameLocks noChangeAspect="1"/>
          </p:cNvGraphicFramePr>
          <p:nvPr/>
        </p:nvGraphicFramePr>
        <p:xfrm>
          <a:off x="7543800" y="5181600"/>
          <a:ext cx="1646238" cy="1676400"/>
        </p:xfrm>
        <a:graphic>
          <a:graphicData uri="http://schemas.openxmlformats.org/presentationml/2006/ole">
            <mc:AlternateContent xmlns:mc="http://schemas.openxmlformats.org/markup-compatibility/2006">
              <mc:Choice xmlns:v="urn:schemas-microsoft-com:vml" Requires="v">
                <p:oleObj spid="_x0000_s15368" r:id="rId5" imgW="1999440" imgH="1831320" progId="">
                  <p:embed/>
                </p:oleObj>
              </mc:Choice>
              <mc:Fallback>
                <p:oleObj r:id="rId5" imgW="1999440" imgH="1831320"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3800" y="5181600"/>
                        <a:ext cx="1646238" cy="167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 name="Group 11"/>
          <p:cNvGrpSpPr>
            <a:grpSpLocks noChangeAspect="1"/>
          </p:cNvGrpSpPr>
          <p:nvPr/>
        </p:nvGrpSpPr>
        <p:grpSpPr bwMode="auto">
          <a:xfrm rot="10800000" flipH="1">
            <a:off x="0" y="5029200"/>
            <a:ext cx="1581150" cy="1752600"/>
            <a:chOff x="-816" y="2592"/>
            <a:chExt cx="1299" cy="1440"/>
          </a:xfrm>
        </p:grpSpPr>
        <p:sp>
          <p:nvSpPr>
            <p:cNvPr id="12" name="AutoShape 12"/>
            <p:cNvSpPr>
              <a:spLocks noChangeAspect="1" noChangeArrowheads="1" noTextEdit="1"/>
            </p:cNvSpPr>
            <p:nvPr/>
          </p:nvSpPr>
          <p:spPr bwMode="auto">
            <a:xfrm>
              <a:off x="-816" y="2592"/>
              <a:ext cx="1299" cy="1440"/>
            </a:xfrm>
            <a:prstGeom prst="rect">
              <a:avLst/>
            </a:prstGeom>
            <a:noFill/>
            <a:ln w="9525">
              <a:noFill/>
              <a:miter lim="800000"/>
              <a:headEnd/>
              <a:tailEnd/>
            </a:ln>
          </p:spPr>
          <p:txBody>
            <a:bodyPr/>
            <a:lstStyle/>
            <a:p>
              <a:endParaRPr lang="en-US"/>
            </a:p>
          </p:txBody>
        </p:sp>
        <p:grpSp>
          <p:nvGrpSpPr>
            <p:cNvPr id="13" name="Group 13"/>
            <p:cNvGrpSpPr>
              <a:grpSpLocks/>
            </p:cNvGrpSpPr>
            <p:nvPr/>
          </p:nvGrpSpPr>
          <p:grpSpPr bwMode="auto">
            <a:xfrm>
              <a:off x="-800" y="2598"/>
              <a:ext cx="1282" cy="1193"/>
              <a:chOff x="-800" y="2598"/>
              <a:chExt cx="1282" cy="1193"/>
            </a:xfrm>
          </p:grpSpPr>
          <p:sp>
            <p:nvSpPr>
              <p:cNvPr id="134" name="Freeform 14"/>
              <p:cNvSpPr>
                <a:spLocks/>
              </p:cNvSpPr>
              <p:nvPr/>
            </p:nvSpPr>
            <p:spPr bwMode="auto">
              <a:xfrm>
                <a:off x="-112" y="2630"/>
                <a:ext cx="181" cy="88"/>
              </a:xfrm>
              <a:custGeom>
                <a:avLst/>
                <a:gdLst/>
                <a:ahLst/>
                <a:cxnLst>
                  <a:cxn ang="0">
                    <a:pos x="0" y="77"/>
                  </a:cxn>
                  <a:cxn ang="0">
                    <a:pos x="0" y="76"/>
                  </a:cxn>
                  <a:cxn ang="0">
                    <a:pos x="5" y="75"/>
                  </a:cxn>
                  <a:cxn ang="0">
                    <a:pos x="9" y="74"/>
                  </a:cxn>
                  <a:cxn ang="0">
                    <a:pos x="9" y="73"/>
                  </a:cxn>
                  <a:cxn ang="0">
                    <a:pos x="39" y="77"/>
                  </a:cxn>
                  <a:cxn ang="0">
                    <a:pos x="68" y="79"/>
                  </a:cxn>
                  <a:cxn ang="0">
                    <a:pos x="96" y="80"/>
                  </a:cxn>
                  <a:cxn ang="0">
                    <a:pos x="122" y="78"/>
                  </a:cxn>
                  <a:cxn ang="0">
                    <a:pos x="148" y="75"/>
                  </a:cxn>
                  <a:cxn ang="0">
                    <a:pos x="174" y="71"/>
                  </a:cxn>
                  <a:cxn ang="0">
                    <a:pos x="198" y="65"/>
                  </a:cxn>
                  <a:cxn ang="0">
                    <a:pos x="221" y="59"/>
                  </a:cxn>
                  <a:cxn ang="0">
                    <a:pos x="243" y="52"/>
                  </a:cxn>
                  <a:cxn ang="0">
                    <a:pos x="264" y="45"/>
                  </a:cxn>
                  <a:cxn ang="0">
                    <a:pos x="282" y="37"/>
                  </a:cxn>
                  <a:cxn ang="0">
                    <a:pos x="301" y="29"/>
                  </a:cxn>
                  <a:cxn ang="0">
                    <a:pos x="317" y="21"/>
                  </a:cxn>
                  <a:cxn ang="0">
                    <a:pos x="332" y="14"/>
                  </a:cxn>
                  <a:cxn ang="0">
                    <a:pos x="347" y="6"/>
                  </a:cxn>
                  <a:cxn ang="0">
                    <a:pos x="360" y="0"/>
                  </a:cxn>
                  <a:cxn ang="0">
                    <a:pos x="356" y="9"/>
                  </a:cxn>
                  <a:cxn ang="0">
                    <a:pos x="347" y="17"/>
                  </a:cxn>
                  <a:cxn ang="0">
                    <a:pos x="334" y="25"/>
                  </a:cxn>
                  <a:cxn ang="0">
                    <a:pos x="316" y="34"/>
                  </a:cxn>
                  <a:cxn ang="0">
                    <a:pos x="295" y="44"/>
                  </a:cxn>
                  <a:cxn ang="0">
                    <a:pos x="273" y="53"/>
                  </a:cxn>
                  <a:cxn ang="0">
                    <a:pos x="247" y="61"/>
                  </a:cxn>
                  <a:cxn ang="0">
                    <a:pos x="219" y="68"/>
                  </a:cxn>
                  <a:cxn ang="0">
                    <a:pos x="191" y="76"/>
                  </a:cxn>
                  <a:cxn ang="0">
                    <a:pos x="161" y="81"/>
                  </a:cxn>
                  <a:cxn ang="0">
                    <a:pos x="132" y="85"/>
                  </a:cxn>
                  <a:cxn ang="0">
                    <a:pos x="104" y="88"/>
                  </a:cxn>
                  <a:cxn ang="0">
                    <a:pos x="74" y="88"/>
                  </a:cxn>
                  <a:cxn ang="0">
                    <a:pos x="48" y="87"/>
                  </a:cxn>
                  <a:cxn ang="0">
                    <a:pos x="22" y="83"/>
                  </a:cxn>
                  <a:cxn ang="0">
                    <a:pos x="0" y="77"/>
                  </a:cxn>
                </a:cxnLst>
                <a:rect l="0" t="0" r="r" b="b"/>
                <a:pathLst>
                  <a:path w="360" h="88">
                    <a:moveTo>
                      <a:pt x="0" y="77"/>
                    </a:moveTo>
                    <a:lnTo>
                      <a:pt x="0" y="76"/>
                    </a:lnTo>
                    <a:lnTo>
                      <a:pt x="5" y="75"/>
                    </a:lnTo>
                    <a:lnTo>
                      <a:pt x="9" y="74"/>
                    </a:lnTo>
                    <a:lnTo>
                      <a:pt x="9" y="73"/>
                    </a:lnTo>
                    <a:lnTo>
                      <a:pt x="39" y="77"/>
                    </a:lnTo>
                    <a:lnTo>
                      <a:pt x="68" y="79"/>
                    </a:lnTo>
                    <a:lnTo>
                      <a:pt x="96" y="80"/>
                    </a:lnTo>
                    <a:lnTo>
                      <a:pt x="122" y="78"/>
                    </a:lnTo>
                    <a:lnTo>
                      <a:pt x="148" y="75"/>
                    </a:lnTo>
                    <a:lnTo>
                      <a:pt x="174" y="71"/>
                    </a:lnTo>
                    <a:lnTo>
                      <a:pt x="198" y="65"/>
                    </a:lnTo>
                    <a:lnTo>
                      <a:pt x="221" y="59"/>
                    </a:lnTo>
                    <a:lnTo>
                      <a:pt x="243" y="52"/>
                    </a:lnTo>
                    <a:lnTo>
                      <a:pt x="264" y="45"/>
                    </a:lnTo>
                    <a:lnTo>
                      <a:pt x="282" y="37"/>
                    </a:lnTo>
                    <a:lnTo>
                      <a:pt x="301" y="29"/>
                    </a:lnTo>
                    <a:lnTo>
                      <a:pt x="317" y="21"/>
                    </a:lnTo>
                    <a:lnTo>
                      <a:pt x="332" y="14"/>
                    </a:lnTo>
                    <a:lnTo>
                      <a:pt x="347" y="6"/>
                    </a:lnTo>
                    <a:lnTo>
                      <a:pt x="360" y="0"/>
                    </a:lnTo>
                    <a:lnTo>
                      <a:pt x="356" y="9"/>
                    </a:lnTo>
                    <a:lnTo>
                      <a:pt x="347" y="17"/>
                    </a:lnTo>
                    <a:lnTo>
                      <a:pt x="334" y="25"/>
                    </a:lnTo>
                    <a:lnTo>
                      <a:pt x="316" y="34"/>
                    </a:lnTo>
                    <a:lnTo>
                      <a:pt x="295" y="44"/>
                    </a:lnTo>
                    <a:lnTo>
                      <a:pt x="273" y="53"/>
                    </a:lnTo>
                    <a:lnTo>
                      <a:pt x="247" y="61"/>
                    </a:lnTo>
                    <a:lnTo>
                      <a:pt x="219" y="68"/>
                    </a:lnTo>
                    <a:lnTo>
                      <a:pt x="191" y="76"/>
                    </a:lnTo>
                    <a:lnTo>
                      <a:pt x="161" y="81"/>
                    </a:lnTo>
                    <a:lnTo>
                      <a:pt x="132" y="85"/>
                    </a:lnTo>
                    <a:lnTo>
                      <a:pt x="104" y="88"/>
                    </a:lnTo>
                    <a:lnTo>
                      <a:pt x="74" y="88"/>
                    </a:lnTo>
                    <a:lnTo>
                      <a:pt x="48" y="87"/>
                    </a:lnTo>
                    <a:lnTo>
                      <a:pt x="22" y="83"/>
                    </a:lnTo>
                    <a:lnTo>
                      <a:pt x="0" y="77"/>
                    </a:lnTo>
                    <a:close/>
                  </a:path>
                </a:pathLst>
              </a:custGeom>
              <a:solidFill>
                <a:srgbClr val="006600"/>
              </a:solidFill>
              <a:ln w="9525">
                <a:noFill/>
                <a:round/>
                <a:headEnd/>
                <a:tailEnd/>
              </a:ln>
            </p:spPr>
            <p:txBody>
              <a:bodyPr/>
              <a:lstStyle/>
              <a:p>
                <a:endParaRPr lang="en-US"/>
              </a:p>
            </p:txBody>
          </p:sp>
          <p:sp>
            <p:nvSpPr>
              <p:cNvPr id="135" name="Freeform 15"/>
              <p:cNvSpPr>
                <a:spLocks/>
              </p:cNvSpPr>
              <p:nvPr/>
            </p:nvSpPr>
            <p:spPr bwMode="auto">
              <a:xfrm>
                <a:off x="30" y="2604"/>
                <a:ext cx="10" cy="69"/>
              </a:xfrm>
              <a:custGeom>
                <a:avLst/>
                <a:gdLst/>
                <a:ahLst/>
                <a:cxnLst>
                  <a:cxn ang="0">
                    <a:pos x="15" y="0"/>
                  </a:cxn>
                  <a:cxn ang="0">
                    <a:pos x="21" y="9"/>
                  </a:cxn>
                  <a:cxn ang="0">
                    <a:pos x="21" y="28"/>
                  </a:cxn>
                  <a:cxn ang="0">
                    <a:pos x="15" y="51"/>
                  </a:cxn>
                  <a:cxn ang="0">
                    <a:pos x="0" y="69"/>
                  </a:cxn>
                  <a:cxn ang="0">
                    <a:pos x="4" y="51"/>
                  </a:cxn>
                  <a:cxn ang="0">
                    <a:pos x="8" y="28"/>
                  </a:cxn>
                  <a:cxn ang="0">
                    <a:pos x="11" y="9"/>
                  </a:cxn>
                  <a:cxn ang="0">
                    <a:pos x="15" y="0"/>
                  </a:cxn>
                </a:cxnLst>
                <a:rect l="0" t="0" r="r" b="b"/>
                <a:pathLst>
                  <a:path w="21" h="69">
                    <a:moveTo>
                      <a:pt x="15" y="0"/>
                    </a:moveTo>
                    <a:lnTo>
                      <a:pt x="21" y="9"/>
                    </a:lnTo>
                    <a:lnTo>
                      <a:pt x="21" y="28"/>
                    </a:lnTo>
                    <a:lnTo>
                      <a:pt x="15" y="51"/>
                    </a:lnTo>
                    <a:lnTo>
                      <a:pt x="0" y="69"/>
                    </a:lnTo>
                    <a:lnTo>
                      <a:pt x="4" y="51"/>
                    </a:lnTo>
                    <a:lnTo>
                      <a:pt x="8" y="28"/>
                    </a:lnTo>
                    <a:lnTo>
                      <a:pt x="11" y="9"/>
                    </a:lnTo>
                    <a:lnTo>
                      <a:pt x="15" y="0"/>
                    </a:lnTo>
                    <a:close/>
                  </a:path>
                </a:pathLst>
              </a:custGeom>
              <a:solidFill>
                <a:srgbClr val="006600"/>
              </a:solidFill>
              <a:ln w="9525">
                <a:noFill/>
                <a:round/>
                <a:headEnd/>
                <a:tailEnd/>
              </a:ln>
            </p:spPr>
            <p:txBody>
              <a:bodyPr/>
              <a:lstStyle/>
              <a:p>
                <a:endParaRPr lang="en-US"/>
              </a:p>
            </p:txBody>
          </p:sp>
          <p:sp>
            <p:nvSpPr>
              <p:cNvPr id="136" name="Freeform 16"/>
              <p:cNvSpPr>
                <a:spLocks/>
              </p:cNvSpPr>
              <p:nvPr/>
            </p:nvSpPr>
            <p:spPr bwMode="auto">
              <a:xfrm>
                <a:off x="15" y="2603"/>
                <a:ext cx="13" cy="82"/>
              </a:xfrm>
              <a:custGeom>
                <a:avLst/>
                <a:gdLst/>
                <a:ahLst/>
                <a:cxnLst>
                  <a:cxn ang="0">
                    <a:pos x="21" y="0"/>
                  </a:cxn>
                  <a:cxn ang="0">
                    <a:pos x="26" y="11"/>
                  </a:cxn>
                  <a:cxn ang="0">
                    <a:pos x="25" y="34"/>
                  </a:cxn>
                  <a:cxn ang="0">
                    <a:pos x="17" y="61"/>
                  </a:cxn>
                  <a:cxn ang="0">
                    <a:pos x="0" y="82"/>
                  </a:cxn>
                  <a:cxn ang="0">
                    <a:pos x="4" y="65"/>
                  </a:cxn>
                  <a:cxn ang="0">
                    <a:pos x="8" y="38"/>
                  </a:cxn>
                  <a:cxn ang="0">
                    <a:pos x="13" y="12"/>
                  </a:cxn>
                  <a:cxn ang="0">
                    <a:pos x="21" y="0"/>
                  </a:cxn>
                </a:cxnLst>
                <a:rect l="0" t="0" r="r" b="b"/>
                <a:pathLst>
                  <a:path w="26" h="82">
                    <a:moveTo>
                      <a:pt x="21" y="0"/>
                    </a:moveTo>
                    <a:lnTo>
                      <a:pt x="26" y="11"/>
                    </a:lnTo>
                    <a:lnTo>
                      <a:pt x="25" y="34"/>
                    </a:lnTo>
                    <a:lnTo>
                      <a:pt x="17" y="61"/>
                    </a:lnTo>
                    <a:lnTo>
                      <a:pt x="0" y="82"/>
                    </a:lnTo>
                    <a:lnTo>
                      <a:pt x="4" y="65"/>
                    </a:lnTo>
                    <a:lnTo>
                      <a:pt x="8" y="38"/>
                    </a:lnTo>
                    <a:lnTo>
                      <a:pt x="13" y="12"/>
                    </a:lnTo>
                    <a:lnTo>
                      <a:pt x="21" y="0"/>
                    </a:lnTo>
                    <a:close/>
                  </a:path>
                </a:pathLst>
              </a:custGeom>
              <a:solidFill>
                <a:srgbClr val="006600"/>
              </a:solidFill>
              <a:ln w="9525">
                <a:noFill/>
                <a:round/>
                <a:headEnd/>
                <a:tailEnd/>
              </a:ln>
            </p:spPr>
            <p:txBody>
              <a:bodyPr/>
              <a:lstStyle/>
              <a:p>
                <a:endParaRPr lang="en-US"/>
              </a:p>
            </p:txBody>
          </p:sp>
          <p:sp>
            <p:nvSpPr>
              <p:cNvPr id="137" name="Freeform 17"/>
              <p:cNvSpPr>
                <a:spLocks/>
              </p:cNvSpPr>
              <p:nvPr/>
            </p:nvSpPr>
            <p:spPr bwMode="auto">
              <a:xfrm>
                <a:off x="-11" y="2616"/>
                <a:ext cx="10" cy="86"/>
              </a:xfrm>
              <a:custGeom>
                <a:avLst/>
                <a:gdLst/>
                <a:ahLst/>
                <a:cxnLst>
                  <a:cxn ang="0">
                    <a:pos x="11" y="0"/>
                  </a:cxn>
                  <a:cxn ang="0">
                    <a:pos x="19" y="11"/>
                  </a:cxn>
                  <a:cxn ang="0">
                    <a:pos x="21" y="37"/>
                  </a:cxn>
                  <a:cxn ang="0">
                    <a:pos x="15" y="66"/>
                  </a:cxn>
                  <a:cxn ang="0">
                    <a:pos x="0" y="86"/>
                  </a:cxn>
                  <a:cxn ang="0">
                    <a:pos x="0" y="68"/>
                  </a:cxn>
                  <a:cxn ang="0">
                    <a:pos x="2" y="39"/>
                  </a:cxn>
                  <a:cxn ang="0">
                    <a:pos x="6" y="12"/>
                  </a:cxn>
                  <a:cxn ang="0">
                    <a:pos x="11" y="0"/>
                  </a:cxn>
                </a:cxnLst>
                <a:rect l="0" t="0" r="r" b="b"/>
                <a:pathLst>
                  <a:path w="21" h="86">
                    <a:moveTo>
                      <a:pt x="11" y="0"/>
                    </a:moveTo>
                    <a:lnTo>
                      <a:pt x="19" y="11"/>
                    </a:lnTo>
                    <a:lnTo>
                      <a:pt x="21" y="37"/>
                    </a:lnTo>
                    <a:lnTo>
                      <a:pt x="15" y="66"/>
                    </a:lnTo>
                    <a:lnTo>
                      <a:pt x="0" y="86"/>
                    </a:lnTo>
                    <a:lnTo>
                      <a:pt x="0" y="68"/>
                    </a:lnTo>
                    <a:lnTo>
                      <a:pt x="2" y="39"/>
                    </a:lnTo>
                    <a:lnTo>
                      <a:pt x="6" y="12"/>
                    </a:lnTo>
                    <a:lnTo>
                      <a:pt x="11" y="0"/>
                    </a:lnTo>
                    <a:close/>
                  </a:path>
                </a:pathLst>
              </a:custGeom>
              <a:solidFill>
                <a:srgbClr val="006600"/>
              </a:solidFill>
              <a:ln w="9525">
                <a:noFill/>
                <a:round/>
                <a:headEnd/>
                <a:tailEnd/>
              </a:ln>
            </p:spPr>
            <p:txBody>
              <a:bodyPr/>
              <a:lstStyle/>
              <a:p>
                <a:endParaRPr lang="en-US"/>
              </a:p>
            </p:txBody>
          </p:sp>
          <p:sp>
            <p:nvSpPr>
              <p:cNvPr id="138" name="Freeform 18"/>
              <p:cNvSpPr>
                <a:spLocks/>
              </p:cNvSpPr>
              <p:nvPr/>
            </p:nvSpPr>
            <p:spPr bwMode="auto">
              <a:xfrm>
                <a:off x="-28" y="2631"/>
                <a:ext cx="8" cy="77"/>
              </a:xfrm>
              <a:custGeom>
                <a:avLst/>
                <a:gdLst/>
                <a:ahLst/>
                <a:cxnLst>
                  <a:cxn ang="0">
                    <a:pos x="9" y="0"/>
                  </a:cxn>
                  <a:cxn ang="0">
                    <a:pos x="15" y="11"/>
                  </a:cxn>
                  <a:cxn ang="0">
                    <a:pos x="17" y="34"/>
                  </a:cxn>
                  <a:cxn ang="0">
                    <a:pos x="13" y="60"/>
                  </a:cxn>
                  <a:cxn ang="0">
                    <a:pos x="2" y="77"/>
                  </a:cxn>
                  <a:cxn ang="0">
                    <a:pos x="2" y="59"/>
                  </a:cxn>
                  <a:cxn ang="0">
                    <a:pos x="0" y="33"/>
                  </a:cxn>
                  <a:cxn ang="0">
                    <a:pos x="2" y="11"/>
                  </a:cxn>
                  <a:cxn ang="0">
                    <a:pos x="9" y="0"/>
                  </a:cxn>
                </a:cxnLst>
                <a:rect l="0" t="0" r="r" b="b"/>
                <a:pathLst>
                  <a:path w="17" h="77">
                    <a:moveTo>
                      <a:pt x="9" y="0"/>
                    </a:moveTo>
                    <a:lnTo>
                      <a:pt x="15" y="11"/>
                    </a:lnTo>
                    <a:lnTo>
                      <a:pt x="17" y="34"/>
                    </a:lnTo>
                    <a:lnTo>
                      <a:pt x="13" y="60"/>
                    </a:lnTo>
                    <a:lnTo>
                      <a:pt x="2" y="77"/>
                    </a:lnTo>
                    <a:lnTo>
                      <a:pt x="2" y="59"/>
                    </a:lnTo>
                    <a:lnTo>
                      <a:pt x="0" y="33"/>
                    </a:lnTo>
                    <a:lnTo>
                      <a:pt x="2" y="11"/>
                    </a:lnTo>
                    <a:lnTo>
                      <a:pt x="9" y="0"/>
                    </a:lnTo>
                    <a:close/>
                  </a:path>
                </a:pathLst>
              </a:custGeom>
              <a:solidFill>
                <a:srgbClr val="006600"/>
              </a:solidFill>
              <a:ln w="9525">
                <a:noFill/>
                <a:round/>
                <a:headEnd/>
                <a:tailEnd/>
              </a:ln>
            </p:spPr>
            <p:txBody>
              <a:bodyPr/>
              <a:lstStyle/>
              <a:p>
                <a:endParaRPr lang="en-US"/>
              </a:p>
            </p:txBody>
          </p:sp>
          <p:sp>
            <p:nvSpPr>
              <p:cNvPr id="139" name="Freeform 19"/>
              <p:cNvSpPr>
                <a:spLocks/>
              </p:cNvSpPr>
              <p:nvPr/>
            </p:nvSpPr>
            <p:spPr bwMode="auto">
              <a:xfrm>
                <a:off x="-61" y="2651"/>
                <a:ext cx="11" cy="64"/>
              </a:xfrm>
              <a:custGeom>
                <a:avLst/>
                <a:gdLst/>
                <a:ahLst/>
                <a:cxnLst>
                  <a:cxn ang="0">
                    <a:pos x="4" y="0"/>
                  </a:cxn>
                  <a:cxn ang="0">
                    <a:pos x="13" y="7"/>
                  </a:cxn>
                  <a:cxn ang="0">
                    <a:pos x="20" y="26"/>
                  </a:cxn>
                  <a:cxn ang="0">
                    <a:pos x="18" y="46"/>
                  </a:cxn>
                  <a:cxn ang="0">
                    <a:pos x="7" y="64"/>
                  </a:cxn>
                  <a:cxn ang="0">
                    <a:pos x="5" y="49"/>
                  </a:cxn>
                  <a:cxn ang="0">
                    <a:pos x="2" y="27"/>
                  </a:cxn>
                  <a:cxn ang="0">
                    <a:pos x="0" y="8"/>
                  </a:cxn>
                  <a:cxn ang="0">
                    <a:pos x="4" y="0"/>
                  </a:cxn>
                </a:cxnLst>
                <a:rect l="0" t="0" r="r" b="b"/>
                <a:pathLst>
                  <a:path w="20" h="64">
                    <a:moveTo>
                      <a:pt x="4" y="0"/>
                    </a:moveTo>
                    <a:lnTo>
                      <a:pt x="13" y="7"/>
                    </a:lnTo>
                    <a:lnTo>
                      <a:pt x="20" y="26"/>
                    </a:lnTo>
                    <a:lnTo>
                      <a:pt x="18" y="46"/>
                    </a:lnTo>
                    <a:lnTo>
                      <a:pt x="7" y="64"/>
                    </a:lnTo>
                    <a:lnTo>
                      <a:pt x="5" y="49"/>
                    </a:lnTo>
                    <a:lnTo>
                      <a:pt x="2" y="27"/>
                    </a:lnTo>
                    <a:lnTo>
                      <a:pt x="0" y="8"/>
                    </a:lnTo>
                    <a:lnTo>
                      <a:pt x="4" y="0"/>
                    </a:lnTo>
                    <a:close/>
                  </a:path>
                </a:pathLst>
              </a:custGeom>
              <a:solidFill>
                <a:srgbClr val="006600"/>
              </a:solidFill>
              <a:ln w="9525">
                <a:noFill/>
                <a:round/>
                <a:headEnd/>
                <a:tailEnd/>
              </a:ln>
            </p:spPr>
            <p:txBody>
              <a:bodyPr/>
              <a:lstStyle/>
              <a:p>
                <a:endParaRPr lang="en-US"/>
              </a:p>
            </p:txBody>
          </p:sp>
          <p:sp>
            <p:nvSpPr>
              <p:cNvPr id="140" name="Freeform 20"/>
              <p:cNvSpPr>
                <a:spLocks/>
              </p:cNvSpPr>
              <p:nvPr/>
            </p:nvSpPr>
            <p:spPr bwMode="auto">
              <a:xfrm>
                <a:off x="-108" y="2680"/>
                <a:ext cx="12" cy="31"/>
              </a:xfrm>
              <a:custGeom>
                <a:avLst/>
                <a:gdLst/>
                <a:ahLst/>
                <a:cxnLst>
                  <a:cxn ang="0">
                    <a:pos x="4" y="0"/>
                  </a:cxn>
                  <a:cxn ang="0">
                    <a:pos x="11" y="3"/>
                  </a:cxn>
                  <a:cxn ang="0">
                    <a:pos x="21" y="12"/>
                  </a:cxn>
                  <a:cxn ang="0">
                    <a:pos x="24" y="24"/>
                  </a:cxn>
                  <a:cxn ang="0">
                    <a:pos x="19" y="31"/>
                  </a:cxn>
                  <a:cxn ang="0">
                    <a:pos x="19" y="21"/>
                  </a:cxn>
                  <a:cxn ang="0">
                    <a:pos x="9" y="10"/>
                  </a:cxn>
                  <a:cxn ang="0">
                    <a:pos x="0" y="3"/>
                  </a:cxn>
                  <a:cxn ang="0">
                    <a:pos x="4" y="0"/>
                  </a:cxn>
                </a:cxnLst>
                <a:rect l="0" t="0" r="r" b="b"/>
                <a:pathLst>
                  <a:path w="24" h="31">
                    <a:moveTo>
                      <a:pt x="4" y="0"/>
                    </a:moveTo>
                    <a:lnTo>
                      <a:pt x="11" y="3"/>
                    </a:lnTo>
                    <a:lnTo>
                      <a:pt x="21" y="12"/>
                    </a:lnTo>
                    <a:lnTo>
                      <a:pt x="24" y="24"/>
                    </a:lnTo>
                    <a:lnTo>
                      <a:pt x="19" y="31"/>
                    </a:lnTo>
                    <a:lnTo>
                      <a:pt x="19" y="21"/>
                    </a:lnTo>
                    <a:lnTo>
                      <a:pt x="9" y="10"/>
                    </a:lnTo>
                    <a:lnTo>
                      <a:pt x="0" y="3"/>
                    </a:lnTo>
                    <a:lnTo>
                      <a:pt x="4" y="0"/>
                    </a:lnTo>
                    <a:close/>
                  </a:path>
                </a:pathLst>
              </a:custGeom>
              <a:solidFill>
                <a:srgbClr val="006600"/>
              </a:solidFill>
              <a:ln w="9525">
                <a:noFill/>
                <a:round/>
                <a:headEnd/>
                <a:tailEnd/>
              </a:ln>
            </p:spPr>
            <p:txBody>
              <a:bodyPr/>
              <a:lstStyle/>
              <a:p>
                <a:endParaRPr lang="en-US"/>
              </a:p>
            </p:txBody>
          </p:sp>
          <p:sp>
            <p:nvSpPr>
              <p:cNvPr id="141" name="Freeform 21"/>
              <p:cNvSpPr>
                <a:spLocks/>
              </p:cNvSpPr>
              <p:nvPr/>
            </p:nvSpPr>
            <p:spPr bwMode="auto">
              <a:xfrm>
                <a:off x="47" y="2598"/>
                <a:ext cx="10" cy="59"/>
              </a:xfrm>
              <a:custGeom>
                <a:avLst/>
                <a:gdLst/>
                <a:ahLst/>
                <a:cxnLst>
                  <a:cxn ang="0">
                    <a:pos x="15" y="0"/>
                  </a:cxn>
                  <a:cxn ang="0">
                    <a:pos x="21" y="6"/>
                  </a:cxn>
                  <a:cxn ang="0">
                    <a:pos x="21" y="23"/>
                  </a:cxn>
                  <a:cxn ang="0">
                    <a:pos x="15" y="42"/>
                  </a:cxn>
                  <a:cxn ang="0">
                    <a:pos x="0" y="59"/>
                  </a:cxn>
                  <a:cxn ang="0">
                    <a:pos x="4" y="43"/>
                  </a:cxn>
                  <a:cxn ang="0">
                    <a:pos x="6" y="23"/>
                  </a:cxn>
                  <a:cxn ang="0">
                    <a:pos x="10" y="7"/>
                  </a:cxn>
                  <a:cxn ang="0">
                    <a:pos x="15" y="0"/>
                  </a:cxn>
                </a:cxnLst>
                <a:rect l="0" t="0" r="r" b="b"/>
                <a:pathLst>
                  <a:path w="21" h="59">
                    <a:moveTo>
                      <a:pt x="15" y="0"/>
                    </a:moveTo>
                    <a:lnTo>
                      <a:pt x="21" y="6"/>
                    </a:lnTo>
                    <a:lnTo>
                      <a:pt x="21" y="23"/>
                    </a:lnTo>
                    <a:lnTo>
                      <a:pt x="15" y="42"/>
                    </a:lnTo>
                    <a:lnTo>
                      <a:pt x="0" y="59"/>
                    </a:lnTo>
                    <a:lnTo>
                      <a:pt x="4" y="43"/>
                    </a:lnTo>
                    <a:lnTo>
                      <a:pt x="6" y="23"/>
                    </a:lnTo>
                    <a:lnTo>
                      <a:pt x="10" y="7"/>
                    </a:lnTo>
                    <a:lnTo>
                      <a:pt x="15" y="0"/>
                    </a:lnTo>
                    <a:close/>
                  </a:path>
                </a:pathLst>
              </a:custGeom>
              <a:solidFill>
                <a:srgbClr val="006600"/>
              </a:solidFill>
              <a:ln w="9525">
                <a:noFill/>
                <a:round/>
                <a:headEnd/>
                <a:tailEnd/>
              </a:ln>
            </p:spPr>
            <p:txBody>
              <a:bodyPr/>
              <a:lstStyle/>
              <a:p>
                <a:endParaRPr lang="en-US"/>
              </a:p>
            </p:txBody>
          </p:sp>
          <p:sp>
            <p:nvSpPr>
              <p:cNvPr id="142" name="Freeform 22"/>
              <p:cNvSpPr>
                <a:spLocks/>
              </p:cNvSpPr>
              <p:nvPr/>
            </p:nvSpPr>
            <p:spPr bwMode="auto">
              <a:xfrm>
                <a:off x="4" y="2610"/>
                <a:ext cx="10" cy="83"/>
              </a:xfrm>
              <a:custGeom>
                <a:avLst/>
                <a:gdLst/>
                <a:ahLst/>
                <a:cxnLst>
                  <a:cxn ang="0">
                    <a:pos x="11" y="0"/>
                  </a:cxn>
                  <a:cxn ang="0">
                    <a:pos x="19" y="11"/>
                  </a:cxn>
                  <a:cxn ang="0">
                    <a:pos x="21" y="36"/>
                  </a:cxn>
                  <a:cxn ang="0">
                    <a:pos x="15" y="64"/>
                  </a:cxn>
                  <a:cxn ang="0">
                    <a:pos x="0" y="83"/>
                  </a:cxn>
                  <a:cxn ang="0">
                    <a:pos x="0" y="67"/>
                  </a:cxn>
                  <a:cxn ang="0">
                    <a:pos x="2" y="38"/>
                  </a:cxn>
                  <a:cxn ang="0">
                    <a:pos x="6" y="11"/>
                  </a:cxn>
                  <a:cxn ang="0">
                    <a:pos x="11" y="0"/>
                  </a:cxn>
                </a:cxnLst>
                <a:rect l="0" t="0" r="r" b="b"/>
                <a:pathLst>
                  <a:path w="21" h="83">
                    <a:moveTo>
                      <a:pt x="11" y="0"/>
                    </a:moveTo>
                    <a:lnTo>
                      <a:pt x="19" y="11"/>
                    </a:lnTo>
                    <a:lnTo>
                      <a:pt x="21" y="36"/>
                    </a:lnTo>
                    <a:lnTo>
                      <a:pt x="15" y="64"/>
                    </a:lnTo>
                    <a:lnTo>
                      <a:pt x="0" y="83"/>
                    </a:lnTo>
                    <a:lnTo>
                      <a:pt x="0" y="67"/>
                    </a:lnTo>
                    <a:lnTo>
                      <a:pt x="2" y="38"/>
                    </a:lnTo>
                    <a:lnTo>
                      <a:pt x="6" y="11"/>
                    </a:lnTo>
                    <a:lnTo>
                      <a:pt x="11" y="0"/>
                    </a:lnTo>
                    <a:close/>
                  </a:path>
                </a:pathLst>
              </a:custGeom>
              <a:solidFill>
                <a:srgbClr val="006600"/>
              </a:solidFill>
              <a:ln w="9525">
                <a:noFill/>
                <a:round/>
                <a:headEnd/>
                <a:tailEnd/>
              </a:ln>
            </p:spPr>
            <p:txBody>
              <a:bodyPr/>
              <a:lstStyle/>
              <a:p>
                <a:endParaRPr lang="en-US"/>
              </a:p>
            </p:txBody>
          </p:sp>
          <p:sp>
            <p:nvSpPr>
              <p:cNvPr id="143" name="Freeform 23"/>
              <p:cNvSpPr>
                <a:spLocks/>
              </p:cNvSpPr>
              <p:nvPr/>
            </p:nvSpPr>
            <p:spPr bwMode="auto">
              <a:xfrm>
                <a:off x="-48" y="2639"/>
                <a:ext cx="11" cy="73"/>
              </a:xfrm>
              <a:custGeom>
                <a:avLst/>
                <a:gdLst/>
                <a:ahLst/>
                <a:cxnLst>
                  <a:cxn ang="0">
                    <a:pos x="4" y="0"/>
                  </a:cxn>
                  <a:cxn ang="0">
                    <a:pos x="13" y="9"/>
                  </a:cxn>
                  <a:cxn ang="0">
                    <a:pos x="20" y="29"/>
                  </a:cxn>
                  <a:cxn ang="0">
                    <a:pos x="20" y="54"/>
                  </a:cxn>
                  <a:cxn ang="0">
                    <a:pos x="9" y="73"/>
                  </a:cxn>
                  <a:cxn ang="0">
                    <a:pos x="7" y="55"/>
                  </a:cxn>
                  <a:cxn ang="0">
                    <a:pos x="4" y="32"/>
                  </a:cxn>
                  <a:cxn ang="0">
                    <a:pos x="0" y="9"/>
                  </a:cxn>
                  <a:cxn ang="0">
                    <a:pos x="4" y="0"/>
                  </a:cxn>
                </a:cxnLst>
                <a:rect l="0" t="0" r="r" b="b"/>
                <a:pathLst>
                  <a:path w="20" h="73">
                    <a:moveTo>
                      <a:pt x="4" y="0"/>
                    </a:moveTo>
                    <a:lnTo>
                      <a:pt x="13" y="9"/>
                    </a:lnTo>
                    <a:lnTo>
                      <a:pt x="20" y="29"/>
                    </a:lnTo>
                    <a:lnTo>
                      <a:pt x="20" y="54"/>
                    </a:lnTo>
                    <a:lnTo>
                      <a:pt x="9" y="73"/>
                    </a:lnTo>
                    <a:lnTo>
                      <a:pt x="7" y="55"/>
                    </a:lnTo>
                    <a:lnTo>
                      <a:pt x="4" y="32"/>
                    </a:lnTo>
                    <a:lnTo>
                      <a:pt x="0" y="9"/>
                    </a:lnTo>
                    <a:lnTo>
                      <a:pt x="4" y="0"/>
                    </a:lnTo>
                    <a:close/>
                  </a:path>
                </a:pathLst>
              </a:custGeom>
              <a:solidFill>
                <a:srgbClr val="006600"/>
              </a:solidFill>
              <a:ln w="9525">
                <a:noFill/>
                <a:round/>
                <a:headEnd/>
                <a:tailEnd/>
              </a:ln>
            </p:spPr>
            <p:txBody>
              <a:bodyPr/>
              <a:lstStyle/>
              <a:p>
                <a:endParaRPr lang="en-US"/>
              </a:p>
            </p:txBody>
          </p:sp>
          <p:sp>
            <p:nvSpPr>
              <p:cNvPr id="144" name="Freeform 24"/>
              <p:cNvSpPr>
                <a:spLocks/>
              </p:cNvSpPr>
              <p:nvPr/>
            </p:nvSpPr>
            <p:spPr bwMode="auto">
              <a:xfrm>
                <a:off x="-72" y="2654"/>
                <a:ext cx="6" cy="61"/>
              </a:xfrm>
              <a:custGeom>
                <a:avLst/>
                <a:gdLst/>
                <a:ahLst/>
                <a:cxnLst>
                  <a:cxn ang="0">
                    <a:pos x="3" y="0"/>
                  </a:cxn>
                  <a:cxn ang="0">
                    <a:pos x="9" y="9"/>
                  </a:cxn>
                  <a:cxn ang="0">
                    <a:pos x="11" y="29"/>
                  </a:cxn>
                  <a:cxn ang="0">
                    <a:pos x="9" y="50"/>
                  </a:cxn>
                  <a:cxn ang="0">
                    <a:pos x="1" y="61"/>
                  </a:cxn>
                  <a:cxn ang="0">
                    <a:pos x="1" y="48"/>
                  </a:cxn>
                  <a:cxn ang="0">
                    <a:pos x="0" y="29"/>
                  </a:cxn>
                  <a:cxn ang="0">
                    <a:pos x="0" y="10"/>
                  </a:cxn>
                  <a:cxn ang="0">
                    <a:pos x="3" y="0"/>
                  </a:cxn>
                </a:cxnLst>
                <a:rect l="0" t="0" r="r" b="b"/>
                <a:pathLst>
                  <a:path w="11" h="61">
                    <a:moveTo>
                      <a:pt x="3" y="0"/>
                    </a:moveTo>
                    <a:lnTo>
                      <a:pt x="9" y="9"/>
                    </a:lnTo>
                    <a:lnTo>
                      <a:pt x="11" y="29"/>
                    </a:lnTo>
                    <a:lnTo>
                      <a:pt x="9" y="50"/>
                    </a:lnTo>
                    <a:lnTo>
                      <a:pt x="1" y="61"/>
                    </a:lnTo>
                    <a:lnTo>
                      <a:pt x="1" y="48"/>
                    </a:lnTo>
                    <a:lnTo>
                      <a:pt x="0" y="29"/>
                    </a:lnTo>
                    <a:lnTo>
                      <a:pt x="0" y="10"/>
                    </a:lnTo>
                    <a:lnTo>
                      <a:pt x="3" y="0"/>
                    </a:lnTo>
                    <a:close/>
                  </a:path>
                </a:pathLst>
              </a:custGeom>
              <a:solidFill>
                <a:srgbClr val="006600"/>
              </a:solidFill>
              <a:ln w="9525">
                <a:noFill/>
                <a:round/>
                <a:headEnd/>
                <a:tailEnd/>
              </a:ln>
            </p:spPr>
            <p:txBody>
              <a:bodyPr/>
              <a:lstStyle/>
              <a:p>
                <a:endParaRPr lang="en-US"/>
              </a:p>
            </p:txBody>
          </p:sp>
          <p:sp>
            <p:nvSpPr>
              <p:cNvPr id="145" name="Freeform 25"/>
              <p:cNvSpPr>
                <a:spLocks/>
              </p:cNvSpPr>
              <p:nvPr/>
            </p:nvSpPr>
            <p:spPr bwMode="auto">
              <a:xfrm>
                <a:off x="-91" y="2677"/>
                <a:ext cx="11" cy="37"/>
              </a:xfrm>
              <a:custGeom>
                <a:avLst/>
                <a:gdLst/>
                <a:ahLst/>
                <a:cxnLst>
                  <a:cxn ang="0">
                    <a:pos x="3" y="0"/>
                  </a:cxn>
                  <a:cxn ang="0">
                    <a:pos x="11" y="4"/>
                  </a:cxn>
                  <a:cxn ang="0">
                    <a:pos x="18" y="15"/>
                  </a:cxn>
                  <a:cxn ang="0">
                    <a:pos x="22" y="29"/>
                  </a:cxn>
                  <a:cxn ang="0">
                    <a:pos x="14" y="37"/>
                  </a:cxn>
                  <a:cxn ang="0">
                    <a:pos x="14" y="27"/>
                  </a:cxn>
                  <a:cxn ang="0">
                    <a:pos x="7" y="14"/>
                  </a:cxn>
                  <a:cxn ang="0">
                    <a:pos x="0" y="4"/>
                  </a:cxn>
                  <a:cxn ang="0">
                    <a:pos x="3" y="0"/>
                  </a:cxn>
                </a:cxnLst>
                <a:rect l="0" t="0" r="r" b="b"/>
                <a:pathLst>
                  <a:path w="22" h="37">
                    <a:moveTo>
                      <a:pt x="3" y="0"/>
                    </a:moveTo>
                    <a:lnTo>
                      <a:pt x="11" y="4"/>
                    </a:lnTo>
                    <a:lnTo>
                      <a:pt x="18" y="15"/>
                    </a:lnTo>
                    <a:lnTo>
                      <a:pt x="22" y="29"/>
                    </a:lnTo>
                    <a:lnTo>
                      <a:pt x="14" y="37"/>
                    </a:lnTo>
                    <a:lnTo>
                      <a:pt x="14" y="27"/>
                    </a:lnTo>
                    <a:lnTo>
                      <a:pt x="7" y="14"/>
                    </a:lnTo>
                    <a:lnTo>
                      <a:pt x="0" y="4"/>
                    </a:lnTo>
                    <a:lnTo>
                      <a:pt x="3" y="0"/>
                    </a:lnTo>
                    <a:close/>
                  </a:path>
                </a:pathLst>
              </a:custGeom>
              <a:solidFill>
                <a:srgbClr val="006600"/>
              </a:solidFill>
              <a:ln w="9525">
                <a:noFill/>
                <a:round/>
                <a:headEnd/>
                <a:tailEnd/>
              </a:ln>
            </p:spPr>
            <p:txBody>
              <a:bodyPr/>
              <a:lstStyle/>
              <a:p>
                <a:endParaRPr lang="en-US"/>
              </a:p>
            </p:txBody>
          </p:sp>
          <p:sp>
            <p:nvSpPr>
              <p:cNvPr id="146" name="Freeform 26"/>
              <p:cNvSpPr>
                <a:spLocks/>
              </p:cNvSpPr>
              <p:nvPr/>
            </p:nvSpPr>
            <p:spPr bwMode="auto">
              <a:xfrm>
                <a:off x="61" y="2605"/>
                <a:ext cx="11" cy="39"/>
              </a:xfrm>
              <a:custGeom>
                <a:avLst/>
                <a:gdLst/>
                <a:ahLst/>
                <a:cxnLst>
                  <a:cxn ang="0">
                    <a:pos x="0" y="39"/>
                  </a:cxn>
                  <a:cxn ang="0">
                    <a:pos x="0" y="30"/>
                  </a:cxn>
                  <a:cxn ang="0">
                    <a:pos x="2" y="16"/>
                  </a:cxn>
                  <a:cxn ang="0">
                    <a:pos x="8" y="5"/>
                  </a:cxn>
                  <a:cxn ang="0">
                    <a:pos x="17" y="0"/>
                  </a:cxn>
                  <a:cxn ang="0">
                    <a:pos x="23" y="7"/>
                  </a:cxn>
                  <a:cxn ang="0">
                    <a:pos x="17" y="18"/>
                  </a:cxn>
                  <a:cxn ang="0">
                    <a:pos x="8" y="30"/>
                  </a:cxn>
                  <a:cxn ang="0">
                    <a:pos x="0" y="39"/>
                  </a:cxn>
                </a:cxnLst>
                <a:rect l="0" t="0" r="r" b="b"/>
                <a:pathLst>
                  <a:path w="23" h="39">
                    <a:moveTo>
                      <a:pt x="0" y="39"/>
                    </a:moveTo>
                    <a:lnTo>
                      <a:pt x="0" y="30"/>
                    </a:lnTo>
                    <a:lnTo>
                      <a:pt x="2" y="16"/>
                    </a:lnTo>
                    <a:lnTo>
                      <a:pt x="8" y="5"/>
                    </a:lnTo>
                    <a:lnTo>
                      <a:pt x="17" y="0"/>
                    </a:lnTo>
                    <a:lnTo>
                      <a:pt x="23" y="7"/>
                    </a:lnTo>
                    <a:lnTo>
                      <a:pt x="17" y="18"/>
                    </a:lnTo>
                    <a:lnTo>
                      <a:pt x="8" y="30"/>
                    </a:lnTo>
                    <a:lnTo>
                      <a:pt x="0" y="39"/>
                    </a:lnTo>
                    <a:close/>
                  </a:path>
                </a:pathLst>
              </a:custGeom>
              <a:solidFill>
                <a:srgbClr val="006600"/>
              </a:solidFill>
              <a:ln w="9525">
                <a:noFill/>
                <a:round/>
                <a:headEnd/>
                <a:tailEnd/>
              </a:ln>
            </p:spPr>
            <p:txBody>
              <a:bodyPr/>
              <a:lstStyle/>
              <a:p>
                <a:endParaRPr lang="en-US"/>
              </a:p>
            </p:txBody>
          </p:sp>
          <p:sp>
            <p:nvSpPr>
              <p:cNvPr id="147" name="Freeform 27"/>
              <p:cNvSpPr>
                <a:spLocks/>
              </p:cNvSpPr>
              <p:nvPr/>
            </p:nvSpPr>
            <p:spPr bwMode="auto">
              <a:xfrm>
                <a:off x="59" y="2637"/>
                <a:ext cx="32" cy="9"/>
              </a:xfrm>
              <a:custGeom>
                <a:avLst/>
                <a:gdLst/>
                <a:ahLst/>
                <a:cxnLst>
                  <a:cxn ang="0">
                    <a:pos x="0" y="8"/>
                  </a:cxn>
                  <a:cxn ang="0">
                    <a:pos x="3" y="8"/>
                  </a:cxn>
                  <a:cxn ang="0">
                    <a:pos x="11" y="8"/>
                  </a:cxn>
                  <a:cxn ang="0">
                    <a:pos x="22" y="8"/>
                  </a:cxn>
                  <a:cxn ang="0">
                    <a:pos x="33" y="9"/>
                  </a:cxn>
                  <a:cxn ang="0">
                    <a:pos x="44" y="9"/>
                  </a:cxn>
                  <a:cxn ang="0">
                    <a:pos x="53" y="8"/>
                  </a:cxn>
                  <a:cxn ang="0">
                    <a:pos x="59" y="6"/>
                  </a:cxn>
                  <a:cxn ang="0">
                    <a:pos x="63" y="4"/>
                  </a:cxn>
                  <a:cxn ang="0">
                    <a:pos x="61" y="2"/>
                  </a:cxn>
                  <a:cxn ang="0">
                    <a:pos x="55" y="0"/>
                  </a:cxn>
                  <a:cxn ang="0">
                    <a:pos x="48" y="0"/>
                  </a:cxn>
                  <a:cxn ang="0">
                    <a:pos x="37" y="2"/>
                  </a:cxn>
                  <a:cxn ang="0">
                    <a:pos x="26" y="4"/>
                  </a:cxn>
                  <a:cxn ang="0">
                    <a:pos x="14" y="5"/>
                  </a:cxn>
                  <a:cxn ang="0">
                    <a:pos x="7" y="7"/>
                  </a:cxn>
                  <a:cxn ang="0">
                    <a:pos x="0" y="8"/>
                  </a:cxn>
                </a:cxnLst>
                <a:rect l="0" t="0" r="r" b="b"/>
                <a:pathLst>
                  <a:path w="63" h="9">
                    <a:moveTo>
                      <a:pt x="0" y="8"/>
                    </a:moveTo>
                    <a:lnTo>
                      <a:pt x="3" y="8"/>
                    </a:lnTo>
                    <a:lnTo>
                      <a:pt x="11" y="8"/>
                    </a:lnTo>
                    <a:lnTo>
                      <a:pt x="22" y="8"/>
                    </a:lnTo>
                    <a:lnTo>
                      <a:pt x="33" y="9"/>
                    </a:lnTo>
                    <a:lnTo>
                      <a:pt x="44" y="9"/>
                    </a:lnTo>
                    <a:lnTo>
                      <a:pt x="53" y="8"/>
                    </a:lnTo>
                    <a:lnTo>
                      <a:pt x="59" y="6"/>
                    </a:lnTo>
                    <a:lnTo>
                      <a:pt x="63" y="4"/>
                    </a:lnTo>
                    <a:lnTo>
                      <a:pt x="61" y="2"/>
                    </a:lnTo>
                    <a:lnTo>
                      <a:pt x="55" y="0"/>
                    </a:lnTo>
                    <a:lnTo>
                      <a:pt x="48" y="0"/>
                    </a:lnTo>
                    <a:lnTo>
                      <a:pt x="37" y="2"/>
                    </a:lnTo>
                    <a:lnTo>
                      <a:pt x="26" y="4"/>
                    </a:lnTo>
                    <a:lnTo>
                      <a:pt x="14" y="5"/>
                    </a:lnTo>
                    <a:lnTo>
                      <a:pt x="7" y="7"/>
                    </a:lnTo>
                    <a:lnTo>
                      <a:pt x="0" y="8"/>
                    </a:lnTo>
                    <a:close/>
                  </a:path>
                </a:pathLst>
              </a:custGeom>
              <a:solidFill>
                <a:srgbClr val="006600"/>
              </a:solidFill>
              <a:ln w="9525">
                <a:noFill/>
                <a:round/>
                <a:headEnd/>
                <a:tailEnd/>
              </a:ln>
            </p:spPr>
            <p:txBody>
              <a:bodyPr/>
              <a:lstStyle/>
              <a:p>
                <a:endParaRPr lang="en-US"/>
              </a:p>
            </p:txBody>
          </p:sp>
          <p:sp>
            <p:nvSpPr>
              <p:cNvPr id="148" name="Freeform 28"/>
              <p:cNvSpPr>
                <a:spLocks/>
              </p:cNvSpPr>
              <p:nvPr/>
            </p:nvSpPr>
            <p:spPr bwMode="auto">
              <a:xfrm>
                <a:off x="68" y="2610"/>
                <a:ext cx="26" cy="21"/>
              </a:xfrm>
              <a:custGeom>
                <a:avLst/>
                <a:gdLst/>
                <a:ahLst/>
                <a:cxnLst>
                  <a:cxn ang="0">
                    <a:pos x="0" y="21"/>
                  </a:cxn>
                  <a:cxn ang="0">
                    <a:pos x="4" y="20"/>
                  </a:cxn>
                  <a:cxn ang="0">
                    <a:pos x="11" y="18"/>
                  </a:cxn>
                  <a:cxn ang="0">
                    <a:pos x="21" y="15"/>
                  </a:cxn>
                  <a:cxn ang="0">
                    <a:pos x="30" y="12"/>
                  </a:cxn>
                  <a:cxn ang="0">
                    <a:pos x="39" y="9"/>
                  </a:cxn>
                  <a:cxn ang="0">
                    <a:pos x="49" y="6"/>
                  </a:cxn>
                  <a:cxn ang="0">
                    <a:pos x="52" y="3"/>
                  </a:cxn>
                  <a:cxn ang="0">
                    <a:pos x="52" y="0"/>
                  </a:cxn>
                  <a:cxn ang="0">
                    <a:pos x="43" y="0"/>
                  </a:cxn>
                  <a:cxn ang="0">
                    <a:pos x="28" y="6"/>
                  </a:cxn>
                  <a:cxn ang="0">
                    <a:pos x="11" y="15"/>
                  </a:cxn>
                  <a:cxn ang="0">
                    <a:pos x="0" y="21"/>
                  </a:cxn>
                </a:cxnLst>
                <a:rect l="0" t="0" r="r" b="b"/>
                <a:pathLst>
                  <a:path w="52" h="21">
                    <a:moveTo>
                      <a:pt x="0" y="21"/>
                    </a:moveTo>
                    <a:lnTo>
                      <a:pt x="4" y="20"/>
                    </a:lnTo>
                    <a:lnTo>
                      <a:pt x="11" y="18"/>
                    </a:lnTo>
                    <a:lnTo>
                      <a:pt x="21" y="15"/>
                    </a:lnTo>
                    <a:lnTo>
                      <a:pt x="30" y="12"/>
                    </a:lnTo>
                    <a:lnTo>
                      <a:pt x="39" y="9"/>
                    </a:lnTo>
                    <a:lnTo>
                      <a:pt x="49" y="6"/>
                    </a:lnTo>
                    <a:lnTo>
                      <a:pt x="52" y="3"/>
                    </a:lnTo>
                    <a:lnTo>
                      <a:pt x="52" y="0"/>
                    </a:lnTo>
                    <a:lnTo>
                      <a:pt x="43" y="0"/>
                    </a:lnTo>
                    <a:lnTo>
                      <a:pt x="28" y="6"/>
                    </a:lnTo>
                    <a:lnTo>
                      <a:pt x="11" y="15"/>
                    </a:lnTo>
                    <a:lnTo>
                      <a:pt x="0" y="21"/>
                    </a:lnTo>
                    <a:close/>
                  </a:path>
                </a:pathLst>
              </a:custGeom>
              <a:solidFill>
                <a:srgbClr val="006600"/>
              </a:solidFill>
              <a:ln w="9525">
                <a:noFill/>
                <a:round/>
                <a:headEnd/>
                <a:tailEnd/>
              </a:ln>
            </p:spPr>
            <p:txBody>
              <a:bodyPr/>
              <a:lstStyle/>
              <a:p>
                <a:endParaRPr lang="en-US"/>
              </a:p>
            </p:txBody>
          </p:sp>
          <p:sp>
            <p:nvSpPr>
              <p:cNvPr id="149" name="Freeform 29"/>
              <p:cNvSpPr>
                <a:spLocks/>
              </p:cNvSpPr>
              <p:nvPr/>
            </p:nvSpPr>
            <p:spPr bwMode="auto">
              <a:xfrm>
                <a:off x="-85" y="2710"/>
                <a:ext cx="10" cy="46"/>
              </a:xfrm>
              <a:custGeom>
                <a:avLst/>
                <a:gdLst/>
                <a:ahLst/>
                <a:cxnLst>
                  <a:cxn ang="0">
                    <a:pos x="1" y="0"/>
                  </a:cxn>
                  <a:cxn ang="0">
                    <a:pos x="13" y="11"/>
                  </a:cxn>
                  <a:cxn ang="0">
                    <a:pos x="18" y="26"/>
                  </a:cxn>
                  <a:cxn ang="0">
                    <a:pos x="16" y="39"/>
                  </a:cxn>
                  <a:cxn ang="0">
                    <a:pos x="9" y="46"/>
                  </a:cxn>
                  <a:cxn ang="0">
                    <a:pos x="1" y="42"/>
                  </a:cxn>
                  <a:cxn ang="0">
                    <a:pos x="0" y="29"/>
                  </a:cxn>
                  <a:cxn ang="0">
                    <a:pos x="1" y="13"/>
                  </a:cxn>
                  <a:cxn ang="0">
                    <a:pos x="1" y="0"/>
                  </a:cxn>
                </a:cxnLst>
                <a:rect l="0" t="0" r="r" b="b"/>
                <a:pathLst>
                  <a:path w="18" h="46">
                    <a:moveTo>
                      <a:pt x="1" y="0"/>
                    </a:moveTo>
                    <a:lnTo>
                      <a:pt x="13" y="11"/>
                    </a:lnTo>
                    <a:lnTo>
                      <a:pt x="18" y="26"/>
                    </a:lnTo>
                    <a:lnTo>
                      <a:pt x="16" y="39"/>
                    </a:lnTo>
                    <a:lnTo>
                      <a:pt x="9" y="46"/>
                    </a:lnTo>
                    <a:lnTo>
                      <a:pt x="1" y="42"/>
                    </a:lnTo>
                    <a:lnTo>
                      <a:pt x="0" y="29"/>
                    </a:lnTo>
                    <a:lnTo>
                      <a:pt x="1" y="13"/>
                    </a:lnTo>
                    <a:lnTo>
                      <a:pt x="1" y="0"/>
                    </a:lnTo>
                    <a:close/>
                  </a:path>
                </a:pathLst>
              </a:custGeom>
              <a:solidFill>
                <a:srgbClr val="006600"/>
              </a:solidFill>
              <a:ln w="9525">
                <a:noFill/>
                <a:round/>
                <a:headEnd/>
                <a:tailEnd/>
              </a:ln>
            </p:spPr>
            <p:txBody>
              <a:bodyPr/>
              <a:lstStyle/>
              <a:p>
                <a:endParaRPr lang="en-US"/>
              </a:p>
            </p:txBody>
          </p:sp>
          <p:sp>
            <p:nvSpPr>
              <p:cNvPr id="150" name="Freeform 30"/>
              <p:cNvSpPr>
                <a:spLocks/>
              </p:cNvSpPr>
              <p:nvPr/>
            </p:nvSpPr>
            <p:spPr bwMode="auto">
              <a:xfrm>
                <a:off x="-115" y="2704"/>
                <a:ext cx="14" cy="44"/>
              </a:xfrm>
              <a:custGeom>
                <a:avLst/>
                <a:gdLst/>
                <a:ahLst/>
                <a:cxnLst>
                  <a:cxn ang="0">
                    <a:pos x="28" y="0"/>
                  </a:cxn>
                  <a:cxn ang="0">
                    <a:pos x="26" y="10"/>
                  </a:cxn>
                  <a:cxn ang="0">
                    <a:pos x="23" y="24"/>
                  </a:cxn>
                  <a:cxn ang="0">
                    <a:pos x="15" y="38"/>
                  </a:cxn>
                  <a:cxn ang="0">
                    <a:pos x="4" y="44"/>
                  </a:cxn>
                  <a:cxn ang="0">
                    <a:pos x="0" y="38"/>
                  </a:cxn>
                  <a:cxn ang="0">
                    <a:pos x="8" y="24"/>
                  </a:cxn>
                  <a:cxn ang="0">
                    <a:pos x="21" y="9"/>
                  </a:cxn>
                  <a:cxn ang="0">
                    <a:pos x="28" y="0"/>
                  </a:cxn>
                </a:cxnLst>
                <a:rect l="0" t="0" r="r" b="b"/>
                <a:pathLst>
                  <a:path w="28" h="44">
                    <a:moveTo>
                      <a:pt x="28" y="0"/>
                    </a:moveTo>
                    <a:lnTo>
                      <a:pt x="26" y="10"/>
                    </a:lnTo>
                    <a:lnTo>
                      <a:pt x="23" y="24"/>
                    </a:lnTo>
                    <a:lnTo>
                      <a:pt x="15" y="38"/>
                    </a:lnTo>
                    <a:lnTo>
                      <a:pt x="4" y="44"/>
                    </a:lnTo>
                    <a:lnTo>
                      <a:pt x="0" y="38"/>
                    </a:lnTo>
                    <a:lnTo>
                      <a:pt x="8" y="24"/>
                    </a:lnTo>
                    <a:lnTo>
                      <a:pt x="21" y="9"/>
                    </a:lnTo>
                    <a:lnTo>
                      <a:pt x="28" y="0"/>
                    </a:lnTo>
                    <a:close/>
                  </a:path>
                </a:pathLst>
              </a:custGeom>
              <a:solidFill>
                <a:srgbClr val="006600"/>
              </a:solidFill>
              <a:ln w="9525">
                <a:noFill/>
                <a:round/>
                <a:headEnd/>
                <a:tailEnd/>
              </a:ln>
            </p:spPr>
            <p:txBody>
              <a:bodyPr/>
              <a:lstStyle/>
              <a:p>
                <a:endParaRPr lang="en-US"/>
              </a:p>
            </p:txBody>
          </p:sp>
          <p:sp>
            <p:nvSpPr>
              <p:cNvPr id="151" name="Freeform 31"/>
              <p:cNvSpPr>
                <a:spLocks/>
              </p:cNvSpPr>
              <p:nvPr/>
            </p:nvSpPr>
            <p:spPr bwMode="auto">
              <a:xfrm>
                <a:off x="-71" y="2713"/>
                <a:ext cx="10" cy="42"/>
              </a:xfrm>
              <a:custGeom>
                <a:avLst/>
                <a:gdLst/>
                <a:ahLst/>
                <a:cxnLst>
                  <a:cxn ang="0">
                    <a:pos x="0" y="0"/>
                  </a:cxn>
                  <a:cxn ang="0">
                    <a:pos x="12" y="6"/>
                  </a:cxn>
                  <a:cxn ang="0">
                    <a:pos x="19" y="19"/>
                  </a:cxn>
                  <a:cxn ang="0">
                    <a:pos x="21" y="33"/>
                  </a:cxn>
                  <a:cxn ang="0">
                    <a:pos x="15" y="42"/>
                  </a:cxn>
                  <a:cxn ang="0">
                    <a:pos x="8" y="40"/>
                  </a:cxn>
                  <a:cxn ang="0">
                    <a:pos x="6" y="28"/>
                  </a:cxn>
                  <a:cxn ang="0">
                    <a:pos x="4" y="12"/>
                  </a:cxn>
                  <a:cxn ang="0">
                    <a:pos x="0" y="0"/>
                  </a:cxn>
                </a:cxnLst>
                <a:rect l="0" t="0" r="r" b="b"/>
                <a:pathLst>
                  <a:path w="21" h="42">
                    <a:moveTo>
                      <a:pt x="0" y="0"/>
                    </a:moveTo>
                    <a:lnTo>
                      <a:pt x="12" y="6"/>
                    </a:lnTo>
                    <a:lnTo>
                      <a:pt x="19" y="19"/>
                    </a:lnTo>
                    <a:lnTo>
                      <a:pt x="21" y="33"/>
                    </a:lnTo>
                    <a:lnTo>
                      <a:pt x="15" y="42"/>
                    </a:lnTo>
                    <a:lnTo>
                      <a:pt x="8" y="40"/>
                    </a:lnTo>
                    <a:lnTo>
                      <a:pt x="6" y="28"/>
                    </a:lnTo>
                    <a:lnTo>
                      <a:pt x="4" y="12"/>
                    </a:lnTo>
                    <a:lnTo>
                      <a:pt x="0" y="0"/>
                    </a:lnTo>
                    <a:close/>
                  </a:path>
                </a:pathLst>
              </a:custGeom>
              <a:solidFill>
                <a:srgbClr val="006600"/>
              </a:solidFill>
              <a:ln w="9525">
                <a:noFill/>
                <a:round/>
                <a:headEnd/>
                <a:tailEnd/>
              </a:ln>
            </p:spPr>
            <p:txBody>
              <a:bodyPr/>
              <a:lstStyle/>
              <a:p>
                <a:endParaRPr lang="en-US"/>
              </a:p>
            </p:txBody>
          </p:sp>
          <p:sp>
            <p:nvSpPr>
              <p:cNvPr id="152" name="Freeform 32"/>
              <p:cNvSpPr>
                <a:spLocks/>
              </p:cNvSpPr>
              <p:nvPr/>
            </p:nvSpPr>
            <p:spPr bwMode="auto">
              <a:xfrm>
                <a:off x="-57" y="2713"/>
                <a:ext cx="15" cy="44"/>
              </a:xfrm>
              <a:custGeom>
                <a:avLst/>
                <a:gdLst/>
                <a:ahLst/>
                <a:cxnLst>
                  <a:cxn ang="0">
                    <a:pos x="0" y="0"/>
                  </a:cxn>
                  <a:cxn ang="0">
                    <a:pos x="15" y="7"/>
                  </a:cxn>
                  <a:cxn ang="0">
                    <a:pos x="24" y="22"/>
                  </a:cxn>
                  <a:cxn ang="0">
                    <a:pos x="30" y="36"/>
                  </a:cxn>
                  <a:cxn ang="0">
                    <a:pos x="26" y="44"/>
                  </a:cxn>
                  <a:cxn ang="0">
                    <a:pos x="19" y="41"/>
                  </a:cxn>
                  <a:cxn ang="0">
                    <a:pos x="13" y="30"/>
                  </a:cxn>
                  <a:cxn ang="0">
                    <a:pos x="8" y="14"/>
                  </a:cxn>
                  <a:cxn ang="0">
                    <a:pos x="0" y="0"/>
                  </a:cxn>
                </a:cxnLst>
                <a:rect l="0" t="0" r="r" b="b"/>
                <a:pathLst>
                  <a:path w="30" h="44">
                    <a:moveTo>
                      <a:pt x="0" y="0"/>
                    </a:moveTo>
                    <a:lnTo>
                      <a:pt x="15" y="7"/>
                    </a:lnTo>
                    <a:lnTo>
                      <a:pt x="24" y="22"/>
                    </a:lnTo>
                    <a:lnTo>
                      <a:pt x="30" y="36"/>
                    </a:lnTo>
                    <a:lnTo>
                      <a:pt x="26" y="44"/>
                    </a:lnTo>
                    <a:lnTo>
                      <a:pt x="19" y="41"/>
                    </a:lnTo>
                    <a:lnTo>
                      <a:pt x="13" y="30"/>
                    </a:lnTo>
                    <a:lnTo>
                      <a:pt x="8" y="14"/>
                    </a:lnTo>
                    <a:lnTo>
                      <a:pt x="0" y="0"/>
                    </a:lnTo>
                    <a:close/>
                  </a:path>
                </a:pathLst>
              </a:custGeom>
              <a:solidFill>
                <a:srgbClr val="006600"/>
              </a:solidFill>
              <a:ln w="9525">
                <a:noFill/>
                <a:round/>
                <a:headEnd/>
                <a:tailEnd/>
              </a:ln>
            </p:spPr>
            <p:txBody>
              <a:bodyPr/>
              <a:lstStyle/>
              <a:p>
                <a:endParaRPr lang="en-US"/>
              </a:p>
            </p:txBody>
          </p:sp>
          <p:sp>
            <p:nvSpPr>
              <p:cNvPr id="153" name="Freeform 33"/>
              <p:cNvSpPr>
                <a:spLocks/>
              </p:cNvSpPr>
              <p:nvPr/>
            </p:nvSpPr>
            <p:spPr bwMode="auto">
              <a:xfrm>
                <a:off x="-45" y="2711"/>
                <a:ext cx="19" cy="41"/>
              </a:xfrm>
              <a:custGeom>
                <a:avLst/>
                <a:gdLst/>
                <a:ahLst/>
                <a:cxnLst>
                  <a:cxn ang="0">
                    <a:pos x="0" y="0"/>
                  </a:cxn>
                  <a:cxn ang="0">
                    <a:pos x="17" y="8"/>
                  </a:cxn>
                  <a:cxn ang="0">
                    <a:pos x="30" y="22"/>
                  </a:cxn>
                  <a:cxn ang="0">
                    <a:pos x="38" y="35"/>
                  </a:cxn>
                  <a:cxn ang="0">
                    <a:pos x="34" y="41"/>
                  </a:cxn>
                  <a:cxn ang="0">
                    <a:pos x="25" y="38"/>
                  </a:cxn>
                  <a:cxn ang="0">
                    <a:pos x="17" y="26"/>
                  </a:cxn>
                  <a:cxn ang="0">
                    <a:pos x="10" y="11"/>
                  </a:cxn>
                  <a:cxn ang="0">
                    <a:pos x="0" y="0"/>
                  </a:cxn>
                </a:cxnLst>
                <a:rect l="0" t="0" r="r" b="b"/>
                <a:pathLst>
                  <a:path w="38" h="41">
                    <a:moveTo>
                      <a:pt x="0" y="0"/>
                    </a:moveTo>
                    <a:lnTo>
                      <a:pt x="17" y="8"/>
                    </a:lnTo>
                    <a:lnTo>
                      <a:pt x="30" y="22"/>
                    </a:lnTo>
                    <a:lnTo>
                      <a:pt x="38" y="35"/>
                    </a:lnTo>
                    <a:lnTo>
                      <a:pt x="34" y="41"/>
                    </a:lnTo>
                    <a:lnTo>
                      <a:pt x="25" y="38"/>
                    </a:lnTo>
                    <a:lnTo>
                      <a:pt x="17" y="26"/>
                    </a:lnTo>
                    <a:lnTo>
                      <a:pt x="10" y="11"/>
                    </a:lnTo>
                    <a:lnTo>
                      <a:pt x="0" y="0"/>
                    </a:lnTo>
                    <a:close/>
                  </a:path>
                </a:pathLst>
              </a:custGeom>
              <a:solidFill>
                <a:srgbClr val="006600"/>
              </a:solidFill>
              <a:ln w="9525">
                <a:noFill/>
                <a:round/>
                <a:headEnd/>
                <a:tailEnd/>
              </a:ln>
            </p:spPr>
            <p:txBody>
              <a:bodyPr/>
              <a:lstStyle/>
              <a:p>
                <a:endParaRPr lang="en-US"/>
              </a:p>
            </p:txBody>
          </p:sp>
          <p:sp>
            <p:nvSpPr>
              <p:cNvPr id="154" name="Freeform 34"/>
              <p:cNvSpPr>
                <a:spLocks/>
              </p:cNvSpPr>
              <p:nvPr/>
            </p:nvSpPr>
            <p:spPr bwMode="auto">
              <a:xfrm>
                <a:off x="-31" y="2706"/>
                <a:ext cx="28" cy="43"/>
              </a:xfrm>
              <a:custGeom>
                <a:avLst/>
                <a:gdLst/>
                <a:ahLst/>
                <a:cxnLst>
                  <a:cxn ang="0">
                    <a:pos x="0" y="0"/>
                  </a:cxn>
                  <a:cxn ang="0">
                    <a:pos x="10" y="4"/>
                  </a:cxn>
                  <a:cxn ang="0">
                    <a:pos x="19" y="10"/>
                  </a:cxn>
                  <a:cxn ang="0">
                    <a:pos x="30" y="16"/>
                  </a:cxn>
                  <a:cxn ang="0">
                    <a:pos x="41" y="22"/>
                  </a:cxn>
                  <a:cxn ang="0">
                    <a:pos x="49" y="30"/>
                  </a:cxn>
                  <a:cxn ang="0">
                    <a:pos x="54" y="36"/>
                  </a:cxn>
                  <a:cxn ang="0">
                    <a:pos x="56" y="40"/>
                  </a:cxn>
                  <a:cxn ang="0">
                    <a:pos x="52" y="43"/>
                  </a:cxn>
                  <a:cxn ang="0">
                    <a:pos x="39" y="40"/>
                  </a:cxn>
                  <a:cxn ang="0">
                    <a:pos x="24" y="27"/>
                  </a:cxn>
                  <a:cxn ang="0">
                    <a:pos x="11" y="11"/>
                  </a:cxn>
                  <a:cxn ang="0">
                    <a:pos x="0" y="0"/>
                  </a:cxn>
                </a:cxnLst>
                <a:rect l="0" t="0" r="r" b="b"/>
                <a:pathLst>
                  <a:path w="56" h="43">
                    <a:moveTo>
                      <a:pt x="0" y="0"/>
                    </a:moveTo>
                    <a:lnTo>
                      <a:pt x="10" y="4"/>
                    </a:lnTo>
                    <a:lnTo>
                      <a:pt x="19" y="10"/>
                    </a:lnTo>
                    <a:lnTo>
                      <a:pt x="30" y="16"/>
                    </a:lnTo>
                    <a:lnTo>
                      <a:pt x="41" y="22"/>
                    </a:lnTo>
                    <a:lnTo>
                      <a:pt x="49" y="30"/>
                    </a:lnTo>
                    <a:lnTo>
                      <a:pt x="54" y="36"/>
                    </a:lnTo>
                    <a:lnTo>
                      <a:pt x="56" y="40"/>
                    </a:lnTo>
                    <a:lnTo>
                      <a:pt x="52" y="43"/>
                    </a:lnTo>
                    <a:lnTo>
                      <a:pt x="39" y="40"/>
                    </a:lnTo>
                    <a:lnTo>
                      <a:pt x="24" y="27"/>
                    </a:lnTo>
                    <a:lnTo>
                      <a:pt x="11" y="11"/>
                    </a:lnTo>
                    <a:lnTo>
                      <a:pt x="0" y="0"/>
                    </a:lnTo>
                    <a:close/>
                  </a:path>
                </a:pathLst>
              </a:custGeom>
              <a:solidFill>
                <a:srgbClr val="006600"/>
              </a:solidFill>
              <a:ln w="9525">
                <a:noFill/>
                <a:round/>
                <a:headEnd/>
                <a:tailEnd/>
              </a:ln>
            </p:spPr>
            <p:txBody>
              <a:bodyPr/>
              <a:lstStyle/>
              <a:p>
                <a:endParaRPr lang="en-US"/>
              </a:p>
            </p:txBody>
          </p:sp>
          <p:sp>
            <p:nvSpPr>
              <p:cNvPr id="155" name="Freeform 35"/>
              <p:cNvSpPr>
                <a:spLocks/>
              </p:cNvSpPr>
              <p:nvPr/>
            </p:nvSpPr>
            <p:spPr bwMode="auto">
              <a:xfrm>
                <a:off x="-14" y="2697"/>
                <a:ext cx="36" cy="42"/>
              </a:xfrm>
              <a:custGeom>
                <a:avLst/>
                <a:gdLst/>
                <a:ahLst/>
                <a:cxnLst>
                  <a:cxn ang="0">
                    <a:pos x="0" y="0"/>
                  </a:cxn>
                  <a:cxn ang="0">
                    <a:pos x="9" y="4"/>
                  </a:cxn>
                  <a:cxn ang="0">
                    <a:pos x="20" y="9"/>
                  </a:cxn>
                  <a:cxn ang="0">
                    <a:pos x="33" y="16"/>
                  </a:cxn>
                  <a:cxn ang="0">
                    <a:pos x="48" y="22"/>
                  </a:cxn>
                  <a:cxn ang="0">
                    <a:pos x="59" y="29"/>
                  </a:cxn>
                  <a:cxn ang="0">
                    <a:pos x="69" y="35"/>
                  </a:cxn>
                  <a:cxn ang="0">
                    <a:pos x="72" y="40"/>
                  </a:cxn>
                  <a:cxn ang="0">
                    <a:pos x="70" y="42"/>
                  </a:cxn>
                  <a:cxn ang="0">
                    <a:pos x="63" y="42"/>
                  </a:cxn>
                  <a:cxn ang="0">
                    <a:pos x="54" y="38"/>
                  </a:cxn>
                  <a:cxn ang="0">
                    <a:pos x="43" y="31"/>
                  </a:cxn>
                  <a:cxn ang="0">
                    <a:pos x="31" y="24"/>
                  </a:cxn>
                  <a:cxn ang="0">
                    <a:pos x="22" y="16"/>
                  </a:cxn>
                  <a:cxn ang="0">
                    <a:pos x="13" y="9"/>
                  </a:cxn>
                  <a:cxn ang="0">
                    <a:pos x="5" y="4"/>
                  </a:cxn>
                  <a:cxn ang="0">
                    <a:pos x="0" y="0"/>
                  </a:cxn>
                </a:cxnLst>
                <a:rect l="0" t="0" r="r" b="b"/>
                <a:pathLst>
                  <a:path w="72" h="42">
                    <a:moveTo>
                      <a:pt x="0" y="0"/>
                    </a:moveTo>
                    <a:lnTo>
                      <a:pt x="9" y="4"/>
                    </a:lnTo>
                    <a:lnTo>
                      <a:pt x="20" y="9"/>
                    </a:lnTo>
                    <a:lnTo>
                      <a:pt x="33" y="16"/>
                    </a:lnTo>
                    <a:lnTo>
                      <a:pt x="48" y="22"/>
                    </a:lnTo>
                    <a:lnTo>
                      <a:pt x="59" y="29"/>
                    </a:lnTo>
                    <a:lnTo>
                      <a:pt x="69" y="35"/>
                    </a:lnTo>
                    <a:lnTo>
                      <a:pt x="72" y="40"/>
                    </a:lnTo>
                    <a:lnTo>
                      <a:pt x="70" y="42"/>
                    </a:lnTo>
                    <a:lnTo>
                      <a:pt x="63" y="42"/>
                    </a:lnTo>
                    <a:lnTo>
                      <a:pt x="54" y="38"/>
                    </a:lnTo>
                    <a:lnTo>
                      <a:pt x="43" y="31"/>
                    </a:lnTo>
                    <a:lnTo>
                      <a:pt x="31" y="24"/>
                    </a:lnTo>
                    <a:lnTo>
                      <a:pt x="22" y="16"/>
                    </a:lnTo>
                    <a:lnTo>
                      <a:pt x="13" y="9"/>
                    </a:lnTo>
                    <a:lnTo>
                      <a:pt x="5" y="4"/>
                    </a:lnTo>
                    <a:lnTo>
                      <a:pt x="0" y="0"/>
                    </a:lnTo>
                    <a:close/>
                  </a:path>
                </a:pathLst>
              </a:custGeom>
              <a:solidFill>
                <a:srgbClr val="006600"/>
              </a:solidFill>
              <a:ln w="9525">
                <a:noFill/>
                <a:round/>
                <a:headEnd/>
                <a:tailEnd/>
              </a:ln>
            </p:spPr>
            <p:txBody>
              <a:bodyPr/>
              <a:lstStyle/>
              <a:p>
                <a:endParaRPr lang="en-US"/>
              </a:p>
            </p:txBody>
          </p:sp>
          <p:sp>
            <p:nvSpPr>
              <p:cNvPr id="156" name="Freeform 36"/>
              <p:cNvSpPr>
                <a:spLocks/>
              </p:cNvSpPr>
              <p:nvPr/>
            </p:nvSpPr>
            <p:spPr bwMode="auto">
              <a:xfrm>
                <a:off x="5" y="2688"/>
                <a:ext cx="41" cy="44"/>
              </a:xfrm>
              <a:custGeom>
                <a:avLst/>
                <a:gdLst/>
                <a:ahLst/>
                <a:cxnLst>
                  <a:cxn ang="0">
                    <a:pos x="0" y="0"/>
                  </a:cxn>
                  <a:cxn ang="0">
                    <a:pos x="9" y="3"/>
                  </a:cxn>
                  <a:cxn ang="0">
                    <a:pos x="22" y="7"/>
                  </a:cxn>
                  <a:cxn ang="0">
                    <a:pos x="37" y="14"/>
                  </a:cxn>
                  <a:cxn ang="0">
                    <a:pos x="52" y="21"/>
                  </a:cxn>
                  <a:cxn ang="0">
                    <a:pos x="67" y="28"/>
                  </a:cxn>
                  <a:cxn ang="0">
                    <a:pos x="76" y="34"/>
                  </a:cxn>
                  <a:cxn ang="0">
                    <a:pos x="82" y="39"/>
                  </a:cxn>
                  <a:cxn ang="0">
                    <a:pos x="80" y="44"/>
                  </a:cxn>
                  <a:cxn ang="0">
                    <a:pos x="72" y="44"/>
                  </a:cxn>
                  <a:cxn ang="0">
                    <a:pos x="63" y="40"/>
                  </a:cxn>
                  <a:cxn ang="0">
                    <a:pos x="52" y="34"/>
                  </a:cxn>
                  <a:cxn ang="0">
                    <a:pos x="41" y="26"/>
                  </a:cxn>
                  <a:cxn ang="0">
                    <a:pos x="28" y="18"/>
                  </a:cxn>
                  <a:cxn ang="0">
                    <a:pos x="17" y="10"/>
                  </a:cxn>
                  <a:cxn ang="0">
                    <a:pos x="7" y="4"/>
                  </a:cxn>
                  <a:cxn ang="0">
                    <a:pos x="0" y="0"/>
                  </a:cxn>
                </a:cxnLst>
                <a:rect l="0" t="0" r="r" b="b"/>
                <a:pathLst>
                  <a:path w="82" h="44">
                    <a:moveTo>
                      <a:pt x="0" y="0"/>
                    </a:moveTo>
                    <a:lnTo>
                      <a:pt x="9" y="3"/>
                    </a:lnTo>
                    <a:lnTo>
                      <a:pt x="22" y="7"/>
                    </a:lnTo>
                    <a:lnTo>
                      <a:pt x="37" y="14"/>
                    </a:lnTo>
                    <a:lnTo>
                      <a:pt x="52" y="21"/>
                    </a:lnTo>
                    <a:lnTo>
                      <a:pt x="67" y="28"/>
                    </a:lnTo>
                    <a:lnTo>
                      <a:pt x="76" y="34"/>
                    </a:lnTo>
                    <a:lnTo>
                      <a:pt x="82" y="39"/>
                    </a:lnTo>
                    <a:lnTo>
                      <a:pt x="80" y="44"/>
                    </a:lnTo>
                    <a:lnTo>
                      <a:pt x="72" y="44"/>
                    </a:lnTo>
                    <a:lnTo>
                      <a:pt x="63" y="40"/>
                    </a:lnTo>
                    <a:lnTo>
                      <a:pt x="52" y="34"/>
                    </a:lnTo>
                    <a:lnTo>
                      <a:pt x="41" y="26"/>
                    </a:lnTo>
                    <a:lnTo>
                      <a:pt x="28" y="18"/>
                    </a:lnTo>
                    <a:lnTo>
                      <a:pt x="17" y="10"/>
                    </a:lnTo>
                    <a:lnTo>
                      <a:pt x="7" y="4"/>
                    </a:lnTo>
                    <a:lnTo>
                      <a:pt x="0" y="0"/>
                    </a:lnTo>
                    <a:close/>
                  </a:path>
                </a:pathLst>
              </a:custGeom>
              <a:solidFill>
                <a:srgbClr val="006600"/>
              </a:solidFill>
              <a:ln w="9525">
                <a:noFill/>
                <a:round/>
                <a:headEnd/>
                <a:tailEnd/>
              </a:ln>
            </p:spPr>
            <p:txBody>
              <a:bodyPr/>
              <a:lstStyle/>
              <a:p>
                <a:endParaRPr lang="en-US"/>
              </a:p>
            </p:txBody>
          </p:sp>
          <p:sp>
            <p:nvSpPr>
              <p:cNvPr id="157" name="Freeform 37"/>
              <p:cNvSpPr>
                <a:spLocks/>
              </p:cNvSpPr>
              <p:nvPr/>
            </p:nvSpPr>
            <p:spPr bwMode="auto">
              <a:xfrm>
                <a:off x="19" y="2678"/>
                <a:ext cx="47" cy="39"/>
              </a:xfrm>
              <a:custGeom>
                <a:avLst/>
                <a:gdLst/>
                <a:ahLst/>
                <a:cxnLst>
                  <a:cxn ang="0">
                    <a:pos x="0" y="0"/>
                  </a:cxn>
                  <a:cxn ang="0">
                    <a:pos x="11" y="2"/>
                  </a:cxn>
                  <a:cxn ang="0">
                    <a:pos x="26" y="5"/>
                  </a:cxn>
                  <a:cxn ang="0">
                    <a:pos x="41" y="9"/>
                  </a:cxn>
                  <a:cxn ang="0">
                    <a:pos x="55" y="13"/>
                  </a:cxn>
                  <a:cxn ang="0">
                    <a:pos x="70" y="19"/>
                  </a:cxn>
                  <a:cxn ang="0">
                    <a:pos x="81" y="25"/>
                  </a:cxn>
                  <a:cxn ang="0">
                    <a:pos x="89" y="32"/>
                  </a:cxn>
                  <a:cxn ang="0">
                    <a:pos x="93" y="38"/>
                  </a:cxn>
                  <a:cxn ang="0">
                    <a:pos x="89" y="39"/>
                  </a:cxn>
                  <a:cxn ang="0">
                    <a:pos x="81" y="37"/>
                  </a:cxn>
                  <a:cxn ang="0">
                    <a:pos x="67" y="32"/>
                  </a:cxn>
                  <a:cxn ang="0">
                    <a:pos x="52" y="25"/>
                  </a:cxn>
                  <a:cxn ang="0">
                    <a:pos x="35" y="17"/>
                  </a:cxn>
                  <a:cxn ang="0">
                    <a:pos x="20" y="10"/>
                  </a:cxn>
                  <a:cxn ang="0">
                    <a:pos x="7" y="4"/>
                  </a:cxn>
                  <a:cxn ang="0">
                    <a:pos x="0" y="0"/>
                  </a:cxn>
                </a:cxnLst>
                <a:rect l="0" t="0" r="r" b="b"/>
                <a:pathLst>
                  <a:path w="93" h="39">
                    <a:moveTo>
                      <a:pt x="0" y="0"/>
                    </a:moveTo>
                    <a:lnTo>
                      <a:pt x="11" y="2"/>
                    </a:lnTo>
                    <a:lnTo>
                      <a:pt x="26" y="5"/>
                    </a:lnTo>
                    <a:lnTo>
                      <a:pt x="41" y="9"/>
                    </a:lnTo>
                    <a:lnTo>
                      <a:pt x="55" y="13"/>
                    </a:lnTo>
                    <a:lnTo>
                      <a:pt x="70" y="19"/>
                    </a:lnTo>
                    <a:lnTo>
                      <a:pt x="81" y="25"/>
                    </a:lnTo>
                    <a:lnTo>
                      <a:pt x="89" y="32"/>
                    </a:lnTo>
                    <a:lnTo>
                      <a:pt x="93" y="38"/>
                    </a:lnTo>
                    <a:lnTo>
                      <a:pt x="89" y="39"/>
                    </a:lnTo>
                    <a:lnTo>
                      <a:pt x="81" y="37"/>
                    </a:lnTo>
                    <a:lnTo>
                      <a:pt x="67" y="32"/>
                    </a:lnTo>
                    <a:lnTo>
                      <a:pt x="52" y="25"/>
                    </a:lnTo>
                    <a:lnTo>
                      <a:pt x="35" y="17"/>
                    </a:lnTo>
                    <a:lnTo>
                      <a:pt x="20" y="10"/>
                    </a:lnTo>
                    <a:lnTo>
                      <a:pt x="7" y="4"/>
                    </a:lnTo>
                    <a:lnTo>
                      <a:pt x="0" y="0"/>
                    </a:lnTo>
                    <a:close/>
                  </a:path>
                </a:pathLst>
              </a:custGeom>
              <a:solidFill>
                <a:srgbClr val="006600"/>
              </a:solidFill>
              <a:ln w="9525">
                <a:noFill/>
                <a:round/>
                <a:headEnd/>
                <a:tailEnd/>
              </a:ln>
            </p:spPr>
            <p:txBody>
              <a:bodyPr/>
              <a:lstStyle/>
              <a:p>
                <a:endParaRPr lang="en-US"/>
              </a:p>
            </p:txBody>
          </p:sp>
          <p:sp>
            <p:nvSpPr>
              <p:cNvPr id="158" name="Freeform 38"/>
              <p:cNvSpPr>
                <a:spLocks/>
              </p:cNvSpPr>
              <p:nvPr/>
            </p:nvSpPr>
            <p:spPr bwMode="auto">
              <a:xfrm>
                <a:off x="30" y="2671"/>
                <a:ext cx="50" cy="18"/>
              </a:xfrm>
              <a:custGeom>
                <a:avLst/>
                <a:gdLst/>
                <a:ahLst/>
                <a:cxnLst>
                  <a:cxn ang="0">
                    <a:pos x="98" y="17"/>
                  </a:cxn>
                  <a:cxn ang="0">
                    <a:pos x="95" y="18"/>
                  </a:cxn>
                  <a:cxn ang="0">
                    <a:pos x="84" y="17"/>
                  </a:cxn>
                  <a:cxn ang="0">
                    <a:pos x="71" y="15"/>
                  </a:cxn>
                  <a:cxn ang="0">
                    <a:pos x="56" y="12"/>
                  </a:cxn>
                  <a:cxn ang="0">
                    <a:pos x="39" y="9"/>
                  </a:cxn>
                  <a:cxn ang="0">
                    <a:pos x="24" y="6"/>
                  </a:cxn>
                  <a:cxn ang="0">
                    <a:pos x="9" y="3"/>
                  </a:cxn>
                  <a:cxn ang="0">
                    <a:pos x="0" y="2"/>
                  </a:cxn>
                  <a:cxn ang="0">
                    <a:pos x="13" y="0"/>
                  </a:cxn>
                  <a:cxn ang="0">
                    <a:pos x="28" y="0"/>
                  </a:cxn>
                  <a:cxn ang="0">
                    <a:pos x="46" y="1"/>
                  </a:cxn>
                  <a:cxn ang="0">
                    <a:pos x="63" y="3"/>
                  </a:cxn>
                  <a:cxn ang="0">
                    <a:pos x="80" y="5"/>
                  </a:cxn>
                  <a:cxn ang="0">
                    <a:pos x="91" y="9"/>
                  </a:cxn>
                  <a:cxn ang="0">
                    <a:pos x="98" y="13"/>
                  </a:cxn>
                  <a:cxn ang="0">
                    <a:pos x="98" y="17"/>
                  </a:cxn>
                </a:cxnLst>
                <a:rect l="0" t="0" r="r" b="b"/>
                <a:pathLst>
                  <a:path w="98" h="18">
                    <a:moveTo>
                      <a:pt x="98" y="17"/>
                    </a:moveTo>
                    <a:lnTo>
                      <a:pt x="95" y="18"/>
                    </a:lnTo>
                    <a:lnTo>
                      <a:pt x="84" y="17"/>
                    </a:lnTo>
                    <a:lnTo>
                      <a:pt x="71" y="15"/>
                    </a:lnTo>
                    <a:lnTo>
                      <a:pt x="56" y="12"/>
                    </a:lnTo>
                    <a:lnTo>
                      <a:pt x="39" y="9"/>
                    </a:lnTo>
                    <a:lnTo>
                      <a:pt x="24" y="6"/>
                    </a:lnTo>
                    <a:lnTo>
                      <a:pt x="9" y="3"/>
                    </a:lnTo>
                    <a:lnTo>
                      <a:pt x="0" y="2"/>
                    </a:lnTo>
                    <a:lnTo>
                      <a:pt x="13" y="0"/>
                    </a:lnTo>
                    <a:lnTo>
                      <a:pt x="28" y="0"/>
                    </a:lnTo>
                    <a:lnTo>
                      <a:pt x="46" y="1"/>
                    </a:lnTo>
                    <a:lnTo>
                      <a:pt x="63" y="3"/>
                    </a:lnTo>
                    <a:lnTo>
                      <a:pt x="80" y="5"/>
                    </a:lnTo>
                    <a:lnTo>
                      <a:pt x="91" y="9"/>
                    </a:lnTo>
                    <a:lnTo>
                      <a:pt x="98" y="13"/>
                    </a:lnTo>
                    <a:lnTo>
                      <a:pt x="98" y="17"/>
                    </a:lnTo>
                    <a:close/>
                  </a:path>
                </a:pathLst>
              </a:custGeom>
              <a:solidFill>
                <a:srgbClr val="006600"/>
              </a:solidFill>
              <a:ln w="9525">
                <a:noFill/>
                <a:round/>
                <a:headEnd/>
                <a:tailEnd/>
              </a:ln>
            </p:spPr>
            <p:txBody>
              <a:bodyPr/>
              <a:lstStyle/>
              <a:p>
                <a:endParaRPr lang="en-US"/>
              </a:p>
            </p:txBody>
          </p:sp>
          <p:sp>
            <p:nvSpPr>
              <p:cNvPr id="159" name="Freeform 39"/>
              <p:cNvSpPr>
                <a:spLocks/>
              </p:cNvSpPr>
              <p:nvPr/>
            </p:nvSpPr>
            <p:spPr bwMode="auto">
              <a:xfrm>
                <a:off x="45" y="2654"/>
                <a:ext cx="50" cy="18"/>
              </a:xfrm>
              <a:custGeom>
                <a:avLst/>
                <a:gdLst/>
                <a:ahLst/>
                <a:cxnLst>
                  <a:cxn ang="0">
                    <a:pos x="98" y="18"/>
                  </a:cxn>
                  <a:cxn ang="0">
                    <a:pos x="93" y="18"/>
                  </a:cxn>
                  <a:cxn ang="0">
                    <a:pos x="83" y="17"/>
                  </a:cxn>
                  <a:cxn ang="0">
                    <a:pos x="68" y="14"/>
                  </a:cxn>
                  <a:cxn ang="0">
                    <a:pos x="54" y="12"/>
                  </a:cxn>
                  <a:cxn ang="0">
                    <a:pos x="37" y="9"/>
                  </a:cxn>
                  <a:cxn ang="0">
                    <a:pos x="22" y="6"/>
                  </a:cxn>
                  <a:cxn ang="0">
                    <a:pos x="9" y="4"/>
                  </a:cxn>
                  <a:cxn ang="0">
                    <a:pos x="0" y="2"/>
                  </a:cxn>
                  <a:cxn ang="0">
                    <a:pos x="13" y="0"/>
                  </a:cxn>
                  <a:cxn ang="0">
                    <a:pos x="29" y="0"/>
                  </a:cxn>
                  <a:cxn ang="0">
                    <a:pos x="46" y="1"/>
                  </a:cxn>
                  <a:cxn ang="0">
                    <a:pos x="63" y="3"/>
                  </a:cxn>
                  <a:cxn ang="0">
                    <a:pos x="80" y="5"/>
                  </a:cxn>
                  <a:cxn ang="0">
                    <a:pos x="91" y="9"/>
                  </a:cxn>
                  <a:cxn ang="0">
                    <a:pos x="98" y="13"/>
                  </a:cxn>
                  <a:cxn ang="0">
                    <a:pos x="98" y="18"/>
                  </a:cxn>
                </a:cxnLst>
                <a:rect l="0" t="0" r="r" b="b"/>
                <a:pathLst>
                  <a:path w="98" h="18">
                    <a:moveTo>
                      <a:pt x="98" y="18"/>
                    </a:moveTo>
                    <a:lnTo>
                      <a:pt x="93" y="18"/>
                    </a:lnTo>
                    <a:lnTo>
                      <a:pt x="83" y="17"/>
                    </a:lnTo>
                    <a:lnTo>
                      <a:pt x="68" y="14"/>
                    </a:lnTo>
                    <a:lnTo>
                      <a:pt x="54" y="12"/>
                    </a:lnTo>
                    <a:lnTo>
                      <a:pt x="37" y="9"/>
                    </a:lnTo>
                    <a:lnTo>
                      <a:pt x="22" y="6"/>
                    </a:lnTo>
                    <a:lnTo>
                      <a:pt x="9" y="4"/>
                    </a:lnTo>
                    <a:lnTo>
                      <a:pt x="0" y="2"/>
                    </a:lnTo>
                    <a:lnTo>
                      <a:pt x="13" y="0"/>
                    </a:lnTo>
                    <a:lnTo>
                      <a:pt x="29" y="0"/>
                    </a:lnTo>
                    <a:lnTo>
                      <a:pt x="46" y="1"/>
                    </a:lnTo>
                    <a:lnTo>
                      <a:pt x="63" y="3"/>
                    </a:lnTo>
                    <a:lnTo>
                      <a:pt x="80" y="5"/>
                    </a:lnTo>
                    <a:lnTo>
                      <a:pt x="91" y="9"/>
                    </a:lnTo>
                    <a:lnTo>
                      <a:pt x="98" y="13"/>
                    </a:lnTo>
                    <a:lnTo>
                      <a:pt x="98" y="18"/>
                    </a:lnTo>
                    <a:close/>
                  </a:path>
                </a:pathLst>
              </a:custGeom>
              <a:solidFill>
                <a:srgbClr val="006600"/>
              </a:solidFill>
              <a:ln w="9525">
                <a:noFill/>
                <a:round/>
                <a:headEnd/>
                <a:tailEnd/>
              </a:ln>
            </p:spPr>
            <p:txBody>
              <a:bodyPr/>
              <a:lstStyle/>
              <a:p>
                <a:endParaRPr lang="en-US"/>
              </a:p>
            </p:txBody>
          </p:sp>
          <p:sp>
            <p:nvSpPr>
              <p:cNvPr id="160" name="Freeform 40"/>
              <p:cNvSpPr>
                <a:spLocks/>
              </p:cNvSpPr>
              <p:nvPr/>
            </p:nvSpPr>
            <p:spPr bwMode="auto">
              <a:xfrm>
                <a:off x="4" y="2688"/>
                <a:ext cx="236" cy="72"/>
              </a:xfrm>
              <a:custGeom>
                <a:avLst/>
                <a:gdLst/>
                <a:ahLst/>
                <a:cxnLst>
                  <a:cxn ang="0">
                    <a:pos x="6" y="63"/>
                  </a:cxn>
                  <a:cxn ang="0">
                    <a:pos x="4" y="65"/>
                  </a:cxn>
                  <a:cxn ang="0">
                    <a:pos x="2" y="67"/>
                  </a:cxn>
                  <a:cxn ang="0">
                    <a:pos x="2" y="70"/>
                  </a:cxn>
                  <a:cxn ang="0">
                    <a:pos x="0" y="72"/>
                  </a:cxn>
                  <a:cxn ang="0">
                    <a:pos x="34" y="60"/>
                  </a:cxn>
                  <a:cxn ang="0">
                    <a:pos x="69" y="50"/>
                  </a:cxn>
                  <a:cxn ang="0">
                    <a:pos x="102" y="41"/>
                  </a:cxn>
                  <a:cxn ang="0">
                    <a:pos x="136" y="33"/>
                  </a:cxn>
                  <a:cxn ang="0">
                    <a:pos x="169" y="27"/>
                  </a:cxn>
                  <a:cxn ang="0">
                    <a:pos x="201" y="22"/>
                  </a:cxn>
                  <a:cxn ang="0">
                    <a:pos x="232" y="18"/>
                  </a:cxn>
                  <a:cxn ang="0">
                    <a:pos x="262" y="14"/>
                  </a:cxn>
                  <a:cxn ang="0">
                    <a:pos x="294" y="12"/>
                  </a:cxn>
                  <a:cxn ang="0">
                    <a:pos x="322" y="9"/>
                  </a:cxn>
                  <a:cxn ang="0">
                    <a:pos x="349" y="7"/>
                  </a:cxn>
                  <a:cxn ang="0">
                    <a:pos x="377" y="6"/>
                  </a:cxn>
                  <a:cxn ang="0">
                    <a:pos x="403" y="6"/>
                  </a:cxn>
                  <a:cxn ang="0">
                    <a:pos x="428" y="5"/>
                  </a:cxn>
                  <a:cxn ang="0">
                    <a:pos x="452" y="5"/>
                  </a:cxn>
                  <a:cxn ang="0">
                    <a:pos x="474" y="4"/>
                  </a:cxn>
                  <a:cxn ang="0">
                    <a:pos x="459" y="2"/>
                  </a:cxn>
                  <a:cxn ang="0">
                    <a:pos x="439" y="1"/>
                  </a:cxn>
                  <a:cxn ang="0">
                    <a:pos x="416" y="0"/>
                  </a:cxn>
                  <a:cxn ang="0">
                    <a:pos x="388" y="0"/>
                  </a:cxn>
                  <a:cxn ang="0">
                    <a:pos x="357" y="0"/>
                  </a:cxn>
                  <a:cxn ang="0">
                    <a:pos x="325" y="2"/>
                  </a:cxn>
                  <a:cxn ang="0">
                    <a:pos x="290" y="4"/>
                  </a:cxn>
                  <a:cxn ang="0">
                    <a:pos x="255" y="7"/>
                  </a:cxn>
                  <a:cxn ang="0">
                    <a:pos x="218" y="10"/>
                  </a:cxn>
                  <a:cxn ang="0">
                    <a:pos x="182" y="16"/>
                  </a:cxn>
                  <a:cxn ang="0">
                    <a:pos x="147" y="21"/>
                  </a:cxn>
                  <a:cxn ang="0">
                    <a:pos x="113" y="27"/>
                  </a:cxn>
                  <a:cxn ang="0">
                    <a:pos x="82" y="35"/>
                  </a:cxn>
                  <a:cxn ang="0">
                    <a:pos x="52" y="44"/>
                  </a:cxn>
                  <a:cxn ang="0">
                    <a:pos x="28" y="53"/>
                  </a:cxn>
                  <a:cxn ang="0">
                    <a:pos x="6" y="63"/>
                  </a:cxn>
                </a:cxnLst>
                <a:rect l="0" t="0" r="r" b="b"/>
                <a:pathLst>
                  <a:path w="474" h="72">
                    <a:moveTo>
                      <a:pt x="6" y="63"/>
                    </a:moveTo>
                    <a:lnTo>
                      <a:pt x="4" y="65"/>
                    </a:lnTo>
                    <a:lnTo>
                      <a:pt x="2" y="67"/>
                    </a:lnTo>
                    <a:lnTo>
                      <a:pt x="2" y="70"/>
                    </a:lnTo>
                    <a:lnTo>
                      <a:pt x="0" y="72"/>
                    </a:lnTo>
                    <a:lnTo>
                      <a:pt x="34" y="60"/>
                    </a:lnTo>
                    <a:lnTo>
                      <a:pt x="69" y="50"/>
                    </a:lnTo>
                    <a:lnTo>
                      <a:pt x="102" y="41"/>
                    </a:lnTo>
                    <a:lnTo>
                      <a:pt x="136" y="33"/>
                    </a:lnTo>
                    <a:lnTo>
                      <a:pt x="169" y="27"/>
                    </a:lnTo>
                    <a:lnTo>
                      <a:pt x="201" y="22"/>
                    </a:lnTo>
                    <a:lnTo>
                      <a:pt x="232" y="18"/>
                    </a:lnTo>
                    <a:lnTo>
                      <a:pt x="262" y="14"/>
                    </a:lnTo>
                    <a:lnTo>
                      <a:pt x="294" y="12"/>
                    </a:lnTo>
                    <a:lnTo>
                      <a:pt x="322" y="9"/>
                    </a:lnTo>
                    <a:lnTo>
                      <a:pt x="349" y="7"/>
                    </a:lnTo>
                    <a:lnTo>
                      <a:pt x="377" y="6"/>
                    </a:lnTo>
                    <a:lnTo>
                      <a:pt x="403" y="6"/>
                    </a:lnTo>
                    <a:lnTo>
                      <a:pt x="428" y="5"/>
                    </a:lnTo>
                    <a:lnTo>
                      <a:pt x="452" y="5"/>
                    </a:lnTo>
                    <a:lnTo>
                      <a:pt x="474" y="4"/>
                    </a:lnTo>
                    <a:lnTo>
                      <a:pt x="459" y="2"/>
                    </a:lnTo>
                    <a:lnTo>
                      <a:pt x="439" y="1"/>
                    </a:lnTo>
                    <a:lnTo>
                      <a:pt x="416" y="0"/>
                    </a:lnTo>
                    <a:lnTo>
                      <a:pt x="388" y="0"/>
                    </a:lnTo>
                    <a:lnTo>
                      <a:pt x="357" y="0"/>
                    </a:lnTo>
                    <a:lnTo>
                      <a:pt x="325" y="2"/>
                    </a:lnTo>
                    <a:lnTo>
                      <a:pt x="290" y="4"/>
                    </a:lnTo>
                    <a:lnTo>
                      <a:pt x="255" y="7"/>
                    </a:lnTo>
                    <a:lnTo>
                      <a:pt x="218" y="10"/>
                    </a:lnTo>
                    <a:lnTo>
                      <a:pt x="182" y="16"/>
                    </a:lnTo>
                    <a:lnTo>
                      <a:pt x="147" y="21"/>
                    </a:lnTo>
                    <a:lnTo>
                      <a:pt x="113" y="27"/>
                    </a:lnTo>
                    <a:lnTo>
                      <a:pt x="82" y="35"/>
                    </a:lnTo>
                    <a:lnTo>
                      <a:pt x="52" y="44"/>
                    </a:lnTo>
                    <a:lnTo>
                      <a:pt x="28" y="53"/>
                    </a:lnTo>
                    <a:lnTo>
                      <a:pt x="6" y="63"/>
                    </a:lnTo>
                    <a:close/>
                  </a:path>
                </a:pathLst>
              </a:custGeom>
              <a:solidFill>
                <a:srgbClr val="006600"/>
              </a:solidFill>
              <a:ln w="9525">
                <a:noFill/>
                <a:round/>
                <a:headEnd/>
                <a:tailEnd/>
              </a:ln>
            </p:spPr>
            <p:txBody>
              <a:bodyPr/>
              <a:lstStyle/>
              <a:p>
                <a:endParaRPr lang="en-US"/>
              </a:p>
            </p:txBody>
          </p:sp>
          <p:sp>
            <p:nvSpPr>
              <p:cNvPr id="161" name="Freeform 41"/>
              <p:cNvSpPr>
                <a:spLocks/>
              </p:cNvSpPr>
              <p:nvPr/>
            </p:nvSpPr>
            <p:spPr bwMode="auto">
              <a:xfrm>
                <a:off x="191" y="2692"/>
                <a:ext cx="36" cy="37"/>
              </a:xfrm>
              <a:custGeom>
                <a:avLst/>
                <a:gdLst/>
                <a:ahLst/>
                <a:cxnLst>
                  <a:cxn ang="0">
                    <a:pos x="71" y="37"/>
                  </a:cxn>
                  <a:cxn ang="0">
                    <a:pos x="73" y="35"/>
                  </a:cxn>
                  <a:cxn ang="0">
                    <a:pos x="71" y="31"/>
                  </a:cxn>
                  <a:cxn ang="0">
                    <a:pos x="66" y="25"/>
                  </a:cxn>
                  <a:cxn ang="0">
                    <a:pos x="56" y="19"/>
                  </a:cxn>
                  <a:cxn ang="0">
                    <a:pos x="45" y="13"/>
                  </a:cxn>
                  <a:cxn ang="0">
                    <a:pos x="32" y="6"/>
                  </a:cxn>
                  <a:cxn ang="0">
                    <a:pos x="17" y="2"/>
                  </a:cxn>
                  <a:cxn ang="0">
                    <a:pos x="0" y="0"/>
                  </a:cxn>
                  <a:cxn ang="0">
                    <a:pos x="10" y="4"/>
                  </a:cxn>
                  <a:cxn ang="0">
                    <a:pos x="19" y="10"/>
                  </a:cxn>
                  <a:cxn ang="0">
                    <a:pos x="30" y="16"/>
                  </a:cxn>
                  <a:cxn ang="0">
                    <a:pos x="39" y="23"/>
                  </a:cxn>
                  <a:cxn ang="0">
                    <a:pos x="51" y="29"/>
                  </a:cxn>
                  <a:cxn ang="0">
                    <a:pos x="60" y="34"/>
                  </a:cxn>
                  <a:cxn ang="0">
                    <a:pos x="66" y="37"/>
                  </a:cxn>
                  <a:cxn ang="0">
                    <a:pos x="71" y="37"/>
                  </a:cxn>
                </a:cxnLst>
                <a:rect l="0" t="0" r="r" b="b"/>
                <a:pathLst>
                  <a:path w="73" h="37">
                    <a:moveTo>
                      <a:pt x="71" y="37"/>
                    </a:moveTo>
                    <a:lnTo>
                      <a:pt x="73" y="35"/>
                    </a:lnTo>
                    <a:lnTo>
                      <a:pt x="71" y="31"/>
                    </a:lnTo>
                    <a:lnTo>
                      <a:pt x="66" y="25"/>
                    </a:lnTo>
                    <a:lnTo>
                      <a:pt x="56" y="19"/>
                    </a:lnTo>
                    <a:lnTo>
                      <a:pt x="45" y="13"/>
                    </a:lnTo>
                    <a:lnTo>
                      <a:pt x="32" y="6"/>
                    </a:lnTo>
                    <a:lnTo>
                      <a:pt x="17" y="2"/>
                    </a:lnTo>
                    <a:lnTo>
                      <a:pt x="0" y="0"/>
                    </a:lnTo>
                    <a:lnTo>
                      <a:pt x="10" y="4"/>
                    </a:lnTo>
                    <a:lnTo>
                      <a:pt x="19" y="10"/>
                    </a:lnTo>
                    <a:lnTo>
                      <a:pt x="30" y="16"/>
                    </a:lnTo>
                    <a:lnTo>
                      <a:pt x="39" y="23"/>
                    </a:lnTo>
                    <a:lnTo>
                      <a:pt x="51" y="29"/>
                    </a:lnTo>
                    <a:lnTo>
                      <a:pt x="60" y="34"/>
                    </a:lnTo>
                    <a:lnTo>
                      <a:pt x="66" y="37"/>
                    </a:lnTo>
                    <a:lnTo>
                      <a:pt x="71" y="37"/>
                    </a:lnTo>
                    <a:close/>
                  </a:path>
                </a:pathLst>
              </a:custGeom>
              <a:solidFill>
                <a:srgbClr val="006600"/>
              </a:solidFill>
              <a:ln w="9525">
                <a:noFill/>
                <a:round/>
                <a:headEnd/>
                <a:tailEnd/>
              </a:ln>
            </p:spPr>
            <p:txBody>
              <a:bodyPr/>
              <a:lstStyle/>
              <a:p>
                <a:endParaRPr lang="en-US"/>
              </a:p>
            </p:txBody>
          </p:sp>
          <p:sp>
            <p:nvSpPr>
              <p:cNvPr id="162" name="Freeform 42"/>
              <p:cNvSpPr>
                <a:spLocks/>
              </p:cNvSpPr>
              <p:nvPr/>
            </p:nvSpPr>
            <p:spPr bwMode="auto">
              <a:xfrm>
                <a:off x="148" y="2693"/>
                <a:ext cx="47" cy="43"/>
              </a:xfrm>
              <a:custGeom>
                <a:avLst/>
                <a:gdLst/>
                <a:ahLst/>
                <a:cxnLst>
                  <a:cxn ang="0">
                    <a:pos x="93" y="43"/>
                  </a:cxn>
                  <a:cxn ang="0">
                    <a:pos x="95" y="40"/>
                  </a:cxn>
                  <a:cxn ang="0">
                    <a:pos x="91" y="35"/>
                  </a:cxn>
                  <a:cxn ang="0">
                    <a:pos x="82" y="28"/>
                  </a:cxn>
                  <a:cxn ang="0">
                    <a:pos x="69" y="21"/>
                  </a:cxn>
                  <a:cxn ang="0">
                    <a:pos x="54" y="14"/>
                  </a:cxn>
                  <a:cxn ang="0">
                    <a:pos x="35" y="8"/>
                  </a:cxn>
                  <a:cxn ang="0">
                    <a:pos x="19" y="2"/>
                  </a:cxn>
                  <a:cxn ang="0">
                    <a:pos x="0" y="0"/>
                  </a:cxn>
                  <a:cxn ang="0">
                    <a:pos x="8" y="3"/>
                  </a:cxn>
                  <a:cxn ang="0">
                    <a:pos x="19" y="10"/>
                  </a:cxn>
                  <a:cxn ang="0">
                    <a:pos x="32" y="17"/>
                  </a:cxn>
                  <a:cxn ang="0">
                    <a:pos x="47" y="24"/>
                  </a:cxn>
                  <a:cxn ang="0">
                    <a:pos x="60" y="32"/>
                  </a:cxn>
                  <a:cxn ang="0">
                    <a:pos x="74" y="39"/>
                  </a:cxn>
                  <a:cxn ang="0">
                    <a:pos x="86" y="43"/>
                  </a:cxn>
                  <a:cxn ang="0">
                    <a:pos x="93" y="43"/>
                  </a:cxn>
                </a:cxnLst>
                <a:rect l="0" t="0" r="r" b="b"/>
                <a:pathLst>
                  <a:path w="95" h="43">
                    <a:moveTo>
                      <a:pt x="93" y="43"/>
                    </a:moveTo>
                    <a:lnTo>
                      <a:pt x="95" y="40"/>
                    </a:lnTo>
                    <a:lnTo>
                      <a:pt x="91" y="35"/>
                    </a:lnTo>
                    <a:lnTo>
                      <a:pt x="82" y="28"/>
                    </a:lnTo>
                    <a:lnTo>
                      <a:pt x="69" y="21"/>
                    </a:lnTo>
                    <a:lnTo>
                      <a:pt x="54" y="14"/>
                    </a:lnTo>
                    <a:lnTo>
                      <a:pt x="35" y="8"/>
                    </a:lnTo>
                    <a:lnTo>
                      <a:pt x="19" y="2"/>
                    </a:lnTo>
                    <a:lnTo>
                      <a:pt x="0" y="0"/>
                    </a:lnTo>
                    <a:lnTo>
                      <a:pt x="8" y="3"/>
                    </a:lnTo>
                    <a:lnTo>
                      <a:pt x="19" y="10"/>
                    </a:lnTo>
                    <a:lnTo>
                      <a:pt x="32" y="17"/>
                    </a:lnTo>
                    <a:lnTo>
                      <a:pt x="47" y="24"/>
                    </a:lnTo>
                    <a:lnTo>
                      <a:pt x="60" y="32"/>
                    </a:lnTo>
                    <a:lnTo>
                      <a:pt x="74" y="39"/>
                    </a:lnTo>
                    <a:lnTo>
                      <a:pt x="86" y="43"/>
                    </a:lnTo>
                    <a:lnTo>
                      <a:pt x="93" y="43"/>
                    </a:lnTo>
                    <a:close/>
                  </a:path>
                </a:pathLst>
              </a:custGeom>
              <a:solidFill>
                <a:srgbClr val="006600"/>
              </a:solidFill>
              <a:ln w="9525">
                <a:noFill/>
                <a:round/>
                <a:headEnd/>
                <a:tailEnd/>
              </a:ln>
            </p:spPr>
            <p:txBody>
              <a:bodyPr/>
              <a:lstStyle/>
              <a:p>
                <a:endParaRPr lang="en-US"/>
              </a:p>
            </p:txBody>
          </p:sp>
          <p:sp>
            <p:nvSpPr>
              <p:cNvPr id="163" name="Freeform 43"/>
              <p:cNvSpPr>
                <a:spLocks/>
              </p:cNvSpPr>
              <p:nvPr/>
            </p:nvSpPr>
            <p:spPr bwMode="auto">
              <a:xfrm>
                <a:off x="126" y="2698"/>
                <a:ext cx="42" cy="49"/>
              </a:xfrm>
              <a:custGeom>
                <a:avLst/>
                <a:gdLst/>
                <a:ahLst/>
                <a:cxnLst>
                  <a:cxn ang="0">
                    <a:pos x="82" y="49"/>
                  </a:cxn>
                  <a:cxn ang="0">
                    <a:pos x="84" y="46"/>
                  </a:cxn>
                  <a:cxn ang="0">
                    <a:pos x="82" y="40"/>
                  </a:cxn>
                  <a:cxn ang="0">
                    <a:pos x="73" y="31"/>
                  </a:cxn>
                  <a:cxn ang="0">
                    <a:pos x="62" y="23"/>
                  </a:cxn>
                  <a:cxn ang="0">
                    <a:pos x="49" y="15"/>
                  </a:cxn>
                  <a:cxn ang="0">
                    <a:pos x="32" y="8"/>
                  </a:cxn>
                  <a:cxn ang="0">
                    <a:pos x="17" y="3"/>
                  </a:cxn>
                  <a:cxn ang="0">
                    <a:pos x="0" y="0"/>
                  </a:cxn>
                  <a:cxn ang="0">
                    <a:pos x="6" y="5"/>
                  </a:cxn>
                  <a:cxn ang="0">
                    <a:pos x="15" y="11"/>
                  </a:cxn>
                  <a:cxn ang="0">
                    <a:pos x="26" y="19"/>
                  </a:cxn>
                  <a:cxn ang="0">
                    <a:pos x="39" y="27"/>
                  </a:cxn>
                  <a:cxn ang="0">
                    <a:pos x="52" y="37"/>
                  </a:cxn>
                  <a:cxn ang="0">
                    <a:pos x="65" y="44"/>
                  </a:cxn>
                  <a:cxn ang="0">
                    <a:pos x="77" y="48"/>
                  </a:cxn>
                  <a:cxn ang="0">
                    <a:pos x="82" y="49"/>
                  </a:cxn>
                </a:cxnLst>
                <a:rect l="0" t="0" r="r" b="b"/>
                <a:pathLst>
                  <a:path w="84" h="49">
                    <a:moveTo>
                      <a:pt x="82" y="49"/>
                    </a:moveTo>
                    <a:lnTo>
                      <a:pt x="84" y="46"/>
                    </a:lnTo>
                    <a:lnTo>
                      <a:pt x="82" y="40"/>
                    </a:lnTo>
                    <a:lnTo>
                      <a:pt x="73" y="31"/>
                    </a:lnTo>
                    <a:lnTo>
                      <a:pt x="62" y="23"/>
                    </a:lnTo>
                    <a:lnTo>
                      <a:pt x="49" y="15"/>
                    </a:lnTo>
                    <a:lnTo>
                      <a:pt x="32" y="8"/>
                    </a:lnTo>
                    <a:lnTo>
                      <a:pt x="17" y="3"/>
                    </a:lnTo>
                    <a:lnTo>
                      <a:pt x="0" y="0"/>
                    </a:lnTo>
                    <a:lnTo>
                      <a:pt x="6" y="5"/>
                    </a:lnTo>
                    <a:lnTo>
                      <a:pt x="15" y="11"/>
                    </a:lnTo>
                    <a:lnTo>
                      <a:pt x="26" y="19"/>
                    </a:lnTo>
                    <a:lnTo>
                      <a:pt x="39" y="27"/>
                    </a:lnTo>
                    <a:lnTo>
                      <a:pt x="52" y="37"/>
                    </a:lnTo>
                    <a:lnTo>
                      <a:pt x="65" y="44"/>
                    </a:lnTo>
                    <a:lnTo>
                      <a:pt x="77" y="48"/>
                    </a:lnTo>
                    <a:lnTo>
                      <a:pt x="82" y="49"/>
                    </a:lnTo>
                    <a:close/>
                  </a:path>
                </a:pathLst>
              </a:custGeom>
              <a:solidFill>
                <a:srgbClr val="006600"/>
              </a:solidFill>
              <a:ln w="9525">
                <a:noFill/>
                <a:round/>
                <a:headEnd/>
                <a:tailEnd/>
              </a:ln>
            </p:spPr>
            <p:txBody>
              <a:bodyPr/>
              <a:lstStyle/>
              <a:p>
                <a:endParaRPr lang="en-US"/>
              </a:p>
            </p:txBody>
          </p:sp>
          <p:sp>
            <p:nvSpPr>
              <p:cNvPr id="164" name="Freeform 44"/>
              <p:cNvSpPr>
                <a:spLocks/>
              </p:cNvSpPr>
              <p:nvPr/>
            </p:nvSpPr>
            <p:spPr bwMode="auto">
              <a:xfrm>
                <a:off x="86" y="2707"/>
                <a:ext cx="36" cy="45"/>
              </a:xfrm>
              <a:custGeom>
                <a:avLst/>
                <a:gdLst/>
                <a:ahLst/>
                <a:cxnLst>
                  <a:cxn ang="0">
                    <a:pos x="71" y="45"/>
                  </a:cxn>
                  <a:cxn ang="0">
                    <a:pos x="73" y="42"/>
                  </a:cxn>
                  <a:cxn ang="0">
                    <a:pos x="69" y="37"/>
                  </a:cxn>
                  <a:cxn ang="0">
                    <a:pos x="62" y="30"/>
                  </a:cxn>
                  <a:cxn ang="0">
                    <a:pos x="51" y="21"/>
                  </a:cxn>
                  <a:cxn ang="0">
                    <a:pos x="40" y="13"/>
                  </a:cxn>
                  <a:cxn ang="0">
                    <a:pos x="26" y="6"/>
                  </a:cxn>
                  <a:cxn ang="0">
                    <a:pos x="12" y="2"/>
                  </a:cxn>
                  <a:cxn ang="0">
                    <a:pos x="0" y="0"/>
                  </a:cxn>
                  <a:cxn ang="0">
                    <a:pos x="6" y="4"/>
                  </a:cxn>
                  <a:cxn ang="0">
                    <a:pos x="13" y="10"/>
                  </a:cxn>
                  <a:cxn ang="0">
                    <a:pos x="23" y="18"/>
                  </a:cxn>
                  <a:cxn ang="0">
                    <a:pos x="34" y="27"/>
                  </a:cxn>
                  <a:cxn ang="0">
                    <a:pos x="43" y="35"/>
                  </a:cxn>
                  <a:cxn ang="0">
                    <a:pos x="54" y="41"/>
                  </a:cxn>
                  <a:cxn ang="0">
                    <a:pos x="64" y="45"/>
                  </a:cxn>
                  <a:cxn ang="0">
                    <a:pos x="71" y="45"/>
                  </a:cxn>
                </a:cxnLst>
                <a:rect l="0" t="0" r="r" b="b"/>
                <a:pathLst>
                  <a:path w="73" h="45">
                    <a:moveTo>
                      <a:pt x="71" y="45"/>
                    </a:moveTo>
                    <a:lnTo>
                      <a:pt x="73" y="42"/>
                    </a:lnTo>
                    <a:lnTo>
                      <a:pt x="69" y="37"/>
                    </a:lnTo>
                    <a:lnTo>
                      <a:pt x="62" y="30"/>
                    </a:lnTo>
                    <a:lnTo>
                      <a:pt x="51" y="21"/>
                    </a:lnTo>
                    <a:lnTo>
                      <a:pt x="40" y="13"/>
                    </a:lnTo>
                    <a:lnTo>
                      <a:pt x="26" y="6"/>
                    </a:lnTo>
                    <a:lnTo>
                      <a:pt x="12" y="2"/>
                    </a:lnTo>
                    <a:lnTo>
                      <a:pt x="0" y="0"/>
                    </a:lnTo>
                    <a:lnTo>
                      <a:pt x="6" y="4"/>
                    </a:lnTo>
                    <a:lnTo>
                      <a:pt x="13" y="10"/>
                    </a:lnTo>
                    <a:lnTo>
                      <a:pt x="23" y="18"/>
                    </a:lnTo>
                    <a:lnTo>
                      <a:pt x="34" y="27"/>
                    </a:lnTo>
                    <a:lnTo>
                      <a:pt x="43" y="35"/>
                    </a:lnTo>
                    <a:lnTo>
                      <a:pt x="54" y="41"/>
                    </a:lnTo>
                    <a:lnTo>
                      <a:pt x="64" y="45"/>
                    </a:lnTo>
                    <a:lnTo>
                      <a:pt x="71" y="45"/>
                    </a:lnTo>
                    <a:close/>
                  </a:path>
                </a:pathLst>
              </a:custGeom>
              <a:solidFill>
                <a:srgbClr val="006600"/>
              </a:solidFill>
              <a:ln w="9525">
                <a:noFill/>
                <a:round/>
                <a:headEnd/>
                <a:tailEnd/>
              </a:ln>
            </p:spPr>
            <p:txBody>
              <a:bodyPr/>
              <a:lstStyle/>
              <a:p>
                <a:endParaRPr lang="en-US"/>
              </a:p>
            </p:txBody>
          </p:sp>
          <p:sp>
            <p:nvSpPr>
              <p:cNvPr id="165" name="Freeform 45"/>
              <p:cNvSpPr>
                <a:spLocks/>
              </p:cNvSpPr>
              <p:nvPr/>
            </p:nvSpPr>
            <p:spPr bwMode="auto">
              <a:xfrm>
                <a:off x="70" y="2714"/>
                <a:ext cx="26" cy="41"/>
              </a:xfrm>
              <a:custGeom>
                <a:avLst/>
                <a:gdLst/>
                <a:ahLst/>
                <a:cxnLst>
                  <a:cxn ang="0">
                    <a:pos x="48" y="41"/>
                  </a:cxn>
                  <a:cxn ang="0">
                    <a:pos x="52" y="39"/>
                  </a:cxn>
                  <a:cxn ang="0">
                    <a:pos x="52" y="34"/>
                  </a:cxn>
                  <a:cxn ang="0">
                    <a:pos x="50" y="28"/>
                  </a:cxn>
                  <a:cxn ang="0">
                    <a:pos x="45" y="21"/>
                  </a:cxn>
                  <a:cxn ang="0">
                    <a:pos x="37" y="14"/>
                  </a:cxn>
                  <a:cxn ang="0">
                    <a:pos x="28" y="8"/>
                  </a:cxn>
                  <a:cxn ang="0">
                    <a:pos x="15" y="3"/>
                  </a:cxn>
                  <a:cxn ang="0">
                    <a:pos x="0" y="0"/>
                  </a:cxn>
                  <a:cxn ang="0">
                    <a:pos x="11" y="10"/>
                  </a:cxn>
                  <a:cxn ang="0">
                    <a:pos x="24" y="25"/>
                  </a:cxn>
                  <a:cxn ang="0">
                    <a:pos x="37" y="37"/>
                  </a:cxn>
                  <a:cxn ang="0">
                    <a:pos x="48" y="41"/>
                  </a:cxn>
                </a:cxnLst>
                <a:rect l="0" t="0" r="r" b="b"/>
                <a:pathLst>
                  <a:path w="52" h="41">
                    <a:moveTo>
                      <a:pt x="48" y="41"/>
                    </a:moveTo>
                    <a:lnTo>
                      <a:pt x="52" y="39"/>
                    </a:lnTo>
                    <a:lnTo>
                      <a:pt x="52" y="34"/>
                    </a:lnTo>
                    <a:lnTo>
                      <a:pt x="50" y="28"/>
                    </a:lnTo>
                    <a:lnTo>
                      <a:pt x="45" y="21"/>
                    </a:lnTo>
                    <a:lnTo>
                      <a:pt x="37" y="14"/>
                    </a:lnTo>
                    <a:lnTo>
                      <a:pt x="28" y="8"/>
                    </a:lnTo>
                    <a:lnTo>
                      <a:pt x="15" y="3"/>
                    </a:lnTo>
                    <a:lnTo>
                      <a:pt x="0" y="0"/>
                    </a:lnTo>
                    <a:lnTo>
                      <a:pt x="11" y="10"/>
                    </a:lnTo>
                    <a:lnTo>
                      <a:pt x="24" y="25"/>
                    </a:lnTo>
                    <a:lnTo>
                      <a:pt x="37" y="37"/>
                    </a:lnTo>
                    <a:lnTo>
                      <a:pt x="48" y="41"/>
                    </a:lnTo>
                    <a:close/>
                  </a:path>
                </a:pathLst>
              </a:custGeom>
              <a:solidFill>
                <a:srgbClr val="006600"/>
              </a:solidFill>
              <a:ln w="9525">
                <a:noFill/>
                <a:round/>
                <a:headEnd/>
                <a:tailEnd/>
              </a:ln>
            </p:spPr>
            <p:txBody>
              <a:bodyPr/>
              <a:lstStyle/>
              <a:p>
                <a:endParaRPr lang="en-US"/>
              </a:p>
            </p:txBody>
          </p:sp>
          <p:sp>
            <p:nvSpPr>
              <p:cNvPr id="166" name="Freeform 46"/>
              <p:cNvSpPr>
                <a:spLocks/>
              </p:cNvSpPr>
              <p:nvPr/>
            </p:nvSpPr>
            <p:spPr bwMode="auto">
              <a:xfrm>
                <a:off x="33" y="2734"/>
                <a:ext cx="21" cy="31"/>
              </a:xfrm>
              <a:custGeom>
                <a:avLst/>
                <a:gdLst/>
                <a:ahLst/>
                <a:cxnLst>
                  <a:cxn ang="0">
                    <a:pos x="37" y="31"/>
                  </a:cxn>
                  <a:cxn ang="0">
                    <a:pos x="40" y="24"/>
                  </a:cxn>
                  <a:cxn ang="0">
                    <a:pos x="31" y="13"/>
                  </a:cxn>
                  <a:cxn ang="0">
                    <a:pos x="14" y="4"/>
                  </a:cxn>
                  <a:cxn ang="0">
                    <a:pos x="0" y="0"/>
                  </a:cxn>
                  <a:cxn ang="0">
                    <a:pos x="7" y="7"/>
                  </a:cxn>
                  <a:cxn ang="0">
                    <a:pos x="16" y="17"/>
                  </a:cxn>
                  <a:cxn ang="0">
                    <a:pos x="27" y="26"/>
                  </a:cxn>
                  <a:cxn ang="0">
                    <a:pos x="37" y="31"/>
                  </a:cxn>
                </a:cxnLst>
                <a:rect l="0" t="0" r="r" b="b"/>
                <a:pathLst>
                  <a:path w="40" h="31">
                    <a:moveTo>
                      <a:pt x="37" y="31"/>
                    </a:moveTo>
                    <a:lnTo>
                      <a:pt x="40" y="24"/>
                    </a:lnTo>
                    <a:lnTo>
                      <a:pt x="31" y="13"/>
                    </a:lnTo>
                    <a:lnTo>
                      <a:pt x="14" y="4"/>
                    </a:lnTo>
                    <a:lnTo>
                      <a:pt x="0" y="0"/>
                    </a:lnTo>
                    <a:lnTo>
                      <a:pt x="7" y="7"/>
                    </a:lnTo>
                    <a:lnTo>
                      <a:pt x="16" y="17"/>
                    </a:lnTo>
                    <a:lnTo>
                      <a:pt x="27" y="26"/>
                    </a:lnTo>
                    <a:lnTo>
                      <a:pt x="37" y="31"/>
                    </a:lnTo>
                    <a:close/>
                  </a:path>
                </a:pathLst>
              </a:custGeom>
              <a:solidFill>
                <a:srgbClr val="006600"/>
              </a:solidFill>
              <a:ln w="9525">
                <a:noFill/>
                <a:round/>
                <a:headEnd/>
                <a:tailEnd/>
              </a:ln>
            </p:spPr>
            <p:txBody>
              <a:bodyPr/>
              <a:lstStyle/>
              <a:p>
                <a:endParaRPr lang="en-US"/>
              </a:p>
            </p:txBody>
          </p:sp>
          <p:sp>
            <p:nvSpPr>
              <p:cNvPr id="167" name="Freeform 47"/>
              <p:cNvSpPr>
                <a:spLocks/>
              </p:cNvSpPr>
              <p:nvPr/>
            </p:nvSpPr>
            <p:spPr bwMode="auto">
              <a:xfrm>
                <a:off x="17" y="2742"/>
                <a:ext cx="15" cy="22"/>
              </a:xfrm>
              <a:custGeom>
                <a:avLst/>
                <a:gdLst/>
                <a:ahLst/>
                <a:cxnLst>
                  <a:cxn ang="0">
                    <a:pos x="28" y="21"/>
                  </a:cxn>
                  <a:cxn ang="0">
                    <a:pos x="30" y="14"/>
                  </a:cxn>
                  <a:cxn ang="0">
                    <a:pos x="24" y="6"/>
                  </a:cxn>
                  <a:cxn ang="0">
                    <a:pos x="15" y="0"/>
                  </a:cxn>
                  <a:cxn ang="0">
                    <a:pos x="0" y="1"/>
                  </a:cxn>
                  <a:cxn ang="0">
                    <a:pos x="11" y="5"/>
                  </a:cxn>
                  <a:cxn ang="0">
                    <a:pos x="17" y="13"/>
                  </a:cxn>
                  <a:cxn ang="0">
                    <a:pos x="22" y="22"/>
                  </a:cxn>
                  <a:cxn ang="0">
                    <a:pos x="28" y="21"/>
                  </a:cxn>
                </a:cxnLst>
                <a:rect l="0" t="0" r="r" b="b"/>
                <a:pathLst>
                  <a:path w="30" h="22">
                    <a:moveTo>
                      <a:pt x="28" y="21"/>
                    </a:moveTo>
                    <a:lnTo>
                      <a:pt x="30" y="14"/>
                    </a:lnTo>
                    <a:lnTo>
                      <a:pt x="24" y="6"/>
                    </a:lnTo>
                    <a:lnTo>
                      <a:pt x="15" y="0"/>
                    </a:lnTo>
                    <a:lnTo>
                      <a:pt x="0" y="1"/>
                    </a:lnTo>
                    <a:lnTo>
                      <a:pt x="11" y="5"/>
                    </a:lnTo>
                    <a:lnTo>
                      <a:pt x="17" y="13"/>
                    </a:lnTo>
                    <a:lnTo>
                      <a:pt x="22" y="22"/>
                    </a:lnTo>
                    <a:lnTo>
                      <a:pt x="28" y="21"/>
                    </a:lnTo>
                    <a:close/>
                  </a:path>
                </a:pathLst>
              </a:custGeom>
              <a:solidFill>
                <a:srgbClr val="006600"/>
              </a:solidFill>
              <a:ln w="9525">
                <a:noFill/>
                <a:round/>
                <a:headEnd/>
                <a:tailEnd/>
              </a:ln>
            </p:spPr>
            <p:txBody>
              <a:bodyPr/>
              <a:lstStyle/>
              <a:p>
                <a:endParaRPr lang="en-US"/>
              </a:p>
            </p:txBody>
          </p:sp>
          <p:sp>
            <p:nvSpPr>
              <p:cNvPr id="168" name="Freeform 48"/>
              <p:cNvSpPr>
                <a:spLocks/>
              </p:cNvSpPr>
              <p:nvPr/>
            </p:nvSpPr>
            <p:spPr bwMode="auto">
              <a:xfrm>
                <a:off x="168" y="2692"/>
                <a:ext cx="42" cy="41"/>
              </a:xfrm>
              <a:custGeom>
                <a:avLst/>
                <a:gdLst/>
                <a:ahLst/>
                <a:cxnLst>
                  <a:cxn ang="0">
                    <a:pos x="82" y="41"/>
                  </a:cxn>
                  <a:cxn ang="0">
                    <a:pos x="84" y="37"/>
                  </a:cxn>
                  <a:cxn ang="0">
                    <a:pos x="82" y="33"/>
                  </a:cxn>
                  <a:cxn ang="0">
                    <a:pos x="74" y="27"/>
                  </a:cxn>
                  <a:cxn ang="0">
                    <a:pos x="63" y="20"/>
                  </a:cxn>
                  <a:cxn ang="0">
                    <a:pos x="50" y="14"/>
                  </a:cxn>
                  <a:cxn ang="0">
                    <a:pos x="35" y="8"/>
                  </a:cxn>
                  <a:cxn ang="0">
                    <a:pos x="17" y="2"/>
                  </a:cxn>
                  <a:cxn ang="0">
                    <a:pos x="0" y="0"/>
                  </a:cxn>
                  <a:cxn ang="0">
                    <a:pos x="7" y="3"/>
                  </a:cxn>
                  <a:cxn ang="0">
                    <a:pos x="17" y="9"/>
                  </a:cxn>
                  <a:cxn ang="0">
                    <a:pos x="28" y="16"/>
                  </a:cxn>
                  <a:cxn ang="0">
                    <a:pos x="41" y="23"/>
                  </a:cxn>
                  <a:cxn ang="0">
                    <a:pos x="54" y="30"/>
                  </a:cxn>
                  <a:cxn ang="0">
                    <a:pos x="65" y="36"/>
                  </a:cxn>
                  <a:cxn ang="0">
                    <a:pos x="74" y="41"/>
                  </a:cxn>
                  <a:cxn ang="0">
                    <a:pos x="82" y="41"/>
                  </a:cxn>
                </a:cxnLst>
                <a:rect l="0" t="0" r="r" b="b"/>
                <a:pathLst>
                  <a:path w="84" h="41">
                    <a:moveTo>
                      <a:pt x="82" y="41"/>
                    </a:moveTo>
                    <a:lnTo>
                      <a:pt x="84" y="37"/>
                    </a:lnTo>
                    <a:lnTo>
                      <a:pt x="82" y="33"/>
                    </a:lnTo>
                    <a:lnTo>
                      <a:pt x="74" y="27"/>
                    </a:lnTo>
                    <a:lnTo>
                      <a:pt x="63" y="20"/>
                    </a:lnTo>
                    <a:lnTo>
                      <a:pt x="50" y="14"/>
                    </a:lnTo>
                    <a:lnTo>
                      <a:pt x="35" y="8"/>
                    </a:lnTo>
                    <a:lnTo>
                      <a:pt x="17" y="2"/>
                    </a:lnTo>
                    <a:lnTo>
                      <a:pt x="0" y="0"/>
                    </a:lnTo>
                    <a:lnTo>
                      <a:pt x="7" y="3"/>
                    </a:lnTo>
                    <a:lnTo>
                      <a:pt x="17" y="9"/>
                    </a:lnTo>
                    <a:lnTo>
                      <a:pt x="28" y="16"/>
                    </a:lnTo>
                    <a:lnTo>
                      <a:pt x="41" y="23"/>
                    </a:lnTo>
                    <a:lnTo>
                      <a:pt x="54" y="30"/>
                    </a:lnTo>
                    <a:lnTo>
                      <a:pt x="65" y="36"/>
                    </a:lnTo>
                    <a:lnTo>
                      <a:pt x="74" y="41"/>
                    </a:lnTo>
                    <a:lnTo>
                      <a:pt x="82" y="41"/>
                    </a:lnTo>
                    <a:close/>
                  </a:path>
                </a:pathLst>
              </a:custGeom>
              <a:solidFill>
                <a:srgbClr val="006600"/>
              </a:solidFill>
              <a:ln w="9525">
                <a:noFill/>
                <a:round/>
                <a:headEnd/>
                <a:tailEnd/>
              </a:ln>
            </p:spPr>
            <p:txBody>
              <a:bodyPr/>
              <a:lstStyle/>
              <a:p>
                <a:endParaRPr lang="en-US"/>
              </a:p>
            </p:txBody>
          </p:sp>
          <p:sp>
            <p:nvSpPr>
              <p:cNvPr id="169" name="Freeform 49"/>
              <p:cNvSpPr>
                <a:spLocks/>
              </p:cNvSpPr>
              <p:nvPr/>
            </p:nvSpPr>
            <p:spPr bwMode="auto">
              <a:xfrm>
                <a:off x="212" y="2690"/>
                <a:ext cx="32" cy="32"/>
              </a:xfrm>
              <a:custGeom>
                <a:avLst/>
                <a:gdLst/>
                <a:ahLst/>
                <a:cxnLst>
                  <a:cxn ang="0">
                    <a:pos x="64" y="32"/>
                  </a:cxn>
                  <a:cxn ang="0">
                    <a:pos x="65" y="30"/>
                  </a:cxn>
                  <a:cxn ang="0">
                    <a:pos x="65" y="27"/>
                  </a:cxn>
                  <a:cxn ang="0">
                    <a:pos x="60" y="22"/>
                  </a:cxn>
                  <a:cxn ang="0">
                    <a:pos x="54" y="17"/>
                  </a:cxn>
                  <a:cxn ang="0">
                    <a:pos x="43" y="12"/>
                  </a:cxn>
                  <a:cxn ang="0">
                    <a:pos x="32" y="6"/>
                  </a:cxn>
                  <a:cxn ang="0">
                    <a:pos x="17" y="2"/>
                  </a:cxn>
                  <a:cxn ang="0">
                    <a:pos x="0" y="0"/>
                  </a:cxn>
                  <a:cxn ang="0">
                    <a:pos x="8" y="4"/>
                  </a:cxn>
                  <a:cxn ang="0">
                    <a:pos x="17" y="10"/>
                  </a:cxn>
                  <a:cxn ang="0">
                    <a:pos x="26" y="15"/>
                  </a:cxn>
                  <a:cxn ang="0">
                    <a:pos x="36" y="21"/>
                  </a:cxn>
                  <a:cxn ang="0">
                    <a:pos x="45" y="26"/>
                  </a:cxn>
                  <a:cxn ang="0">
                    <a:pos x="52" y="30"/>
                  </a:cxn>
                  <a:cxn ang="0">
                    <a:pos x="60" y="32"/>
                  </a:cxn>
                  <a:cxn ang="0">
                    <a:pos x="64" y="32"/>
                  </a:cxn>
                </a:cxnLst>
                <a:rect l="0" t="0" r="r" b="b"/>
                <a:pathLst>
                  <a:path w="65" h="32">
                    <a:moveTo>
                      <a:pt x="64" y="32"/>
                    </a:moveTo>
                    <a:lnTo>
                      <a:pt x="65" y="30"/>
                    </a:lnTo>
                    <a:lnTo>
                      <a:pt x="65" y="27"/>
                    </a:lnTo>
                    <a:lnTo>
                      <a:pt x="60" y="22"/>
                    </a:lnTo>
                    <a:lnTo>
                      <a:pt x="54" y="17"/>
                    </a:lnTo>
                    <a:lnTo>
                      <a:pt x="43" y="12"/>
                    </a:lnTo>
                    <a:lnTo>
                      <a:pt x="32" y="6"/>
                    </a:lnTo>
                    <a:lnTo>
                      <a:pt x="17" y="2"/>
                    </a:lnTo>
                    <a:lnTo>
                      <a:pt x="0" y="0"/>
                    </a:lnTo>
                    <a:lnTo>
                      <a:pt x="8" y="4"/>
                    </a:lnTo>
                    <a:lnTo>
                      <a:pt x="17" y="10"/>
                    </a:lnTo>
                    <a:lnTo>
                      <a:pt x="26" y="15"/>
                    </a:lnTo>
                    <a:lnTo>
                      <a:pt x="36" y="21"/>
                    </a:lnTo>
                    <a:lnTo>
                      <a:pt x="45" y="26"/>
                    </a:lnTo>
                    <a:lnTo>
                      <a:pt x="52" y="30"/>
                    </a:lnTo>
                    <a:lnTo>
                      <a:pt x="60" y="32"/>
                    </a:lnTo>
                    <a:lnTo>
                      <a:pt x="64" y="32"/>
                    </a:lnTo>
                    <a:close/>
                  </a:path>
                </a:pathLst>
              </a:custGeom>
              <a:solidFill>
                <a:srgbClr val="006600"/>
              </a:solidFill>
              <a:ln w="9525">
                <a:noFill/>
                <a:round/>
                <a:headEnd/>
                <a:tailEnd/>
              </a:ln>
            </p:spPr>
            <p:txBody>
              <a:bodyPr/>
              <a:lstStyle/>
              <a:p>
                <a:endParaRPr lang="en-US"/>
              </a:p>
            </p:txBody>
          </p:sp>
          <p:sp>
            <p:nvSpPr>
              <p:cNvPr id="170" name="Freeform 50"/>
              <p:cNvSpPr>
                <a:spLocks/>
              </p:cNvSpPr>
              <p:nvPr/>
            </p:nvSpPr>
            <p:spPr bwMode="auto">
              <a:xfrm>
                <a:off x="103" y="2701"/>
                <a:ext cx="36" cy="44"/>
              </a:xfrm>
              <a:custGeom>
                <a:avLst/>
                <a:gdLst/>
                <a:ahLst/>
                <a:cxnLst>
                  <a:cxn ang="0">
                    <a:pos x="71" y="44"/>
                  </a:cxn>
                  <a:cxn ang="0">
                    <a:pos x="72" y="42"/>
                  </a:cxn>
                  <a:cxn ang="0">
                    <a:pos x="69" y="36"/>
                  </a:cxn>
                  <a:cxn ang="0">
                    <a:pos x="61" y="30"/>
                  </a:cxn>
                  <a:cxn ang="0">
                    <a:pos x="50" y="21"/>
                  </a:cxn>
                  <a:cxn ang="0">
                    <a:pos x="39" y="13"/>
                  </a:cxn>
                  <a:cxn ang="0">
                    <a:pos x="26" y="6"/>
                  </a:cxn>
                  <a:cxn ang="0">
                    <a:pos x="11" y="2"/>
                  </a:cxn>
                  <a:cxn ang="0">
                    <a:pos x="0" y="0"/>
                  </a:cxn>
                  <a:cxn ang="0">
                    <a:pos x="6" y="4"/>
                  </a:cxn>
                  <a:cxn ang="0">
                    <a:pos x="13" y="10"/>
                  </a:cxn>
                  <a:cxn ang="0">
                    <a:pos x="22" y="18"/>
                  </a:cxn>
                  <a:cxn ang="0">
                    <a:pos x="33" y="26"/>
                  </a:cxn>
                  <a:cxn ang="0">
                    <a:pos x="43" y="34"/>
                  </a:cxn>
                  <a:cxn ang="0">
                    <a:pos x="54" y="40"/>
                  </a:cxn>
                  <a:cxn ang="0">
                    <a:pos x="63" y="44"/>
                  </a:cxn>
                  <a:cxn ang="0">
                    <a:pos x="71" y="44"/>
                  </a:cxn>
                </a:cxnLst>
                <a:rect l="0" t="0" r="r" b="b"/>
                <a:pathLst>
                  <a:path w="72" h="44">
                    <a:moveTo>
                      <a:pt x="71" y="44"/>
                    </a:moveTo>
                    <a:lnTo>
                      <a:pt x="72" y="42"/>
                    </a:lnTo>
                    <a:lnTo>
                      <a:pt x="69" y="36"/>
                    </a:lnTo>
                    <a:lnTo>
                      <a:pt x="61" y="30"/>
                    </a:lnTo>
                    <a:lnTo>
                      <a:pt x="50" y="21"/>
                    </a:lnTo>
                    <a:lnTo>
                      <a:pt x="39" y="13"/>
                    </a:lnTo>
                    <a:lnTo>
                      <a:pt x="26" y="6"/>
                    </a:lnTo>
                    <a:lnTo>
                      <a:pt x="11" y="2"/>
                    </a:lnTo>
                    <a:lnTo>
                      <a:pt x="0" y="0"/>
                    </a:lnTo>
                    <a:lnTo>
                      <a:pt x="6" y="4"/>
                    </a:lnTo>
                    <a:lnTo>
                      <a:pt x="13" y="10"/>
                    </a:lnTo>
                    <a:lnTo>
                      <a:pt x="22" y="18"/>
                    </a:lnTo>
                    <a:lnTo>
                      <a:pt x="33" y="26"/>
                    </a:lnTo>
                    <a:lnTo>
                      <a:pt x="43" y="34"/>
                    </a:lnTo>
                    <a:lnTo>
                      <a:pt x="54" y="40"/>
                    </a:lnTo>
                    <a:lnTo>
                      <a:pt x="63" y="44"/>
                    </a:lnTo>
                    <a:lnTo>
                      <a:pt x="71" y="44"/>
                    </a:lnTo>
                    <a:close/>
                  </a:path>
                </a:pathLst>
              </a:custGeom>
              <a:solidFill>
                <a:srgbClr val="006600"/>
              </a:solidFill>
              <a:ln w="9525">
                <a:noFill/>
                <a:round/>
                <a:headEnd/>
                <a:tailEnd/>
              </a:ln>
            </p:spPr>
            <p:txBody>
              <a:bodyPr/>
              <a:lstStyle/>
              <a:p>
                <a:endParaRPr lang="en-US"/>
              </a:p>
            </p:txBody>
          </p:sp>
          <p:sp>
            <p:nvSpPr>
              <p:cNvPr id="171" name="Freeform 51"/>
              <p:cNvSpPr>
                <a:spLocks/>
              </p:cNvSpPr>
              <p:nvPr/>
            </p:nvSpPr>
            <p:spPr bwMode="auto">
              <a:xfrm>
                <a:off x="51" y="2722"/>
                <a:ext cx="27" cy="37"/>
              </a:xfrm>
              <a:custGeom>
                <a:avLst/>
                <a:gdLst/>
                <a:ahLst/>
                <a:cxnLst>
                  <a:cxn ang="0">
                    <a:pos x="50" y="37"/>
                  </a:cxn>
                  <a:cxn ang="0">
                    <a:pos x="54" y="35"/>
                  </a:cxn>
                  <a:cxn ang="0">
                    <a:pos x="52" y="30"/>
                  </a:cxn>
                  <a:cxn ang="0">
                    <a:pos x="46" y="24"/>
                  </a:cxn>
                  <a:cxn ang="0">
                    <a:pos x="37" y="17"/>
                  </a:cxn>
                  <a:cxn ang="0">
                    <a:pos x="28" y="11"/>
                  </a:cxn>
                  <a:cxn ang="0">
                    <a:pos x="18" y="5"/>
                  </a:cxn>
                  <a:cxn ang="0">
                    <a:pos x="7" y="1"/>
                  </a:cxn>
                  <a:cxn ang="0">
                    <a:pos x="0" y="0"/>
                  </a:cxn>
                  <a:cxn ang="0">
                    <a:pos x="9" y="9"/>
                  </a:cxn>
                  <a:cxn ang="0">
                    <a:pos x="22" y="21"/>
                  </a:cxn>
                  <a:cxn ang="0">
                    <a:pos x="37" y="32"/>
                  </a:cxn>
                  <a:cxn ang="0">
                    <a:pos x="50" y="37"/>
                  </a:cxn>
                </a:cxnLst>
                <a:rect l="0" t="0" r="r" b="b"/>
                <a:pathLst>
                  <a:path w="54" h="37">
                    <a:moveTo>
                      <a:pt x="50" y="37"/>
                    </a:moveTo>
                    <a:lnTo>
                      <a:pt x="54" y="35"/>
                    </a:lnTo>
                    <a:lnTo>
                      <a:pt x="52" y="30"/>
                    </a:lnTo>
                    <a:lnTo>
                      <a:pt x="46" y="24"/>
                    </a:lnTo>
                    <a:lnTo>
                      <a:pt x="37" y="17"/>
                    </a:lnTo>
                    <a:lnTo>
                      <a:pt x="28" y="11"/>
                    </a:lnTo>
                    <a:lnTo>
                      <a:pt x="18" y="5"/>
                    </a:lnTo>
                    <a:lnTo>
                      <a:pt x="7" y="1"/>
                    </a:lnTo>
                    <a:lnTo>
                      <a:pt x="0" y="0"/>
                    </a:lnTo>
                    <a:lnTo>
                      <a:pt x="9" y="9"/>
                    </a:lnTo>
                    <a:lnTo>
                      <a:pt x="22" y="21"/>
                    </a:lnTo>
                    <a:lnTo>
                      <a:pt x="37" y="32"/>
                    </a:lnTo>
                    <a:lnTo>
                      <a:pt x="50" y="37"/>
                    </a:lnTo>
                    <a:close/>
                  </a:path>
                </a:pathLst>
              </a:custGeom>
              <a:solidFill>
                <a:srgbClr val="006600"/>
              </a:solidFill>
              <a:ln w="9525">
                <a:noFill/>
                <a:round/>
                <a:headEnd/>
                <a:tailEnd/>
              </a:ln>
            </p:spPr>
            <p:txBody>
              <a:bodyPr/>
              <a:lstStyle/>
              <a:p>
                <a:endParaRPr lang="en-US"/>
              </a:p>
            </p:txBody>
          </p:sp>
          <p:sp>
            <p:nvSpPr>
              <p:cNvPr id="172" name="Freeform 52"/>
              <p:cNvSpPr>
                <a:spLocks/>
              </p:cNvSpPr>
              <p:nvPr/>
            </p:nvSpPr>
            <p:spPr bwMode="auto">
              <a:xfrm>
                <a:off x="227" y="2687"/>
                <a:ext cx="37" cy="6"/>
              </a:xfrm>
              <a:custGeom>
                <a:avLst/>
                <a:gdLst/>
                <a:ahLst/>
                <a:cxnLst>
                  <a:cxn ang="0">
                    <a:pos x="0" y="5"/>
                  </a:cxn>
                  <a:cxn ang="0">
                    <a:pos x="6" y="5"/>
                  </a:cxn>
                  <a:cxn ang="0">
                    <a:pos x="15" y="4"/>
                  </a:cxn>
                  <a:cxn ang="0">
                    <a:pos x="26" y="3"/>
                  </a:cxn>
                  <a:cxn ang="0">
                    <a:pos x="39" y="2"/>
                  </a:cxn>
                  <a:cxn ang="0">
                    <a:pos x="52" y="1"/>
                  </a:cxn>
                  <a:cxn ang="0">
                    <a:pos x="63" y="0"/>
                  </a:cxn>
                  <a:cxn ang="0">
                    <a:pos x="71" y="0"/>
                  </a:cxn>
                  <a:cxn ang="0">
                    <a:pos x="72" y="2"/>
                  </a:cxn>
                  <a:cxn ang="0">
                    <a:pos x="71" y="4"/>
                  </a:cxn>
                  <a:cxn ang="0">
                    <a:pos x="63" y="6"/>
                  </a:cxn>
                  <a:cxn ang="0">
                    <a:pos x="54" y="6"/>
                  </a:cxn>
                  <a:cxn ang="0">
                    <a:pos x="43" y="6"/>
                  </a:cxn>
                  <a:cxn ang="0">
                    <a:pos x="30" y="6"/>
                  </a:cxn>
                  <a:cxn ang="0">
                    <a:pos x="17" y="6"/>
                  </a:cxn>
                  <a:cxn ang="0">
                    <a:pos x="7" y="5"/>
                  </a:cxn>
                  <a:cxn ang="0">
                    <a:pos x="0" y="5"/>
                  </a:cxn>
                </a:cxnLst>
                <a:rect l="0" t="0" r="r" b="b"/>
                <a:pathLst>
                  <a:path w="72" h="6">
                    <a:moveTo>
                      <a:pt x="0" y="5"/>
                    </a:moveTo>
                    <a:lnTo>
                      <a:pt x="6" y="5"/>
                    </a:lnTo>
                    <a:lnTo>
                      <a:pt x="15" y="4"/>
                    </a:lnTo>
                    <a:lnTo>
                      <a:pt x="26" y="3"/>
                    </a:lnTo>
                    <a:lnTo>
                      <a:pt x="39" y="2"/>
                    </a:lnTo>
                    <a:lnTo>
                      <a:pt x="52" y="1"/>
                    </a:lnTo>
                    <a:lnTo>
                      <a:pt x="63" y="0"/>
                    </a:lnTo>
                    <a:lnTo>
                      <a:pt x="71" y="0"/>
                    </a:lnTo>
                    <a:lnTo>
                      <a:pt x="72" y="2"/>
                    </a:lnTo>
                    <a:lnTo>
                      <a:pt x="71" y="4"/>
                    </a:lnTo>
                    <a:lnTo>
                      <a:pt x="63" y="6"/>
                    </a:lnTo>
                    <a:lnTo>
                      <a:pt x="54" y="6"/>
                    </a:lnTo>
                    <a:lnTo>
                      <a:pt x="43" y="6"/>
                    </a:lnTo>
                    <a:lnTo>
                      <a:pt x="30" y="6"/>
                    </a:lnTo>
                    <a:lnTo>
                      <a:pt x="17" y="6"/>
                    </a:lnTo>
                    <a:lnTo>
                      <a:pt x="7" y="5"/>
                    </a:lnTo>
                    <a:lnTo>
                      <a:pt x="0" y="5"/>
                    </a:lnTo>
                    <a:close/>
                  </a:path>
                </a:pathLst>
              </a:custGeom>
              <a:solidFill>
                <a:srgbClr val="006600"/>
              </a:solidFill>
              <a:ln w="9525">
                <a:noFill/>
                <a:round/>
                <a:headEnd/>
                <a:tailEnd/>
              </a:ln>
            </p:spPr>
            <p:txBody>
              <a:bodyPr/>
              <a:lstStyle/>
              <a:p>
                <a:endParaRPr lang="en-US"/>
              </a:p>
            </p:txBody>
          </p:sp>
          <p:sp>
            <p:nvSpPr>
              <p:cNvPr id="173" name="Freeform 53"/>
              <p:cNvSpPr>
                <a:spLocks/>
              </p:cNvSpPr>
              <p:nvPr/>
            </p:nvSpPr>
            <p:spPr bwMode="auto">
              <a:xfrm>
                <a:off x="186" y="2643"/>
                <a:ext cx="48" cy="48"/>
              </a:xfrm>
              <a:custGeom>
                <a:avLst/>
                <a:gdLst/>
                <a:ahLst/>
                <a:cxnLst>
                  <a:cxn ang="0">
                    <a:pos x="0" y="48"/>
                  </a:cxn>
                  <a:cxn ang="0">
                    <a:pos x="11" y="45"/>
                  </a:cxn>
                  <a:cxn ang="0">
                    <a:pos x="26" y="39"/>
                  </a:cxn>
                  <a:cxn ang="0">
                    <a:pos x="45" y="32"/>
                  </a:cxn>
                  <a:cxn ang="0">
                    <a:pos x="64" y="23"/>
                  </a:cxn>
                  <a:cxn ang="0">
                    <a:pos x="78" y="16"/>
                  </a:cxn>
                  <a:cxn ang="0">
                    <a:pos x="91" y="9"/>
                  </a:cxn>
                  <a:cxn ang="0">
                    <a:pos x="97" y="3"/>
                  </a:cxn>
                  <a:cxn ang="0">
                    <a:pos x="95" y="0"/>
                  </a:cxn>
                  <a:cxn ang="0">
                    <a:pos x="88" y="0"/>
                  </a:cxn>
                  <a:cxn ang="0">
                    <a:pos x="77" y="4"/>
                  </a:cxn>
                  <a:cxn ang="0">
                    <a:pos x="64" y="10"/>
                  </a:cxn>
                  <a:cxn ang="0">
                    <a:pos x="50" y="19"/>
                  </a:cxn>
                  <a:cxn ang="0">
                    <a:pos x="36" y="28"/>
                  </a:cxn>
                  <a:cxn ang="0">
                    <a:pos x="23" y="37"/>
                  </a:cxn>
                  <a:cxn ang="0">
                    <a:pos x="10" y="44"/>
                  </a:cxn>
                  <a:cxn ang="0">
                    <a:pos x="0" y="48"/>
                  </a:cxn>
                </a:cxnLst>
                <a:rect l="0" t="0" r="r" b="b"/>
                <a:pathLst>
                  <a:path w="97" h="48">
                    <a:moveTo>
                      <a:pt x="0" y="48"/>
                    </a:moveTo>
                    <a:lnTo>
                      <a:pt x="11" y="45"/>
                    </a:lnTo>
                    <a:lnTo>
                      <a:pt x="26" y="39"/>
                    </a:lnTo>
                    <a:lnTo>
                      <a:pt x="45" y="32"/>
                    </a:lnTo>
                    <a:lnTo>
                      <a:pt x="64" y="23"/>
                    </a:lnTo>
                    <a:lnTo>
                      <a:pt x="78" y="16"/>
                    </a:lnTo>
                    <a:lnTo>
                      <a:pt x="91" y="9"/>
                    </a:lnTo>
                    <a:lnTo>
                      <a:pt x="97" y="3"/>
                    </a:lnTo>
                    <a:lnTo>
                      <a:pt x="95" y="0"/>
                    </a:lnTo>
                    <a:lnTo>
                      <a:pt x="88" y="0"/>
                    </a:lnTo>
                    <a:lnTo>
                      <a:pt x="77" y="4"/>
                    </a:lnTo>
                    <a:lnTo>
                      <a:pt x="64" y="10"/>
                    </a:lnTo>
                    <a:lnTo>
                      <a:pt x="50" y="19"/>
                    </a:lnTo>
                    <a:lnTo>
                      <a:pt x="36" y="28"/>
                    </a:lnTo>
                    <a:lnTo>
                      <a:pt x="23" y="37"/>
                    </a:lnTo>
                    <a:lnTo>
                      <a:pt x="10" y="44"/>
                    </a:lnTo>
                    <a:lnTo>
                      <a:pt x="0" y="48"/>
                    </a:lnTo>
                    <a:close/>
                  </a:path>
                </a:pathLst>
              </a:custGeom>
              <a:solidFill>
                <a:srgbClr val="006600"/>
              </a:solidFill>
              <a:ln w="9525">
                <a:noFill/>
                <a:round/>
                <a:headEnd/>
                <a:tailEnd/>
              </a:ln>
            </p:spPr>
            <p:txBody>
              <a:bodyPr/>
              <a:lstStyle/>
              <a:p>
                <a:endParaRPr lang="en-US"/>
              </a:p>
            </p:txBody>
          </p:sp>
          <p:sp>
            <p:nvSpPr>
              <p:cNvPr id="174" name="Freeform 54"/>
              <p:cNvSpPr>
                <a:spLocks/>
              </p:cNvSpPr>
              <p:nvPr/>
            </p:nvSpPr>
            <p:spPr bwMode="auto">
              <a:xfrm>
                <a:off x="168" y="2643"/>
                <a:ext cx="44" cy="50"/>
              </a:xfrm>
              <a:custGeom>
                <a:avLst/>
                <a:gdLst/>
                <a:ahLst/>
                <a:cxnLst>
                  <a:cxn ang="0">
                    <a:pos x="0" y="50"/>
                  </a:cxn>
                  <a:cxn ang="0">
                    <a:pos x="11" y="46"/>
                  </a:cxn>
                  <a:cxn ang="0">
                    <a:pos x="26" y="39"/>
                  </a:cxn>
                  <a:cxn ang="0">
                    <a:pos x="41" y="32"/>
                  </a:cxn>
                  <a:cxn ang="0">
                    <a:pos x="58" y="22"/>
                  </a:cxn>
                  <a:cxn ang="0">
                    <a:pos x="72" y="14"/>
                  </a:cxn>
                  <a:cxn ang="0">
                    <a:pos x="84" y="7"/>
                  </a:cxn>
                  <a:cxn ang="0">
                    <a:pos x="87" y="2"/>
                  </a:cxn>
                  <a:cxn ang="0">
                    <a:pos x="85" y="0"/>
                  </a:cxn>
                  <a:cxn ang="0">
                    <a:pos x="76" y="2"/>
                  </a:cxn>
                  <a:cxn ang="0">
                    <a:pos x="65" y="7"/>
                  </a:cxn>
                  <a:cxn ang="0">
                    <a:pos x="54" y="14"/>
                  </a:cxn>
                  <a:cxn ang="0">
                    <a:pos x="41" y="23"/>
                  </a:cxn>
                  <a:cxn ang="0">
                    <a:pos x="28" y="32"/>
                  </a:cxn>
                  <a:cxn ang="0">
                    <a:pos x="17" y="41"/>
                  </a:cxn>
                  <a:cxn ang="0">
                    <a:pos x="7" y="47"/>
                  </a:cxn>
                  <a:cxn ang="0">
                    <a:pos x="0" y="50"/>
                  </a:cxn>
                </a:cxnLst>
                <a:rect l="0" t="0" r="r" b="b"/>
                <a:pathLst>
                  <a:path w="87" h="50">
                    <a:moveTo>
                      <a:pt x="0" y="50"/>
                    </a:moveTo>
                    <a:lnTo>
                      <a:pt x="11" y="46"/>
                    </a:lnTo>
                    <a:lnTo>
                      <a:pt x="26" y="39"/>
                    </a:lnTo>
                    <a:lnTo>
                      <a:pt x="41" y="32"/>
                    </a:lnTo>
                    <a:lnTo>
                      <a:pt x="58" y="22"/>
                    </a:lnTo>
                    <a:lnTo>
                      <a:pt x="72" y="14"/>
                    </a:lnTo>
                    <a:lnTo>
                      <a:pt x="84" y="7"/>
                    </a:lnTo>
                    <a:lnTo>
                      <a:pt x="87" y="2"/>
                    </a:lnTo>
                    <a:lnTo>
                      <a:pt x="85" y="0"/>
                    </a:lnTo>
                    <a:lnTo>
                      <a:pt x="76" y="2"/>
                    </a:lnTo>
                    <a:lnTo>
                      <a:pt x="65" y="7"/>
                    </a:lnTo>
                    <a:lnTo>
                      <a:pt x="54" y="14"/>
                    </a:lnTo>
                    <a:lnTo>
                      <a:pt x="41" y="23"/>
                    </a:lnTo>
                    <a:lnTo>
                      <a:pt x="28" y="32"/>
                    </a:lnTo>
                    <a:lnTo>
                      <a:pt x="17" y="41"/>
                    </a:lnTo>
                    <a:lnTo>
                      <a:pt x="7" y="47"/>
                    </a:lnTo>
                    <a:lnTo>
                      <a:pt x="0" y="50"/>
                    </a:lnTo>
                    <a:close/>
                  </a:path>
                </a:pathLst>
              </a:custGeom>
              <a:solidFill>
                <a:srgbClr val="006600"/>
              </a:solidFill>
              <a:ln w="9525">
                <a:noFill/>
                <a:round/>
                <a:headEnd/>
                <a:tailEnd/>
              </a:ln>
            </p:spPr>
            <p:txBody>
              <a:bodyPr/>
              <a:lstStyle/>
              <a:p>
                <a:endParaRPr lang="en-US"/>
              </a:p>
            </p:txBody>
          </p:sp>
          <p:sp>
            <p:nvSpPr>
              <p:cNvPr id="175" name="Freeform 55"/>
              <p:cNvSpPr>
                <a:spLocks/>
              </p:cNvSpPr>
              <p:nvPr/>
            </p:nvSpPr>
            <p:spPr bwMode="auto">
              <a:xfrm>
                <a:off x="148" y="2642"/>
                <a:ext cx="38" cy="53"/>
              </a:xfrm>
              <a:custGeom>
                <a:avLst/>
                <a:gdLst/>
                <a:ahLst/>
                <a:cxnLst>
                  <a:cxn ang="0">
                    <a:pos x="0" y="53"/>
                  </a:cxn>
                  <a:cxn ang="0">
                    <a:pos x="11" y="48"/>
                  </a:cxn>
                  <a:cxn ang="0">
                    <a:pos x="26" y="41"/>
                  </a:cxn>
                  <a:cxn ang="0">
                    <a:pos x="41" y="32"/>
                  </a:cxn>
                  <a:cxn ang="0">
                    <a:pos x="54" y="23"/>
                  </a:cxn>
                  <a:cxn ang="0">
                    <a:pos x="65" y="14"/>
                  </a:cxn>
                  <a:cxn ang="0">
                    <a:pos x="74" y="7"/>
                  </a:cxn>
                  <a:cxn ang="0">
                    <a:pos x="76" y="2"/>
                  </a:cxn>
                  <a:cxn ang="0">
                    <a:pos x="74" y="0"/>
                  </a:cxn>
                  <a:cxn ang="0">
                    <a:pos x="67" y="2"/>
                  </a:cxn>
                  <a:cxn ang="0">
                    <a:pos x="58" y="7"/>
                  </a:cxn>
                  <a:cxn ang="0">
                    <a:pos x="48" y="14"/>
                  </a:cxn>
                  <a:cxn ang="0">
                    <a:pos x="37" y="23"/>
                  </a:cxn>
                  <a:cxn ang="0">
                    <a:pos x="28" y="34"/>
                  </a:cxn>
                  <a:cxn ang="0">
                    <a:pos x="17" y="42"/>
                  </a:cxn>
                  <a:cxn ang="0">
                    <a:pos x="8" y="49"/>
                  </a:cxn>
                  <a:cxn ang="0">
                    <a:pos x="0" y="53"/>
                  </a:cxn>
                </a:cxnLst>
                <a:rect l="0" t="0" r="r" b="b"/>
                <a:pathLst>
                  <a:path w="76" h="53">
                    <a:moveTo>
                      <a:pt x="0" y="53"/>
                    </a:moveTo>
                    <a:lnTo>
                      <a:pt x="11" y="48"/>
                    </a:lnTo>
                    <a:lnTo>
                      <a:pt x="26" y="41"/>
                    </a:lnTo>
                    <a:lnTo>
                      <a:pt x="41" y="32"/>
                    </a:lnTo>
                    <a:lnTo>
                      <a:pt x="54" y="23"/>
                    </a:lnTo>
                    <a:lnTo>
                      <a:pt x="65" y="14"/>
                    </a:lnTo>
                    <a:lnTo>
                      <a:pt x="74" y="7"/>
                    </a:lnTo>
                    <a:lnTo>
                      <a:pt x="76" y="2"/>
                    </a:lnTo>
                    <a:lnTo>
                      <a:pt x="74" y="0"/>
                    </a:lnTo>
                    <a:lnTo>
                      <a:pt x="67" y="2"/>
                    </a:lnTo>
                    <a:lnTo>
                      <a:pt x="58" y="7"/>
                    </a:lnTo>
                    <a:lnTo>
                      <a:pt x="48" y="14"/>
                    </a:lnTo>
                    <a:lnTo>
                      <a:pt x="37" y="23"/>
                    </a:lnTo>
                    <a:lnTo>
                      <a:pt x="28" y="34"/>
                    </a:lnTo>
                    <a:lnTo>
                      <a:pt x="17" y="42"/>
                    </a:lnTo>
                    <a:lnTo>
                      <a:pt x="8" y="49"/>
                    </a:lnTo>
                    <a:lnTo>
                      <a:pt x="0" y="53"/>
                    </a:lnTo>
                    <a:close/>
                  </a:path>
                </a:pathLst>
              </a:custGeom>
              <a:solidFill>
                <a:srgbClr val="006600"/>
              </a:solidFill>
              <a:ln w="9525">
                <a:noFill/>
                <a:round/>
                <a:headEnd/>
                <a:tailEnd/>
              </a:ln>
            </p:spPr>
            <p:txBody>
              <a:bodyPr/>
              <a:lstStyle/>
              <a:p>
                <a:endParaRPr lang="en-US"/>
              </a:p>
            </p:txBody>
          </p:sp>
          <p:sp>
            <p:nvSpPr>
              <p:cNvPr id="176" name="Freeform 56"/>
              <p:cNvSpPr>
                <a:spLocks/>
              </p:cNvSpPr>
              <p:nvPr/>
            </p:nvSpPr>
            <p:spPr bwMode="auto">
              <a:xfrm>
                <a:off x="127" y="2651"/>
                <a:ext cx="29" cy="50"/>
              </a:xfrm>
              <a:custGeom>
                <a:avLst/>
                <a:gdLst/>
                <a:ahLst/>
                <a:cxnLst>
                  <a:cxn ang="0">
                    <a:pos x="0" y="50"/>
                  </a:cxn>
                  <a:cxn ang="0">
                    <a:pos x="10" y="45"/>
                  </a:cxn>
                  <a:cxn ang="0">
                    <a:pos x="21" y="38"/>
                  </a:cxn>
                  <a:cxn ang="0">
                    <a:pos x="32" y="30"/>
                  </a:cxn>
                  <a:cxn ang="0">
                    <a:pos x="43" y="22"/>
                  </a:cxn>
                  <a:cxn ang="0">
                    <a:pos x="52" y="13"/>
                  </a:cxn>
                  <a:cxn ang="0">
                    <a:pos x="58" y="6"/>
                  </a:cxn>
                  <a:cxn ang="0">
                    <a:pos x="58" y="2"/>
                  </a:cxn>
                  <a:cxn ang="0">
                    <a:pos x="52" y="0"/>
                  </a:cxn>
                  <a:cxn ang="0">
                    <a:pos x="36" y="7"/>
                  </a:cxn>
                  <a:cxn ang="0">
                    <a:pos x="24" y="22"/>
                  </a:cxn>
                  <a:cxn ang="0">
                    <a:pos x="11" y="38"/>
                  </a:cxn>
                  <a:cxn ang="0">
                    <a:pos x="0" y="50"/>
                  </a:cxn>
                </a:cxnLst>
                <a:rect l="0" t="0" r="r" b="b"/>
                <a:pathLst>
                  <a:path w="58" h="50">
                    <a:moveTo>
                      <a:pt x="0" y="50"/>
                    </a:moveTo>
                    <a:lnTo>
                      <a:pt x="10" y="45"/>
                    </a:lnTo>
                    <a:lnTo>
                      <a:pt x="21" y="38"/>
                    </a:lnTo>
                    <a:lnTo>
                      <a:pt x="32" y="30"/>
                    </a:lnTo>
                    <a:lnTo>
                      <a:pt x="43" y="22"/>
                    </a:lnTo>
                    <a:lnTo>
                      <a:pt x="52" y="13"/>
                    </a:lnTo>
                    <a:lnTo>
                      <a:pt x="58" y="6"/>
                    </a:lnTo>
                    <a:lnTo>
                      <a:pt x="58" y="2"/>
                    </a:lnTo>
                    <a:lnTo>
                      <a:pt x="52" y="0"/>
                    </a:lnTo>
                    <a:lnTo>
                      <a:pt x="36" y="7"/>
                    </a:lnTo>
                    <a:lnTo>
                      <a:pt x="24" y="22"/>
                    </a:lnTo>
                    <a:lnTo>
                      <a:pt x="11" y="38"/>
                    </a:lnTo>
                    <a:lnTo>
                      <a:pt x="0" y="50"/>
                    </a:lnTo>
                    <a:close/>
                  </a:path>
                </a:pathLst>
              </a:custGeom>
              <a:solidFill>
                <a:srgbClr val="006600"/>
              </a:solidFill>
              <a:ln w="9525">
                <a:noFill/>
                <a:round/>
                <a:headEnd/>
                <a:tailEnd/>
              </a:ln>
            </p:spPr>
            <p:txBody>
              <a:bodyPr/>
              <a:lstStyle/>
              <a:p>
                <a:endParaRPr lang="en-US"/>
              </a:p>
            </p:txBody>
          </p:sp>
          <p:sp>
            <p:nvSpPr>
              <p:cNvPr id="177" name="Freeform 57"/>
              <p:cNvSpPr>
                <a:spLocks/>
              </p:cNvSpPr>
              <p:nvPr/>
            </p:nvSpPr>
            <p:spPr bwMode="auto">
              <a:xfrm>
                <a:off x="105" y="2657"/>
                <a:ext cx="26" cy="48"/>
              </a:xfrm>
              <a:custGeom>
                <a:avLst/>
                <a:gdLst/>
                <a:ahLst/>
                <a:cxnLst>
                  <a:cxn ang="0">
                    <a:pos x="0" y="48"/>
                  </a:cxn>
                  <a:cxn ang="0">
                    <a:pos x="7" y="44"/>
                  </a:cxn>
                  <a:cxn ang="0">
                    <a:pos x="16" y="36"/>
                  </a:cxn>
                  <a:cxn ang="0">
                    <a:pos x="26" y="28"/>
                  </a:cxn>
                  <a:cxn ang="0">
                    <a:pos x="37" y="19"/>
                  </a:cxn>
                  <a:cxn ang="0">
                    <a:pos x="44" y="11"/>
                  </a:cxn>
                  <a:cxn ang="0">
                    <a:pos x="50" y="4"/>
                  </a:cxn>
                  <a:cxn ang="0">
                    <a:pos x="52" y="0"/>
                  </a:cxn>
                  <a:cxn ang="0">
                    <a:pos x="46" y="0"/>
                  </a:cxn>
                  <a:cxn ang="0">
                    <a:pos x="29" y="8"/>
                  </a:cxn>
                  <a:cxn ang="0">
                    <a:pos x="16" y="23"/>
                  </a:cxn>
                  <a:cxn ang="0">
                    <a:pos x="7" y="38"/>
                  </a:cxn>
                  <a:cxn ang="0">
                    <a:pos x="0" y="48"/>
                  </a:cxn>
                </a:cxnLst>
                <a:rect l="0" t="0" r="r" b="b"/>
                <a:pathLst>
                  <a:path w="52" h="48">
                    <a:moveTo>
                      <a:pt x="0" y="48"/>
                    </a:moveTo>
                    <a:lnTo>
                      <a:pt x="7" y="44"/>
                    </a:lnTo>
                    <a:lnTo>
                      <a:pt x="16" y="36"/>
                    </a:lnTo>
                    <a:lnTo>
                      <a:pt x="26" y="28"/>
                    </a:lnTo>
                    <a:lnTo>
                      <a:pt x="37" y="19"/>
                    </a:lnTo>
                    <a:lnTo>
                      <a:pt x="44" y="11"/>
                    </a:lnTo>
                    <a:lnTo>
                      <a:pt x="50" y="4"/>
                    </a:lnTo>
                    <a:lnTo>
                      <a:pt x="52" y="0"/>
                    </a:lnTo>
                    <a:lnTo>
                      <a:pt x="46" y="0"/>
                    </a:lnTo>
                    <a:lnTo>
                      <a:pt x="29" y="8"/>
                    </a:lnTo>
                    <a:lnTo>
                      <a:pt x="16" y="23"/>
                    </a:lnTo>
                    <a:lnTo>
                      <a:pt x="7" y="38"/>
                    </a:lnTo>
                    <a:lnTo>
                      <a:pt x="0" y="48"/>
                    </a:lnTo>
                    <a:close/>
                  </a:path>
                </a:pathLst>
              </a:custGeom>
              <a:solidFill>
                <a:srgbClr val="006600"/>
              </a:solidFill>
              <a:ln w="9525">
                <a:noFill/>
                <a:round/>
                <a:headEnd/>
                <a:tailEnd/>
              </a:ln>
            </p:spPr>
            <p:txBody>
              <a:bodyPr/>
              <a:lstStyle/>
              <a:p>
                <a:endParaRPr lang="en-US"/>
              </a:p>
            </p:txBody>
          </p:sp>
          <p:sp>
            <p:nvSpPr>
              <p:cNvPr id="178" name="Freeform 58"/>
              <p:cNvSpPr>
                <a:spLocks/>
              </p:cNvSpPr>
              <p:nvPr/>
            </p:nvSpPr>
            <p:spPr bwMode="auto">
              <a:xfrm>
                <a:off x="83" y="2670"/>
                <a:ext cx="13" cy="41"/>
              </a:xfrm>
              <a:custGeom>
                <a:avLst/>
                <a:gdLst/>
                <a:ahLst/>
                <a:cxnLst>
                  <a:cxn ang="0">
                    <a:pos x="0" y="41"/>
                  </a:cxn>
                  <a:cxn ang="0">
                    <a:pos x="13" y="30"/>
                  </a:cxn>
                  <a:cxn ang="0">
                    <a:pos x="22" y="15"/>
                  </a:cxn>
                  <a:cxn ang="0">
                    <a:pos x="26" y="4"/>
                  </a:cxn>
                  <a:cxn ang="0">
                    <a:pos x="17" y="0"/>
                  </a:cxn>
                  <a:cxn ang="0">
                    <a:pos x="5" y="6"/>
                  </a:cxn>
                  <a:cxn ang="0">
                    <a:pos x="4" y="17"/>
                  </a:cxn>
                  <a:cxn ang="0">
                    <a:pos x="4" y="31"/>
                  </a:cxn>
                  <a:cxn ang="0">
                    <a:pos x="0" y="41"/>
                  </a:cxn>
                </a:cxnLst>
                <a:rect l="0" t="0" r="r" b="b"/>
                <a:pathLst>
                  <a:path w="26" h="41">
                    <a:moveTo>
                      <a:pt x="0" y="41"/>
                    </a:moveTo>
                    <a:lnTo>
                      <a:pt x="13" y="30"/>
                    </a:lnTo>
                    <a:lnTo>
                      <a:pt x="22" y="15"/>
                    </a:lnTo>
                    <a:lnTo>
                      <a:pt x="26" y="4"/>
                    </a:lnTo>
                    <a:lnTo>
                      <a:pt x="17" y="0"/>
                    </a:lnTo>
                    <a:lnTo>
                      <a:pt x="5" y="6"/>
                    </a:lnTo>
                    <a:lnTo>
                      <a:pt x="4" y="17"/>
                    </a:lnTo>
                    <a:lnTo>
                      <a:pt x="4" y="31"/>
                    </a:lnTo>
                    <a:lnTo>
                      <a:pt x="0" y="41"/>
                    </a:lnTo>
                    <a:close/>
                  </a:path>
                </a:pathLst>
              </a:custGeom>
              <a:solidFill>
                <a:srgbClr val="006600"/>
              </a:solidFill>
              <a:ln w="9525">
                <a:noFill/>
                <a:round/>
                <a:headEnd/>
                <a:tailEnd/>
              </a:ln>
            </p:spPr>
            <p:txBody>
              <a:bodyPr/>
              <a:lstStyle/>
              <a:p>
                <a:endParaRPr lang="en-US"/>
              </a:p>
            </p:txBody>
          </p:sp>
          <p:sp>
            <p:nvSpPr>
              <p:cNvPr id="179" name="Freeform 59"/>
              <p:cNvSpPr>
                <a:spLocks/>
              </p:cNvSpPr>
              <p:nvPr/>
            </p:nvSpPr>
            <p:spPr bwMode="auto">
              <a:xfrm>
                <a:off x="65" y="2681"/>
                <a:ext cx="7" cy="36"/>
              </a:xfrm>
              <a:custGeom>
                <a:avLst/>
                <a:gdLst/>
                <a:ahLst/>
                <a:cxnLst>
                  <a:cxn ang="0">
                    <a:pos x="3" y="36"/>
                  </a:cxn>
                  <a:cxn ang="0">
                    <a:pos x="9" y="27"/>
                  </a:cxn>
                  <a:cxn ang="0">
                    <a:pos x="15" y="14"/>
                  </a:cxn>
                  <a:cxn ang="0">
                    <a:pos x="15" y="3"/>
                  </a:cxn>
                  <a:cxn ang="0">
                    <a:pos x="7" y="0"/>
                  </a:cxn>
                  <a:cxn ang="0">
                    <a:pos x="0" y="5"/>
                  </a:cxn>
                  <a:cxn ang="0">
                    <a:pos x="2" y="14"/>
                  </a:cxn>
                  <a:cxn ang="0">
                    <a:pos x="3" y="26"/>
                  </a:cxn>
                  <a:cxn ang="0">
                    <a:pos x="3" y="36"/>
                  </a:cxn>
                </a:cxnLst>
                <a:rect l="0" t="0" r="r" b="b"/>
                <a:pathLst>
                  <a:path w="15" h="36">
                    <a:moveTo>
                      <a:pt x="3" y="36"/>
                    </a:moveTo>
                    <a:lnTo>
                      <a:pt x="9" y="27"/>
                    </a:lnTo>
                    <a:lnTo>
                      <a:pt x="15" y="14"/>
                    </a:lnTo>
                    <a:lnTo>
                      <a:pt x="15" y="3"/>
                    </a:lnTo>
                    <a:lnTo>
                      <a:pt x="7" y="0"/>
                    </a:lnTo>
                    <a:lnTo>
                      <a:pt x="0" y="5"/>
                    </a:lnTo>
                    <a:lnTo>
                      <a:pt x="2" y="14"/>
                    </a:lnTo>
                    <a:lnTo>
                      <a:pt x="3" y="26"/>
                    </a:lnTo>
                    <a:lnTo>
                      <a:pt x="3" y="36"/>
                    </a:lnTo>
                    <a:close/>
                  </a:path>
                </a:pathLst>
              </a:custGeom>
              <a:solidFill>
                <a:srgbClr val="006600"/>
              </a:solidFill>
              <a:ln w="9525">
                <a:noFill/>
                <a:round/>
                <a:headEnd/>
                <a:tailEnd/>
              </a:ln>
            </p:spPr>
            <p:txBody>
              <a:bodyPr/>
              <a:lstStyle/>
              <a:p>
                <a:endParaRPr lang="en-US"/>
              </a:p>
            </p:txBody>
          </p:sp>
          <p:sp>
            <p:nvSpPr>
              <p:cNvPr id="180" name="Freeform 60"/>
              <p:cNvSpPr>
                <a:spLocks/>
              </p:cNvSpPr>
              <p:nvPr/>
            </p:nvSpPr>
            <p:spPr bwMode="auto">
              <a:xfrm>
                <a:off x="45" y="2688"/>
                <a:ext cx="10" cy="35"/>
              </a:xfrm>
              <a:custGeom>
                <a:avLst/>
                <a:gdLst/>
                <a:ahLst/>
                <a:cxnLst>
                  <a:cxn ang="0">
                    <a:pos x="13" y="35"/>
                  </a:cxn>
                  <a:cxn ang="0">
                    <a:pos x="16" y="27"/>
                  </a:cxn>
                  <a:cxn ang="0">
                    <a:pos x="18" y="16"/>
                  </a:cxn>
                  <a:cxn ang="0">
                    <a:pos x="15" y="4"/>
                  </a:cxn>
                  <a:cxn ang="0">
                    <a:pos x="5" y="0"/>
                  </a:cxn>
                  <a:cxn ang="0">
                    <a:pos x="0" y="4"/>
                  </a:cxn>
                  <a:cxn ang="0">
                    <a:pos x="3" y="13"/>
                  </a:cxn>
                  <a:cxn ang="0">
                    <a:pos x="9" y="24"/>
                  </a:cxn>
                  <a:cxn ang="0">
                    <a:pos x="13" y="35"/>
                  </a:cxn>
                </a:cxnLst>
                <a:rect l="0" t="0" r="r" b="b"/>
                <a:pathLst>
                  <a:path w="18" h="35">
                    <a:moveTo>
                      <a:pt x="13" y="35"/>
                    </a:moveTo>
                    <a:lnTo>
                      <a:pt x="16" y="27"/>
                    </a:lnTo>
                    <a:lnTo>
                      <a:pt x="18" y="16"/>
                    </a:lnTo>
                    <a:lnTo>
                      <a:pt x="15" y="4"/>
                    </a:lnTo>
                    <a:lnTo>
                      <a:pt x="5" y="0"/>
                    </a:lnTo>
                    <a:lnTo>
                      <a:pt x="0" y="4"/>
                    </a:lnTo>
                    <a:lnTo>
                      <a:pt x="3" y="13"/>
                    </a:lnTo>
                    <a:lnTo>
                      <a:pt x="9" y="24"/>
                    </a:lnTo>
                    <a:lnTo>
                      <a:pt x="13" y="35"/>
                    </a:lnTo>
                    <a:close/>
                  </a:path>
                </a:pathLst>
              </a:custGeom>
              <a:solidFill>
                <a:srgbClr val="006600"/>
              </a:solidFill>
              <a:ln w="9525">
                <a:noFill/>
                <a:round/>
                <a:headEnd/>
                <a:tailEnd/>
              </a:ln>
            </p:spPr>
            <p:txBody>
              <a:bodyPr/>
              <a:lstStyle/>
              <a:p>
                <a:endParaRPr lang="en-US"/>
              </a:p>
            </p:txBody>
          </p:sp>
          <p:sp>
            <p:nvSpPr>
              <p:cNvPr id="181" name="Freeform 61"/>
              <p:cNvSpPr>
                <a:spLocks/>
              </p:cNvSpPr>
              <p:nvPr/>
            </p:nvSpPr>
            <p:spPr bwMode="auto">
              <a:xfrm>
                <a:off x="30" y="2701"/>
                <a:ext cx="10" cy="34"/>
              </a:xfrm>
              <a:custGeom>
                <a:avLst/>
                <a:gdLst/>
                <a:ahLst/>
                <a:cxnLst>
                  <a:cxn ang="0">
                    <a:pos x="2" y="34"/>
                  </a:cxn>
                  <a:cxn ang="0">
                    <a:pos x="11" y="28"/>
                  </a:cxn>
                  <a:cxn ang="0">
                    <a:pos x="19" y="18"/>
                  </a:cxn>
                  <a:cxn ang="0">
                    <a:pos x="19" y="7"/>
                  </a:cxn>
                  <a:cxn ang="0">
                    <a:pos x="9" y="0"/>
                  </a:cxn>
                  <a:cxn ang="0">
                    <a:pos x="0" y="3"/>
                  </a:cxn>
                  <a:cxn ang="0">
                    <a:pos x="0" y="12"/>
                  </a:cxn>
                  <a:cxn ang="0">
                    <a:pos x="2" y="24"/>
                  </a:cxn>
                  <a:cxn ang="0">
                    <a:pos x="2" y="34"/>
                  </a:cxn>
                </a:cxnLst>
                <a:rect l="0" t="0" r="r" b="b"/>
                <a:pathLst>
                  <a:path w="19" h="34">
                    <a:moveTo>
                      <a:pt x="2" y="34"/>
                    </a:moveTo>
                    <a:lnTo>
                      <a:pt x="11" y="28"/>
                    </a:lnTo>
                    <a:lnTo>
                      <a:pt x="19" y="18"/>
                    </a:lnTo>
                    <a:lnTo>
                      <a:pt x="19" y="7"/>
                    </a:lnTo>
                    <a:lnTo>
                      <a:pt x="9" y="0"/>
                    </a:lnTo>
                    <a:lnTo>
                      <a:pt x="0" y="3"/>
                    </a:lnTo>
                    <a:lnTo>
                      <a:pt x="0" y="12"/>
                    </a:lnTo>
                    <a:lnTo>
                      <a:pt x="2" y="24"/>
                    </a:lnTo>
                    <a:lnTo>
                      <a:pt x="2" y="34"/>
                    </a:lnTo>
                    <a:close/>
                  </a:path>
                </a:pathLst>
              </a:custGeom>
              <a:solidFill>
                <a:srgbClr val="006600"/>
              </a:solidFill>
              <a:ln w="9525">
                <a:noFill/>
                <a:round/>
                <a:headEnd/>
                <a:tailEnd/>
              </a:ln>
            </p:spPr>
            <p:txBody>
              <a:bodyPr/>
              <a:lstStyle/>
              <a:p>
                <a:endParaRPr lang="en-US"/>
              </a:p>
            </p:txBody>
          </p:sp>
          <p:sp>
            <p:nvSpPr>
              <p:cNvPr id="182" name="Freeform 62"/>
              <p:cNvSpPr>
                <a:spLocks/>
              </p:cNvSpPr>
              <p:nvPr/>
            </p:nvSpPr>
            <p:spPr bwMode="auto">
              <a:xfrm>
                <a:off x="19" y="2705"/>
                <a:ext cx="9" cy="38"/>
              </a:xfrm>
              <a:custGeom>
                <a:avLst/>
                <a:gdLst/>
                <a:ahLst/>
                <a:cxnLst>
                  <a:cxn ang="0">
                    <a:pos x="5" y="38"/>
                  </a:cxn>
                  <a:cxn ang="0">
                    <a:pos x="11" y="30"/>
                  </a:cxn>
                  <a:cxn ang="0">
                    <a:pos x="16" y="18"/>
                  </a:cxn>
                  <a:cxn ang="0">
                    <a:pos x="16" y="7"/>
                  </a:cxn>
                  <a:cxn ang="0">
                    <a:pos x="9" y="0"/>
                  </a:cxn>
                  <a:cxn ang="0">
                    <a:pos x="0" y="3"/>
                  </a:cxn>
                  <a:cxn ang="0">
                    <a:pos x="0" y="14"/>
                  </a:cxn>
                  <a:cxn ang="0">
                    <a:pos x="2" y="29"/>
                  </a:cxn>
                  <a:cxn ang="0">
                    <a:pos x="5" y="38"/>
                  </a:cxn>
                </a:cxnLst>
                <a:rect l="0" t="0" r="r" b="b"/>
                <a:pathLst>
                  <a:path w="16" h="38">
                    <a:moveTo>
                      <a:pt x="5" y="38"/>
                    </a:moveTo>
                    <a:lnTo>
                      <a:pt x="11" y="30"/>
                    </a:lnTo>
                    <a:lnTo>
                      <a:pt x="16" y="18"/>
                    </a:lnTo>
                    <a:lnTo>
                      <a:pt x="16" y="7"/>
                    </a:lnTo>
                    <a:lnTo>
                      <a:pt x="9" y="0"/>
                    </a:lnTo>
                    <a:lnTo>
                      <a:pt x="0" y="3"/>
                    </a:lnTo>
                    <a:lnTo>
                      <a:pt x="0" y="14"/>
                    </a:lnTo>
                    <a:lnTo>
                      <a:pt x="2" y="29"/>
                    </a:lnTo>
                    <a:lnTo>
                      <a:pt x="5" y="38"/>
                    </a:lnTo>
                    <a:close/>
                  </a:path>
                </a:pathLst>
              </a:custGeom>
              <a:solidFill>
                <a:srgbClr val="006600"/>
              </a:solidFill>
              <a:ln w="9525">
                <a:noFill/>
                <a:round/>
                <a:headEnd/>
                <a:tailEnd/>
              </a:ln>
            </p:spPr>
            <p:txBody>
              <a:bodyPr/>
              <a:lstStyle/>
              <a:p>
                <a:endParaRPr lang="en-US"/>
              </a:p>
            </p:txBody>
          </p:sp>
          <p:sp>
            <p:nvSpPr>
              <p:cNvPr id="183" name="Freeform 63"/>
              <p:cNvSpPr>
                <a:spLocks/>
              </p:cNvSpPr>
              <p:nvPr/>
            </p:nvSpPr>
            <p:spPr bwMode="auto">
              <a:xfrm>
                <a:off x="205" y="2651"/>
                <a:ext cx="50" cy="40"/>
              </a:xfrm>
              <a:custGeom>
                <a:avLst/>
                <a:gdLst/>
                <a:ahLst/>
                <a:cxnLst>
                  <a:cxn ang="0">
                    <a:pos x="97" y="0"/>
                  </a:cxn>
                  <a:cxn ang="0">
                    <a:pos x="91" y="1"/>
                  </a:cxn>
                  <a:cxn ang="0">
                    <a:pos x="84" y="5"/>
                  </a:cxn>
                  <a:cxn ang="0">
                    <a:pos x="71" y="11"/>
                  </a:cxn>
                  <a:cxn ang="0">
                    <a:pos x="58" y="19"/>
                  </a:cxn>
                  <a:cxn ang="0">
                    <a:pos x="43" y="26"/>
                  </a:cxn>
                  <a:cxn ang="0">
                    <a:pos x="28" y="32"/>
                  </a:cxn>
                  <a:cxn ang="0">
                    <a:pos x="13" y="37"/>
                  </a:cxn>
                  <a:cxn ang="0">
                    <a:pos x="0" y="40"/>
                  </a:cxn>
                  <a:cxn ang="0">
                    <a:pos x="17" y="37"/>
                  </a:cxn>
                  <a:cxn ang="0">
                    <a:pos x="36" y="32"/>
                  </a:cxn>
                  <a:cxn ang="0">
                    <a:pos x="54" y="27"/>
                  </a:cxn>
                  <a:cxn ang="0">
                    <a:pos x="71" y="20"/>
                  </a:cxn>
                  <a:cxn ang="0">
                    <a:pos x="86" y="13"/>
                  </a:cxn>
                  <a:cxn ang="0">
                    <a:pos x="97" y="7"/>
                  </a:cxn>
                  <a:cxn ang="0">
                    <a:pos x="101" y="3"/>
                  </a:cxn>
                  <a:cxn ang="0">
                    <a:pos x="97" y="0"/>
                  </a:cxn>
                </a:cxnLst>
                <a:rect l="0" t="0" r="r" b="b"/>
                <a:pathLst>
                  <a:path w="101" h="40">
                    <a:moveTo>
                      <a:pt x="97" y="0"/>
                    </a:moveTo>
                    <a:lnTo>
                      <a:pt x="91" y="1"/>
                    </a:lnTo>
                    <a:lnTo>
                      <a:pt x="84" y="5"/>
                    </a:lnTo>
                    <a:lnTo>
                      <a:pt x="71" y="11"/>
                    </a:lnTo>
                    <a:lnTo>
                      <a:pt x="58" y="19"/>
                    </a:lnTo>
                    <a:lnTo>
                      <a:pt x="43" y="26"/>
                    </a:lnTo>
                    <a:lnTo>
                      <a:pt x="28" y="32"/>
                    </a:lnTo>
                    <a:lnTo>
                      <a:pt x="13" y="37"/>
                    </a:lnTo>
                    <a:lnTo>
                      <a:pt x="0" y="40"/>
                    </a:lnTo>
                    <a:lnTo>
                      <a:pt x="17" y="37"/>
                    </a:lnTo>
                    <a:lnTo>
                      <a:pt x="36" y="32"/>
                    </a:lnTo>
                    <a:lnTo>
                      <a:pt x="54" y="27"/>
                    </a:lnTo>
                    <a:lnTo>
                      <a:pt x="71" y="20"/>
                    </a:lnTo>
                    <a:lnTo>
                      <a:pt x="86" y="13"/>
                    </a:lnTo>
                    <a:lnTo>
                      <a:pt x="97" y="7"/>
                    </a:lnTo>
                    <a:lnTo>
                      <a:pt x="101" y="3"/>
                    </a:lnTo>
                    <a:lnTo>
                      <a:pt x="97" y="0"/>
                    </a:lnTo>
                    <a:close/>
                  </a:path>
                </a:pathLst>
              </a:custGeom>
              <a:solidFill>
                <a:srgbClr val="006600"/>
              </a:solidFill>
              <a:ln w="9525">
                <a:noFill/>
                <a:round/>
                <a:headEnd/>
                <a:tailEnd/>
              </a:ln>
            </p:spPr>
            <p:txBody>
              <a:bodyPr/>
              <a:lstStyle/>
              <a:p>
                <a:endParaRPr lang="en-US"/>
              </a:p>
            </p:txBody>
          </p:sp>
          <p:sp>
            <p:nvSpPr>
              <p:cNvPr id="184" name="Freeform 64"/>
              <p:cNvSpPr>
                <a:spLocks/>
              </p:cNvSpPr>
              <p:nvPr/>
            </p:nvSpPr>
            <p:spPr bwMode="auto">
              <a:xfrm>
                <a:off x="227" y="2666"/>
                <a:ext cx="38" cy="26"/>
              </a:xfrm>
              <a:custGeom>
                <a:avLst/>
                <a:gdLst/>
                <a:ahLst/>
                <a:cxnLst>
                  <a:cxn ang="0">
                    <a:pos x="0" y="26"/>
                  </a:cxn>
                  <a:cxn ang="0">
                    <a:pos x="9" y="23"/>
                  </a:cxn>
                  <a:cxn ang="0">
                    <a:pos x="22" y="20"/>
                  </a:cxn>
                  <a:cxn ang="0">
                    <a:pos x="35" y="16"/>
                  </a:cxn>
                  <a:cxn ang="0">
                    <a:pos x="48" y="12"/>
                  </a:cxn>
                  <a:cxn ang="0">
                    <a:pos x="61" y="9"/>
                  </a:cxn>
                  <a:cxn ang="0">
                    <a:pos x="71" y="5"/>
                  </a:cxn>
                  <a:cxn ang="0">
                    <a:pos x="74" y="2"/>
                  </a:cxn>
                  <a:cxn ang="0">
                    <a:pos x="74" y="0"/>
                  </a:cxn>
                  <a:cxn ang="0">
                    <a:pos x="69" y="0"/>
                  </a:cxn>
                  <a:cxn ang="0">
                    <a:pos x="59" y="2"/>
                  </a:cxn>
                  <a:cxn ang="0">
                    <a:pos x="50" y="7"/>
                  </a:cxn>
                  <a:cxn ang="0">
                    <a:pos x="37" y="11"/>
                  </a:cxn>
                  <a:cxn ang="0">
                    <a:pos x="26" y="16"/>
                  </a:cxn>
                  <a:cxn ang="0">
                    <a:pos x="15" y="20"/>
                  </a:cxn>
                  <a:cxn ang="0">
                    <a:pos x="6" y="24"/>
                  </a:cxn>
                  <a:cxn ang="0">
                    <a:pos x="0" y="26"/>
                  </a:cxn>
                </a:cxnLst>
                <a:rect l="0" t="0" r="r" b="b"/>
                <a:pathLst>
                  <a:path w="74" h="26">
                    <a:moveTo>
                      <a:pt x="0" y="26"/>
                    </a:moveTo>
                    <a:lnTo>
                      <a:pt x="9" y="23"/>
                    </a:lnTo>
                    <a:lnTo>
                      <a:pt x="22" y="20"/>
                    </a:lnTo>
                    <a:lnTo>
                      <a:pt x="35" y="16"/>
                    </a:lnTo>
                    <a:lnTo>
                      <a:pt x="48" y="12"/>
                    </a:lnTo>
                    <a:lnTo>
                      <a:pt x="61" y="9"/>
                    </a:lnTo>
                    <a:lnTo>
                      <a:pt x="71" y="5"/>
                    </a:lnTo>
                    <a:lnTo>
                      <a:pt x="74" y="2"/>
                    </a:lnTo>
                    <a:lnTo>
                      <a:pt x="74" y="0"/>
                    </a:lnTo>
                    <a:lnTo>
                      <a:pt x="69" y="0"/>
                    </a:lnTo>
                    <a:lnTo>
                      <a:pt x="59" y="2"/>
                    </a:lnTo>
                    <a:lnTo>
                      <a:pt x="50" y="7"/>
                    </a:lnTo>
                    <a:lnTo>
                      <a:pt x="37" y="11"/>
                    </a:lnTo>
                    <a:lnTo>
                      <a:pt x="26" y="16"/>
                    </a:lnTo>
                    <a:lnTo>
                      <a:pt x="15" y="20"/>
                    </a:lnTo>
                    <a:lnTo>
                      <a:pt x="6" y="24"/>
                    </a:lnTo>
                    <a:lnTo>
                      <a:pt x="0" y="26"/>
                    </a:lnTo>
                    <a:close/>
                  </a:path>
                </a:pathLst>
              </a:custGeom>
              <a:solidFill>
                <a:srgbClr val="006600"/>
              </a:solidFill>
              <a:ln w="9525">
                <a:noFill/>
                <a:round/>
                <a:headEnd/>
                <a:tailEnd/>
              </a:ln>
            </p:spPr>
            <p:txBody>
              <a:bodyPr/>
              <a:lstStyle/>
              <a:p>
                <a:endParaRPr lang="en-US"/>
              </a:p>
            </p:txBody>
          </p:sp>
          <p:sp>
            <p:nvSpPr>
              <p:cNvPr id="185" name="Freeform 65"/>
              <p:cNvSpPr>
                <a:spLocks/>
              </p:cNvSpPr>
              <p:nvPr/>
            </p:nvSpPr>
            <p:spPr bwMode="auto">
              <a:xfrm>
                <a:off x="-71" y="2818"/>
                <a:ext cx="206" cy="54"/>
              </a:xfrm>
              <a:custGeom>
                <a:avLst/>
                <a:gdLst/>
                <a:ahLst/>
                <a:cxnLst>
                  <a:cxn ang="0">
                    <a:pos x="2" y="10"/>
                  </a:cxn>
                  <a:cxn ang="0">
                    <a:pos x="0" y="8"/>
                  </a:cxn>
                  <a:cxn ang="0">
                    <a:pos x="2" y="6"/>
                  </a:cxn>
                  <a:cxn ang="0">
                    <a:pos x="4" y="3"/>
                  </a:cxn>
                  <a:cxn ang="0">
                    <a:pos x="4" y="0"/>
                  </a:cxn>
                  <a:cxn ang="0">
                    <a:pos x="30" y="13"/>
                  </a:cxn>
                  <a:cxn ang="0">
                    <a:pos x="56" y="22"/>
                  </a:cxn>
                  <a:cxn ang="0">
                    <a:pos x="84" y="30"/>
                  </a:cxn>
                  <a:cxn ang="0">
                    <a:pos x="112" y="37"/>
                  </a:cxn>
                  <a:cxn ang="0">
                    <a:pos x="140" y="42"/>
                  </a:cxn>
                  <a:cxn ang="0">
                    <a:pos x="168" y="45"/>
                  </a:cxn>
                  <a:cxn ang="0">
                    <a:pos x="196" y="46"/>
                  </a:cxn>
                  <a:cxn ang="0">
                    <a:pos x="223" y="47"/>
                  </a:cxn>
                  <a:cxn ang="0">
                    <a:pos x="249" y="47"/>
                  </a:cxn>
                  <a:cxn ang="0">
                    <a:pos x="277" y="46"/>
                  </a:cxn>
                  <a:cxn ang="0">
                    <a:pos x="303" y="44"/>
                  </a:cxn>
                  <a:cxn ang="0">
                    <a:pos x="327" y="42"/>
                  </a:cxn>
                  <a:cxn ang="0">
                    <a:pos x="350" y="40"/>
                  </a:cxn>
                  <a:cxn ang="0">
                    <a:pos x="372" y="38"/>
                  </a:cxn>
                  <a:cxn ang="0">
                    <a:pos x="393" y="35"/>
                  </a:cxn>
                  <a:cxn ang="0">
                    <a:pos x="411" y="32"/>
                  </a:cxn>
                  <a:cxn ang="0">
                    <a:pos x="398" y="38"/>
                  </a:cxn>
                  <a:cxn ang="0">
                    <a:pos x="381" y="42"/>
                  </a:cxn>
                  <a:cxn ang="0">
                    <a:pos x="359" y="46"/>
                  </a:cxn>
                  <a:cxn ang="0">
                    <a:pos x="335" y="49"/>
                  </a:cxn>
                  <a:cxn ang="0">
                    <a:pos x="307" y="52"/>
                  </a:cxn>
                  <a:cxn ang="0">
                    <a:pos x="277" y="53"/>
                  </a:cxn>
                  <a:cxn ang="0">
                    <a:pos x="246" y="54"/>
                  </a:cxn>
                  <a:cxn ang="0">
                    <a:pos x="214" y="53"/>
                  </a:cxn>
                  <a:cxn ang="0">
                    <a:pos x="183" y="52"/>
                  </a:cxn>
                  <a:cxn ang="0">
                    <a:pos x="151" y="50"/>
                  </a:cxn>
                  <a:cxn ang="0">
                    <a:pos x="119" y="47"/>
                  </a:cxn>
                  <a:cxn ang="0">
                    <a:pos x="90" y="42"/>
                  </a:cxn>
                  <a:cxn ang="0">
                    <a:pos x="64" y="36"/>
                  </a:cxn>
                  <a:cxn ang="0">
                    <a:pos x="39" y="28"/>
                  </a:cxn>
                  <a:cxn ang="0">
                    <a:pos x="19" y="20"/>
                  </a:cxn>
                  <a:cxn ang="0">
                    <a:pos x="2" y="10"/>
                  </a:cxn>
                </a:cxnLst>
                <a:rect l="0" t="0" r="r" b="b"/>
                <a:pathLst>
                  <a:path w="411" h="54">
                    <a:moveTo>
                      <a:pt x="2" y="10"/>
                    </a:moveTo>
                    <a:lnTo>
                      <a:pt x="0" y="8"/>
                    </a:lnTo>
                    <a:lnTo>
                      <a:pt x="2" y="6"/>
                    </a:lnTo>
                    <a:lnTo>
                      <a:pt x="4" y="3"/>
                    </a:lnTo>
                    <a:lnTo>
                      <a:pt x="4" y="0"/>
                    </a:lnTo>
                    <a:lnTo>
                      <a:pt x="30" y="13"/>
                    </a:lnTo>
                    <a:lnTo>
                      <a:pt x="56" y="22"/>
                    </a:lnTo>
                    <a:lnTo>
                      <a:pt x="84" y="30"/>
                    </a:lnTo>
                    <a:lnTo>
                      <a:pt x="112" y="37"/>
                    </a:lnTo>
                    <a:lnTo>
                      <a:pt x="140" y="42"/>
                    </a:lnTo>
                    <a:lnTo>
                      <a:pt x="168" y="45"/>
                    </a:lnTo>
                    <a:lnTo>
                      <a:pt x="196" y="46"/>
                    </a:lnTo>
                    <a:lnTo>
                      <a:pt x="223" y="47"/>
                    </a:lnTo>
                    <a:lnTo>
                      <a:pt x="249" y="47"/>
                    </a:lnTo>
                    <a:lnTo>
                      <a:pt x="277" y="46"/>
                    </a:lnTo>
                    <a:lnTo>
                      <a:pt x="303" y="44"/>
                    </a:lnTo>
                    <a:lnTo>
                      <a:pt x="327" y="42"/>
                    </a:lnTo>
                    <a:lnTo>
                      <a:pt x="350" y="40"/>
                    </a:lnTo>
                    <a:lnTo>
                      <a:pt x="372" y="38"/>
                    </a:lnTo>
                    <a:lnTo>
                      <a:pt x="393" y="35"/>
                    </a:lnTo>
                    <a:lnTo>
                      <a:pt x="411" y="32"/>
                    </a:lnTo>
                    <a:lnTo>
                      <a:pt x="398" y="38"/>
                    </a:lnTo>
                    <a:lnTo>
                      <a:pt x="381" y="42"/>
                    </a:lnTo>
                    <a:lnTo>
                      <a:pt x="359" y="46"/>
                    </a:lnTo>
                    <a:lnTo>
                      <a:pt x="335" y="49"/>
                    </a:lnTo>
                    <a:lnTo>
                      <a:pt x="307" y="52"/>
                    </a:lnTo>
                    <a:lnTo>
                      <a:pt x="277" y="53"/>
                    </a:lnTo>
                    <a:lnTo>
                      <a:pt x="246" y="54"/>
                    </a:lnTo>
                    <a:lnTo>
                      <a:pt x="214" y="53"/>
                    </a:lnTo>
                    <a:lnTo>
                      <a:pt x="183" y="52"/>
                    </a:lnTo>
                    <a:lnTo>
                      <a:pt x="151" y="50"/>
                    </a:lnTo>
                    <a:lnTo>
                      <a:pt x="119" y="47"/>
                    </a:lnTo>
                    <a:lnTo>
                      <a:pt x="90" y="42"/>
                    </a:lnTo>
                    <a:lnTo>
                      <a:pt x="64" y="36"/>
                    </a:lnTo>
                    <a:lnTo>
                      <a:pt x="39" y="28"/>
                    </a:lnTo>
                    <a:lnTo>
                      <a:pt x="19" y="20"/>
                    </a:lnTo>
                    <a:lnTo>
                      <a:pt x="2" y="10"/>
                    </a:lnTo>
                    <a:close/>
                  </a:path>
                </a:pathLst>
              </a:custGeom>
              <a:solidFill>
                <a:srgbClr val="006600"/>
              </a:solidFill>
              <a:ln w="9525">
                <a:noFill/>
                <a:round/>
                <a:headEnd/>
                <a:tailEnd/>
              </a:ln>
            </p:spPr>
            <p:txBody>
              <a:bodyPr/>
              <a:lstStyle/>
              <a:p>
                <a:endParaRPr lang="en-US"/>
              </a:p>
            </p:txBody>
          </p:sp>
          <p:sp>
            <p:nvSpPr>
              <p:cNvPr id="186" name="Freeform 66"/>
              <p:cNvSpPr>
                <a:spLocks/>
              </p:cNvSpPr>
              <p:nvPr/>
            </p:nvSpPr>
            <p:spPr bwMode="auto">
              <a:xfrm>
                <a:off x="102" y="2815"/>
                <a:ext cx="25" cy="47"/>
              </a:xfrm>
              <a:custGeom>
                <a:avLst/>
                <a:gdLst/>
                <a:ahLst/>
                <a:cxnLst>
                  <a:cxn ang="0">
                    <a:pos x="0" y="47"/>
                  </a:cxn>
                  <a:cxn ang="0">
                    <a:pos x="9" y="43"/>
                  </a:cxn>
                  <a:cxn ang="0">
                    <a:pos x="21" y="36"/>
                  </a:cxn>
                  <a:cxn ang="0">
                    <a:pos x="30" y="29"/>
                  </a:cxn>
                  <a:cxn ang="0">
                    <a:pos x="39" y="21"/>
                  </a:cxn>
                  <a:cxn ang="0">
                    <a:pos x="45" y="14"/>
                  </a:cxn>
                  <a:cxn ang="0">
                    <a:pos x="48" y="8"/>
                  </a:cxn>
                  <a:cxn ang="0">
                    <a:pos x="50" y="2"/>
                  </a:cxn>
                  <a:cxn ang="0">
                    <a:pos x="48" y="0"/>
                  </a:cxn>
                  <a:cxn ang="0">
                    <a:pos x="39" y="4"/>
                  </a:cxn>
                  <a:cxn ang="0">
                    <a:pos x="30" y="17"/>
                  </a:cxn>
                  <a:cxn ang="0">
                    <a:pos x="17" y="33"/>
                  </a:cxn>
                  <a:cxn ang="0">
                    <a:pos x="0" y="47"/>
                  </a:cxn>
                </a:cxnLst>
                <a:rect l="0" t="0" r="r" b="b"/>
                <a:pathLst>
                  <a:path w="50" h="47">
                    <a:moveTo>
                      <a:pt x="0" y="47"/>
                    </a:moveTo>
                    <a:lnTo>
                      <a:pt x="9" y="43"/>
                    </a:lnTo>
                    <a:lnTo>
                      <a:pt x="21" y="36"/>
                    </a:lnTo>
                    <a:lnTo>
                      <a:pt x="30" y="29"/>
                    </a:lnTo>
                    <a:lnTo>
                      <a:pt x="39" y="21"/>
                    </a:lnTo>
                    <a:lnTo>
                      <a:pt x="45" y="14"/>
                    </a:lnTo>
                    <a:lnTo>
                      <a:pt x="48" y="8"/>
                    </a:lnTo>
                    <a:lnTo>
                      <a:pt x="50" y="2"/>
                    </a:lnTo>
                    <a:lnTo>
                      <a:pt x="48" y="0"/>
                    </a:lnTo>
                    <a:lnTo>
                      <a:pt x="39" y="4"/>
                    </a:lnTo>
                    <a:lnTo>
                      <a:pt x="30" y="17"/>
                    </a:lnTo>
                    <a:lnTo>
                      <a:pt x="17" y="33"/>
                    </a:lnTo>
                    <a:lnTo>
                      <a:pt x="0" y="47"/>
                    </a:lnTo>
                    <a:close/>
                  </a:path>
                </a:pathLst>
              </a:custGeom>
              <a:solidFill>
                <a:srgbClr val="006600"/>
              </a:solidFill>
              <a:ln w="9525">
                <a:noFill/>
                <a:round/>
                <a:headEnd/>
                <a:tailEnd/>
              </a:ln>
            </p:spPr>
            <p:txBody>
              <a:bodyPr/>
              <a:lstStyle/>
              <a:p>
                <a:endParaRPr lang="en-US"/>
              </a:p>
            </p:txBody>
          </p:sp>
          <p:sp>
            <p:nvSpPr>
              <p:cNvPr id="187" name="Freeform 67"/>
              <p:cNvSpPr>
                <a:spLocks/>
              </p:cNvSpPr>
              <p:nvPr/>
            </p:nvSpPr>
            <p:spPr bwMode="auto">
              <a:xfrm>
                <a:off x="83" y="2809"/>
                <a:ext cx="37" cy="57"/>
              </a:xfrm>
              <a:custGeom>
                <a:avLst/>
                <a:gdLst/>
                <a:ahLst/>
                <a:cxnLst>
                  <a:cxn ang="0">
                    <a:pos x="74" y="0"/>
                  </a:cxn>
                  <a:cxn ang="0">
                    <a:pos x="74" y="3"/>
                  </a:cxn>
                  <a:cxn ang="0">
                    <a:pos x="73" y="8"/>
                  </a:cxn>
                  <a:cxn ang="0">
                    <a:pos x="65" y="17"/>
                  </a:cxn>
                  <a:cxn ang="0">
                    <a:pos x="56" y="26"/>
                  </a:cxn>
                  <a:cxn ang="0">
                    <a:pos x="45" y="36"/>
                  </a:cxn>
                  <a:cxn ang="0">
                    <a:pos x="32" y="45"/>
                  </a:cxn>
                  <a:cxn ang="0">
                    <a:pos x="15" y="52"/>
                  </a:cxn>
                  <a:cxn ang="0">
                    <a:pos x="0" y="57"/>
                  </a:cxn>
                  <a:cxn ang="0">
                    <a:pos x="9" y="51"/>
                  </a:cxn>
                  <a:cxn ang="0">
                    <a:pos x="19" y="42"/>
                  </a:cxn>
                  <a:cxn ang="0">
                    <a:pos x="30" y="33"/>
                  </a:cxn>
                  <a:cxn ang="0">
                    <a:pos x="41" y="23"/>
                  </a:cxn>
                  <a:cxn ang="0">
                    <a:pos x="52" y="14"/>
                  </a:cxn>
                  <a:cxn ang="0">
                    <a:pos x="61" y="6"/>
                  </a:cxn>
                  <a:cxn ang="0">
                    <a:pos x="69" y="1"/>
                  </a:cxn>
                  <a:cxn ang="0">
                    <a:pos x="74" y="0"/>
                  </a:cxn>
                </a:cxnLst>
                <a:rect l="0" t="0" r="r" b="b"/>
                <a:pathLst>
                  <a:path w="74" h="57">
                    <a:moveTo>
                      <a:pt x="74" y="0"/>
                    </a:moveTo>
                    <a:lnTo>
                      <a:pt x="74" y="3"/>
                    </a:lnTo>
                    <a:lnTo>
                      <a:pt x="73" y="8"/>
                    </a:lnTo>
                    <a:lnTo>
                      <a:pt x="65" y="17"/>
                    </a:lnTo>
                    <a:lnTo>
                      <a:pt x="56" y="26"/>
                    </a:lnTo>
                    <a:lnTo>
                      <a:pt x="45" y="36"/>
                    </a:lnTo>
                    <a:lnTo>
                      <a:pt x="32" y="45"/>
                    </a:lnTo>
                    <a:lnTo>
                      <a:pt x="15" y="52"/>
                    </a:lnTo>
                    <a:lnTo>
                      <a:pt x="0" y="57"/>
                    </a:lnTo>
                    <a:lnTo>
                      <a:pt x="9" y="51"/>
                    </a:lnTo>
                    <a:lnTo>
                      <a:pt x="19" y="42"/>
                    </a:lnTo>
                    <a:lnTo>
                      <a:pt x="30" y="33"/>
                    </a:lnTo>
                    <a:lnTo>
                      <a:pt x="41" y="23"/>
                    </a:lnTo>
                    <a:lnTo>
                      <a:pt x="52" y="14"/>
                    </a:lnTo>
                    <a:lnTo>
                      <a:pt x="61" y="6"/>
                    </a:lnTo>
                    <a:lnTo>
                      <a:pt x="69" y="1"/>
                    </a:lnTo>
                    <a:lnTo>
                      <a:pt x="74" y="0"/>
                    </a:lnTo>
                    <a:close/>
                  </a:path>
                </a:pathLst>
              </a:custGeom>
              <a:solidFill>
                <a:srgbClr val="006600"/>
              </a:solidFill>
              <a:ln w="9525">
                <a:noFill/>
                <a:round/>
                <a:headEnd/>
                <a:tailEnd/>
              </a:ln>
            </p:spPr>
            <p:txBody>
              <a:bodyPr/>
              <a:lstStyle/>
              <a:p>
                <a:endParaRPr lang="en-US"/>
              </a:p>
            </p:txBody>
          </p:sp>
          <p:sp>
            <p:nvSpPr>
              <p:cNvPr id="188" name="Freeform 68"/>
              <p:cNvSpPr>
                <a:spLocks/>
              </p:cNvSpPr>
              <p:nvPr/>
            </p:nvSpPr>
            <p:spPr bwMode="auto">
              <a:xfrm>
                <a:off x="45" y="2804"/>
                <a:ext cx="49" cy="66"/>
              </a:xfrm>
              <a:custGeom>
                <a:avLst/>
                <a:gdLst/>
                <a:ahLst/>
                <a:cxnLst>
                  <a:cxn ang="0">
                    <a:pos x="94" y="0"/>
                  </a:cxn>
                  <a:cxn ang="0">
                    <a:pos x="96" y="3"/>
                  </a:cxn>
                  <a:cxn ang="0">
                    <a:pos x="91" y="10"/>
                  </a:cxn>
                  <a:cxn ang="0">
                    <a:pos x="81" y="20"/>
                  </a:cxn>
                  <a:cxn ang="0">
                    <a:pos x="67" y="31"/>
                  </a:cxn>
                  <a:cxn ang="0">
                    <a:pos x="52" y="42"/>
                  </a:cxn>
                  <a:cxn ang="0">
                    <a:pos x="33" y="53"/>
                  </a:cxn>
                  <a:cxn ang="0">
                    <a:pos x="16" y="61"/>
                  </a:cxn>
                  <a:cxn ang="0">
                    <a:pos x="0" y="66"/>
                  </a:cxn>
                  <a:cxn ang="0">
                    <a:pos x="7" y="61"/>
                  </a:cxn>
                  <a:cxn ang="0">
                    <a:pos x="18" y="52"/>
                  </a:cxn>
                  <a:cxn ang="0">
                    <a:pos x="31" y="41"/>
                  </a:cxn>
                  <a:cxn ang="0">
                    <a:pos x="48" y="29"/>
                  </a:cxn>
                  <a:cxn ang="0">
                    <a:pos x="63" y="17"/>
                  </a:cxn>
                  <a:cxn ang="0">
                    <a:pos x="76" y="7"/>
                  </a:cxn>
                  <a:cxn ang="0">
                    <a:pos x="87" y="1"/>
                  </a:cxn>
                  <a:cxn ang="0">
                    <a:pos x="94" y="0"/>
                  </a:cxn>
                </a:cxnLst>
                <a:rect l="0" t="0" r="r" b="b"/>
                <a:pathLst>
                  <a:path w="96" h="66">
                    <a:moveTo>
                      <a:pt x="94" y="0"/>
                    </a:moveTo>
                    <a:lnTo>
                      <a:pt x="96" y="3"/>
                    </a:lnTo>
                    <a:lnTo>
                      <a:pt x="91" y="10"/>
                    </a:lnTo>
                    <a:lnTo>
                      <a:pt x="81" y="20"/>
                    </a:lnTo>
                    <a:lnTo>
                      <a:pt x="67" y="31"/>
                    </a:lnTo>
                    <a:lnTo>
                      <a:pt x="52" y="42"/>
                    </a:lnTo>
                    <a:lnTo>
                      <a:pt x="33" y="53"/>
                    </a:lnTo>
                    <a:lnTo>
                      <a:pt x="16" y="61"/>
                    </a:lnTo>
                    <a:lnTo>
                      <a:pt x="0" y="66"/>
                    </a:lnTo>
                    <a:lnTo>
                      <a:pt x="7" y="61"/>
                    </a:lnTo>
                    <a:lnTo>
                      <a:pt x="18" y="52"/>
                    </a:lnTo>
                    <a:lnTo>
                      <a:pt x="31" y="41"/>
                    </a:lnTo>
                    <a:lnTo>
                      <a:pt x="48" y="29"/>
                    </a:lnTo>
                    <a:lnTo>
                      <a:pt x="63" y="17"/>
                    </a:lnTo>
                    <a:lnTo>
                      <a:pt x="76" y="7"/>
                    </a:lnTo>
                    <a:lnTo>
                      <a:pt x="87" y="1"/>
                    </a:lnTo>
                    <a:lnTo>
                      <a:pt x="94" y="0"/>
                    </a:lnTo>
                    <a:close/>
                  </a:path>
                </a:pathLst>
              </a:custGeom>
              <a:solidFill>
                <a:srgbClr val="006600"/>
              </a:solidFill>
              <a:ln w="9525">
                <a:noFill/>
                <a:round/>
                <a:headEnd/>
                <a:tailEnd/>
              </a:ln>
            </p:spPr>
            <p:txBody>
              <a:bodyPr/>
              <a:lstStyle/>
              <a:p>
                <a:endParaRPr lang="en-US"/>
              </a:p>
            </p:txBody>
          </p:sp>
          <p:sp>
            <p:nvSpPr>
              <p:cNvPr id="189" name="Freeform 69"/>
              <p:cNvSpPr>
                <a:spLocks/>
              </p:cNvSpPr>
              <p:nvPr/>
            </p:nvSpPr>
            <p:spPr bwMode="auto">
              <a:xfrm>
                <a:off x="8" y="2796"/>
                <a:ext cx="44" cy="72"/>
              </a:xfrm>
              <a:custGeom>
                <a:avLst/>
                <a:gdLst/>
                <a:ahLst/>
                <a:cxnLst>
                  <a:cxn ang="0">
                    <a:pos x="86" y="0"/>
                  </a:cxn>
                  <a:cxn ang="0">
                    <a:pos x="88" y="4"/>
                  </a:cxn>
                  <a:cxn ang="0">
                    <a:pos x="84" y="12"/>
                  </a:cxn>
                  <a:cxn ang="0">
                    <a:pos x="75" y="22"/>
                  </a:cxn>
                  <a:cxn ang="0">
                    <a:pos x="62" y="35"/>
                  </a:cxn>
                  <a:cxn ang="0">
                    <a:pos x="47" y="47"/>
                  </a:cxn>
                  <a:cxn ang="0">
                    <a:pos x="32" y="59"/>
                  </a:cxn>
                  <a:cxn ang="0">
                    <a:pos x="15" y="67"/>
                  </a:cxn>
                  <a:cxn ang="0">
                    <a:pos x="0" y="72"/>
                  </a:cxn>
                  <a:cxn ang="0">
                    <a:pos x="6" y="67"/>
                  </a:cxn>
                  <a:cxn ang="0">
                    <a:pos x="15" y="57"/>
                  </a:cxn>
                  <a:cxn ang="0">
                    <a:pos x="28" y="45"/>
                  </a:cxn>
                  <a:cxn ang="0">
                    <a:pos x="41" y="32"/>
                  </a:cxn>
                  <a:cxn ang="0">
                    <a:pos x="56" y="19"/>
                  </a:cxn>
                  <a:cxn ang="0">
                    <a:pos x="69" y="9"/>
                  </a:cxn>
                  <a:cxn ang="0">
                    <a:pos x="78" y="2"/>
                  </a:cxn>
                  <a:cxn ang="0">
                    <a:pos x="86" y="0"/>
                  </a:cxn>
                </a:cxnLst>
                <a:rect l="0" t="0" r="r" b="b"/>
                <a:pathLst>
                  <a:path w="88" h="72">
                    <a:moveTo>
                      <a:pt x="86" y="0"/>
                    </a:moveTo>
                    <a:lnTo>
                      <a:pt x="88" y="4"/>
                    </a:lnTo>
                    <a:lnTo>
                      <a:pt x="84" y="12"/>
                    </a:lnTo>
                    <a:lnTo>
                      <a:pt x="75" y="22"/>
                    </a:lnTo>
                    <a:lnTo>
                      <a:pt x="62" y="35"/>
                    </a:lnTo>
                    <a:lnTo>
                      <a:pt x="47" y="47"/>
                    </a:lnTo>
                    <a:lnTo>
                      <a:pt x="32" y="59"/>
                    </a:lnTo>
                    <a:lnTo>
                      <a:pt x="15" y="67"/>
                    </a:lnTo>
                    <a:lnTo>
                      <a:pt x="0" y="72"/>
                    </a:lnTo>
                    <a:lnTo>
                      <a:pt x="6" y="67"/>
                    </a:lnTo>
                    <a:lnTo>
                      <a:pt x="15" y="57"/>
                    </a:lnTo>
                    <a:lnTo>
                      <a:pt x="28" y="45"/>
                    </a:lnTo>
                    <a:lnTo>
                      <a:pt x="41" y="32"/>
                    </a:lnTo>
                    <a:lnTo>
                      <a:pt x="56" y="19"/>
                    </a:lnTo>
                    <a:lnTo>
                      <a:pt x="69" y="9"/>
                    </a:lnTo>
                    <a:lnTo>
                      <a:pt x="78" y="2"/>
                    </a:lnTo>
                    <a:lnTo>
                      <a:pt x="86" y="0"/>
                    </a:lnTo>
                    <a:close/>
                  </a:path>
                </a:pathLst>
              </a:custGeom>
              <a:solidFill>
                <a:srgbClr val="006600"/>
              </a:solidFill>
              <a:ln w="9525">
                <a:noFill/>
                <a:round/>
                <a:headEnd/>
                <a:tailEnd/>
              </a:ln>
            </p:spPr>
            <p:txBody>
              <a:bodyPr/>
              <a:lstStyle/>
              <a:p>
                <a:endParaRPr lang="en-US"/>
              </a:p>
            </p:txBody>
          </p:sp>
          <p:sp>
            <p:nvSpPr>
              <p:cNvPr id="190" name="Freeform 70"/>
              <p:cNvSpPr>
                <a:spLocks/>
              </p:cNvSpPr>
              <p:nvPr/>
            </p:nvSpPr>
            <p:spPr bwMode="auto">
              <a:xfrm>
                <a:off x="-7" y="2796"/>
                <a:ext cx="37" cy="65"/>
              </a:xfrm>
              <a:custGeom>
                <a:avLst/>
                <a:gdLst/>
                <a:ahLst/>
                <a:cxnLst>
                  <a:cxn ang="0">
                    <a:pos x="74" y="0"/>
                  </a:cxn>
                  <a:cxn ang="0">
                    <a:pos x="74" y="3"/>
                  </a:cxn>
                  <a:cxn ang="0">
                    <a:pos x="70" y="10"/>
                  </a:cxn>
                  <a:cxn ang="0">
                    <a:pos x="61" y="19"/>
                  </a:cxn>
                  <a:cxn ang="0">
                    <a:pos x="52" y="31"/>
                  </a:cxn>
                  <a:cxn ang="0">
                    <a:pos x="39" y="43"/>
                  </a:cxn>
                  <a:cxn ang="0">
                    <a:pos x="24" y="53"/>
                  </a:cxn>
                  <a:cxn ang="0">
                    <a:pos x="11" y="61"/>
                  </a:cxn>
                  <a:cxn ang="0">
                    <a:pos x="0" y="65"/>
                  </a:cxn>
                  <a:cxn ang="0">
                    <a:pos x="5" y="59"/>
                  </a:cxn>
                  <a:cxn ang="0">
                    <a:pos x="15" y="49"/>
                  </a:cxn>
                  <a:cxn ang="0">
                    <a:pos x="24" y="38"/>
                  </a:cxn>
                  <a:cxn ang="0">
                    <a:pos x="35" y="25"/>
                  </a:cxn>
                  <a:cxn ang="0">
                    <a:pos x="46" y="15"/>
                  </a:cxn>
                  <a:cxn ang="0">
                    <a:pos x="57" y="6"/>
                  </a:cxn>
                  <a:cxn ang="0">
                    <a:pos x="67" y="1"/>
                  </a:cxn>
                  <a:cxn ang="0">
                    <a:pos x="74" y="0"/>
                  </a:cxn>
                </a:cxnLst>
                <a:rect l="0" t="0" r="r" b="b"/>
                <a:pathLst>
                  <a:path w="74" h="65">
                    <a:moveTo>
                      <a:pt x="74" y="0"/>
                    </a:moveTo>
                    <a:lnTo>
                      <a:pt x="74" y="3"/>
                    </a:lnTo>
                    <a:lnTo>
                      <a:pt x="70" y="10"/>
                    </a:lnTo>
                    <a:lnTo>
                      <a:pt x="61" y="19"/>
                    </a:lnTo>
                    <a:lnTo>
                      <a:pt x="52" y="31"/>
                    </a:lnTo>
                    <a:lnTo>
                      <a:pt x="39" y="43"/>
                    </a:lnTo>
                    <a:lnTo>
                      <a:pt x="24" y="53"/>
                    </a:lnTo>
                    <a:lnTo>
                      <a:pt x="11" y="61"/>
                    </a:lnTo>
                    <a:lnTo>
                      <a:pt x="0" y="65"/>
                    </a:lnTo>
                    <a:lnTo>
                      <a:pt x="5" y="59"/>
                    </a:lnTo>
                    <a:lnTo>
                      <a:pt x="15" y="49"/>
                    </a:lnTo>
                    <a:lnTo>
                      <a:pt x="24" y="38"/>
                    </a:lnTo>
                    <a:lnTo>
                      <a:pt x="35" y="25"/>
                    </a:lnTo>
                    <a:lnTo>
                      <a:pt x="46" y="15"/>
                    </a:lnTo>
                    <a:lnTo>
                      <a:pt x="57" y="6"/>
                    </a:lnTo>
                    <a:lnTo>
                      <a:pt x="67" y="1"/>
                    </a:lnTo>
                    <a:lnTo>
                      <a:pt x="74" y="0"/>
                    </a:lnTo>
                    <a:close/>
                  </a:path>
                </a:pathLst>
              </a:custGeom>
              <a:solidFill>
                <a:srgbClr val="006600"/>
              </a:solidFill>
              <a:ln w="9525">
                <a:noFill/>
                <a:round/>
                <a:headEnd/>
                <a:tailEnd/>
              </a:ln>
            </p:spPr>
            <p:txBody>
              <a:bodyPr/>
              <a:lstStyle/>
              <a:p>
                <a:endParaRPr lang="en-US"/>
              </a:p>
            </p:txBody>
          </p:sp>
          <p:sp>
            <p:nvSpPr>
              <p:cNvPr id="191" name="Freeform 71"/>
              <p:cNvSpPr>
                <a:spLocks/>
              </p:cNvSpPr>
              <p:nvPr/>
            </p:nvSpPr>
            <p:spPr bwMode="auto">
              <a:xfrm>
                <a:off x="-36" y="2799"/>
                <a:ext cx="31" cy="55"/>
              </a:xfrm>
              <a:custGeom>
                <a:avLst/>
                <a:gdLst/>
                <a:ahLst/>
                <a:cxnLst>
                  <a:cxn ang="0">
                    <a:pos x="61" y="0"/>
                  </a:cxn>
                  <a:cxn ang="0">
                    <a:pos x="63" y="3"/>
                  </a:cxn>
                  <a:cxn ang="0">
                    <a:pos x="61" y="9"/>
                  </a:cxn>
                  <a:cxn ang="0">
                    <a:pos x="58" y="17"/>
                  </a:cxn>
                  <a:cxn ang="0">
                    <a:pos x="50" y="26"/>
                  </a:cxn>
                  <a:cxn ang="0">
                    <a:pos x="41" y="35"/>
                  </a:cxn>
                  <a:cxn ang="0">
                    <a:pos x="28" y="43"/>
                  </a:cxn>
                  <a:cxn ang="0">
                    <a:pos x="15" y="50"/>
                  </a:cxn>
                  <a:cxn ang="0">
                    <a:pos x="0" y="55"/>
                  </a:cxn>
                  <a:cxn ang="0">
                    <a:pos x="8" y="49"/>
                  </a:cxn>
                  <a:cxn ang="0">
                    <a:pos x="15" y="41"/>
                  </a:cxn>
                  <a:cxn ang="0">
                    <a:pos x="24" y="32"/>
                  </a:cxn>
                  <a:cxn ang="0">
                    <a:pos x="34" y="22"/>
                  </a:cxn>
                  <a:cxn ang="0">
                    <a:pos x="41" y="13"/>
                  </a:cxn>
                  <a:cxn ang="0">
                    <a:pos x="50" y="6"/>
                  </a:cxn>
                  <a:cxn ang="0">
                    <a:pos x="56" y="1"/>
                  </a:cxn>
                  <a:cxn ang="0">
                    <a:pos x="61" y="0"/>
                  </a:cxn>
                </a:cxnLst>
                <a:rect l="0" t="0" r="r" b="b"/>
                <a:pathLst>
                  <a:path w="63" h="55">
                    <a:moveTo>
                      <a:pt x="61" y="0"/>
                    </a:moveTo>
                    <a:lnTo>
                      <a:pt x="63" y="3"/>
                    </a:lnTo>
                    <a:lnTo>
                      <a:pt x="61" y="9"/>
                    </a:lnTo>
                    <a:lnTo>
                      <a:pt x="58" y="17"/>
                    </a:lnTo>
                    <a:lnTo>
                      <a:pt x="50" y="26"/>
                    </a:lnTo>
                    <a:lnTo>
                      <a:pt x="41" y="35"/>
                    </a:lnTo>
                    <a:lnTo>
                      <a:pt x="28" y="43"/>
                    </a:lnTo>
                    <a:lnTo>
                      <a:pt x="15" y="50"/>
                    </a:lnTo>
                    <a:lnTo>
                      <a:pt x="0" y="55"/>
                    </a:lnTo>
                    <a:lnTo>
                      <a:pt x="8" y="49"/>
                    </a:lnTo>
                    <a:lnTo>
                      <a:pt x="15" y="41"/>
                    </a:lnTo>
                    <a:lnTo>
                      <a:pt x="24" y="32"/>
                    </a:lnTo>
                    <a:lnTo>
                      <a:pt x="34" y="22"/>
                    </a:lnTo>
                    <a:lnTo>
                      <a:pt x="41" y="13"/>
                    </a:lnTo>
                    <a:lnTo>
                      <a:pt x="50" y="6"/>
                    </a:lnTo>
                    <a:lnTo>
                      <a:pt x="56" y="1"/>
                    </a:lnTo>
                    <a:lnTo>
                      <a:pt x="61" y="0"/>
                    </a:lnTo>
                    <a:close/>
                  </a:path>
                </a:pathLst>
              </a:custGeom>
              <a:solidFill>
                <a:srgbClr val="006600"/>
              </a:solidFill>
              <a:ln w="9525">
                <a:noFill/>
                <a:round/>
                <a:headEnd/>
                <a:tailEnd/>
              </a:ln>
            </p:spPr>
            <p:txBody>
              <a:bodyPr/>
              <a:lstStyle/>
              <a:p>
                <a:endParaRPr lang="en-US"/>
              </a:p>
            </p:txBody>
          </p:sp>
          <p:sp>
            <p:nvSpPr>
              <p:cNvPr id="192" name="Freeform 72"/>
              <p:cNvSpPr>
                <a:spLocks/>
              </p:cNvSpPr>
              <p:nvPr/>
            </p:nvSpPr>
            <p:spPr bwMode="auto">
              <a:xfrm>
                <a:off x="-62" y="2793"/>
                <a:ext cx="8" cy="32"/>
              </a:xfrm>
              <a:custGeom>
                <a:avLst/>
                <a:gdLst/>
                <a:ahLst/>
                <a:cxnLst>
                  <a:cxn ang="0">
                    <a:pos x="9" y="0"/>
                  </a:cxn>
                  <a:cxn ang="0">
                    <a:pos x="15" y="5"/>
                  </a:cxn>
                  <a:cxn ang="0">
                    <a:pos x="17" y="15"/>
                  </a:cxn>
                  <a:cxn ang="0">
                    <a:pos x="11" y="25"/>
                  </a:cxn>
                  <a:cxn ang="0">
                    <a:pos x="0" y="32"/>
                  </a:cxn>
                  <a:cxn ang="0">
                    <a:pos x="6" y="22"/>
                  </a:cxn>
                  <a:cxn ang="0">
                    <a:pos x="6" y="11"/>
                  </a:cxn>
                  <a:cxn ang="0">
                    <a:pos x="4" y="2"/>
                  </a:cxn>
                  <a:cxn ang="0">
                    <a:pos x="9" y="0"/>
                  </a:cxn>
                </a:cxnLst>
                <a:rect l="0" t="0" r="r" b="b"/>
                <a:pathLst>
                  <a:path w="17" h="32">
                    <a:moveTo>
                      <a:pt x="9" y="0"/>
                    </a:moveTo>
                    <a:lnTo>
                      <a:pt x="15" y="5"/>
                    </a:lnTo>
                    <a:lnTo>
                      <a:pt x="17" y="15"/>
                    </a:lnTo>
                    <a:lnTo>
                      <a:pt x="11" y="25"/>
                    </a:lnTo>
                    <a:lnTo>
                      <a:pt x="0" y="32"/>
                    </a:lnTo>
                    <a:lnTo>
                      <a:pt x="6" y="22"/>
                    </a:lnTo>
                    <a:lnTo>
                      <a:pt x="6" y="11"/>
                    </a:lnTo>
                    <a:lnTo>
                      <a:pt x="4" y="2"/>
                    </a:lnTo>
                    <a:lnTo>
                      <a:pt x="9" y="0"/>
                    </a:lnTo>
                    <a:close/>
                  </a:path>
                </a:pathLst>
              </a:custGeom>
              <a:solidFill>
                <a:srgbClr val="006600"/>
              </a:solidFill>
              <a:ln w="9525">
                <a:noFill/>
                <a:round/>
                <a:headEnd/>
                <a:tailEnd/>
              </a:ln>
            </p:spPr>
            <p:txBody>
              <a:bodyPr/>
              <a:lstStyle/>
              <a:p>
                <a:endParaRPr lang="en-US"/>
              </a:p>
            </p:txBody>
          </p:sp>
          <p:sp>
            <p:nvSpPr>
              <p:cNvPr id="193" name="Freeform 73"/>
              <p:cNvSpPr>
                <a:spLocks/>
              </p:cNvSpPr>
              <p:nvPr/>
            </p:nvSpPr>
            <p:spPr bwMode="auto">
              <a:xfrm>
                <a:off x="62" y="2808"/>
                <a:ext cx="43" cy="61"/>
              </a:xfrm>
              <a:custGeom>
                <a:avLst/>
                <a:gdLst/>
                <a:ahLst/>
                <a:cxnLst>
                  <a:cxn ang="0">
                    <a:pos x="84" y="0"/>
                  </a:cxn>
                  <a:cxn ang="0">
                    <a:pos x="86" y="3"/>
                  </a:cxn>
                  <a:cxn ang="0">
                    <a:pos x="82" y="10"/>
                  </a:cxn>
                  <a:cxn ang="0">
                    <a:pos x="74" y="19"/>
                  </a:cxn>
                  <a:cxn ang="0">
                    <a:pos x="63" y="29"/>
                  </a:cxn>
                  <a:cxn ang="0">
                    <a:pos x="48" y="38"/>
                  </a:cxn>
                  <a:cxn ang="0">
                    <a:pos x="34" y="49"/>
                  </a:cxn>
                  <a:cxn ang="0">
                    <a:pos x="17" y="56"/>
                  </a:cxn>
                  <a:cxn ang="0">
                    <a:pos x="0" y="61"/>
                  </a:cxn>
                  <a:cxn ang="0">
                    <a:pos x="8" y="56"/>
                  </a:cxn>
                  <a:cxn ang="0">
                    <a:pos x="17" y="48"/>
                  </a:cxn>
                  <a:cxn ang="0">
                    <a:pos x="28" y="37"/>
                  </a:cxn>
                  <a:cxn ang="0">
                    <a:pos x="43" y="27"/>
                  </a:cxn>
                  <a:cxn ang="0">
                    <a:pos x="56" y="17"/>
                  </a:cxn>
                  <a:cxn ang="0">
                    <a:pos x="67" y="7"/>
                  </a:cxn>
                  <a:cxn ang="0">
                    <a:pos x="76" y="1"/>
                  </a:cxn>
                  <a:cxn ang="0">
                    <a:pos x="84" y="0"/>
                  </a:cxn>
                </a:cxnLst>
                <a:rect l="0" t="0" r="r" b="b"/>
                <a:pathLst>
                  <a:path w="86" h="61">
                    <a:moveTo>
                      <a:pt x="84" y="0"/>
                    </a:moveTo>
                    <a:lnTo>
                      <a:pt x="86" y="3"/>
                    </a:lnTo>
                    <a:lnTo>
                      <a:pt x="82" y="10"/>
                    </a:lnTo>
                    <a:lnTo>
                      <a:pt x="74" y="19"/>
                    </a:lnTo>
                    <a:lnTo>
                      <a:pt x="63" y="29"/>
                    </a:lnTo>
                    <a:lnTo>
                      <a:pt x="48" y="38"/>
                    </a:lnTo>
                    <a:lnTo>
                      <a:pt x="34" y="49"/>
                    </a:lnTo>
                    <a:lnTo>
                      <a:pt x="17" y="56"/>
                    </a:lnTo>
                    <a:lnTo>
                      <a:pt x="0" y="61"/>
                    </a:lnTo>
                    <a:lnTo>
                      <a:pt x="8" y="56"/>
                    </a:lnTo>
                    <a:lnTo>
                      <a:pt x="17" y="48"/>
                    </a:lnTo>
                    <a:lnTo>
                      <a:pt x="28" y="37"/>
                    </a:lnTo>
                    <a:lnTo>
                      <a:pt x="43" y="27"/>
                    </a:lnTo>
                    <a:lnTo>
                      <a:pt x="56" y="17"/>
                    </a:lnTo>
                    <a:lnTo>
                      <a:pt x="67" y="7"/>
                    </a:lnTo>
                    <a:lnTo>
                      <a:pt x="76" y="1"/>
                    </a:lnTo>
                    <a:lnTo>
                      <a:pt x="84" y="0"/>
                    </a:lnTo>
                    <a:close/>
                  </a:path>
                </a:pathLst>
              </a:custGeom>
              <a:solidFill>
                <a:srgbClr val="006600"/>
              </a:solidFill>
              <a:ln w="9525">
                <a:noFill/>
                <a:round/>
                <a:headEnd/>
                <a:tailEnd/>
              </a:ln>
            </p:spPr>
            <p:txBody>
              <a:bodyPr/>
              <a:lstStyle/>
              <a:p>
                <a:endParaRPr lang="en-US"/>
              </a:p>
            </p:txBody>
          </p:sp>
          <p:sp>
            <p:nvSpPr>
              <p:cNvPr id="194" name="Freeform 74"/>
              <p:cNvSpPr>
                <a:spLocks/>
              </p:cNvSpPr>
              <p:nvPr/>
            </p:nvSpPr>
            <p:spPr bwMode="auto">
              <a:xfrm>
                <a:off x="28" y="2800"/>
                <a:ext cx="42" cy="70"/>
              </a:xfrm>
              <a:custGeom>
                <a:avLst/>
                <a:gdLst/>
                <a:ahLst/>
                <a:cxnLst>
                  <a:cxn ang="0">
                    <a:pos x="82" y="0"/>
                  </a:cxn>
                  <a:cxn ang="0">
                    <a:pos x="84" y="4"/>
                  </a:cxn>
                  <a:cxn ang="0">
                    <a:pos x="80" y="12"/>
                  </a:cxn>
                  <a:cxn ang="0">
                    <a:pos x="73" y="23"/>
                  </a:cxn>
                  <a:cxn ang="0">
                    <a:pos x="62" y="35"/>
                  </a:cxn>
                  <a:cxn ang="0">
                    <a:pos x="47" y="46"/>
                  </a:cxn>
                  <a:cxn ang="0">
                    <a:pos x="30" y="58"/>
                  </a:cxn>
                  <a:cxn ang="0">
                    <a:pos x="15" y="66"/>
                  </a:cxn>
                  <a:cxn ang="0">
                    <a:pos x="0" y="70"/>
                  </a:cxn>
                  <a:cxn ang="0">
                    <a:pos x="6" y="65"/>
                  </a:cxn>
                  <a:cxn ang="0">
                    <a:pos x="15" y="56"/>
                  </a:cxn>
                  <a:cxn ang="0">
                    <a:pos x="26" y="43"/>
                  </a:cxn>
                  <a:cxn ang="0">
                    <a:pos x="41" y="31"/>
                  </a:cxn>
                  <a:cxn ang="0">
                    <a:pos x="54" y="18"/>
                  </a:cxn>
                  <a:cxn ang="0">
                    <a:pos x="67" y="8"/>
                  </a:cxn>
                  <a:cxn ang="0">
                    <a:pos x="77" y="2"/>
                  </a:cxn>
                  <a:cxn ang="0">
                    <a:pos x="82" y="0"/>
                  </a:cxn>
                </a:cxnLst>
                <a:rect l="0" t="0" r="r" b="b"/>
                <a:pathLst>
                  <a:path w="84" h="70">
                    <a:moveTo>
                      <a:pt x="82" y="0"/>
                    </a:moveTo>
                    <a:lnTo>
                      <a:pt x="84" y="4"/>
                    </a:lnTo>
                    <a:lnTo>
                      <a:pt x="80" y="12"/>
                    </a:lnTo>
                    <a:lnTo>
                      <a:pt x="73" y="23"/>
                    </a:lnTo>
                    <a:lnTo>
                      <a:pt x="62" y="35"/>
                    </a:lnTo>
                    <a:lnTo>
                      <a:pt x="47" y="46"/>
                    </a:lnTo>
                    <a:lnTo>
                      <a:pt x="30" y="58"/>
                    </a:lnTo>
                    <a:lnTo>
                      <a:pt x="15" y="66"/>
                    </a:lnTo>
                    <a:lnTo>
                      <a:pt x="0" y="70"/>
                    </a:lnTo>
                    <a:lnTo>
                      <a:pt x="6" y="65"/>
                    </a:lnTo>
                    <a:lnTo>
                      <a:pt x="15" y="56"/>
                    </a:lnTo>
                    <a:lnTo>
                      <a:pt x="26" y="43"/>
                    </a:lnTo>
                    <a:lnTo>
                      <a:pt x="41" y="31"/>
                    </a:lnTo>
                    <a:lnTo>
                      <a:pt x="54" y="18"/>
                    </a:lnTo>
                    <a:lnTo>
                      <a:pt x="67" y="8"/>
                    </a:lnTo>
                    <a:lnTo>
                      <a:pt x="77" y="2"/>
                    </a:lnTo>
                    <a:lnTo>
                      <a:pt x="82" y="0"/>
                    </a:lnTo>
                    <a:close/>
                  </a:path>
                </a:pathLst>
              </a:custGeom>
              <a:solidFill>
                <a:srgbClr val="006600"/>
              </a:solidFill>
              <a:ln w="9525">
                <a:noFill/>
                <a:round/>
                <a:headEnd/>
                <a:tailEnd/>
              </a:ln>
            </p:spPr>
            <p:txBody>
              <a:bodyPr/>
              <a:lstStyle/>
              <a:p>
                <a:endParaRPr lang="en-US"/>
              </a:p>
            </p:txBody>
          </p:sp>
          <p:sp>
            <p:nvSpPr>
              <p:cNvPr id="195" name="Freeform 75"/>
              <p:cNvSpPr>
                <a:spLocks/>
              </p:cNvSpPr>
              <p:nvPr/>
            </p:nvSpPr>
            <p:spPr bwMode="auto">
              <a:xfrm>
                <a:off x="-22" y="2795"/>
                <a:ext cx="31" cy="67"/>
              </a:xfrm>
              <a:custGeom>
                <a:avLst/>
                <a:gdLst/>
                <a:ahLst/>
                <a:cxnLst>
                  <a:cxn ang="0">
                    <a:pos x="59" y="0"/>
                  </a:cxn>
                  <a:cxn ang="0">
                    <a:pos x="61" y="3"/>
                  </a:cxn>
                  <a:cxn ang="0">
                    <a:pos x="59" y="10"/>
                  </a:cxn>
                  <a:cxn ang="0">
                    <a:pos x="56" y="20"/>
                  </a:cxn>
                  <a:cxn ang="0">
                    <a:pos x="48" y="31"/>
                  </a:cxn>
                  <a:cxn ang="0">
                    <a:pos x="39" y="42"/>
                  </a:cxn>
                  <a:cxn ang="0">
                    <a:pos x="28" y="52"/>
                  </a:cxn>
                  <a:cxn ang="0">
                    <a:pos x="15" y="62"/>
                  </a:cxn>
                  <a:cxn ang="0">
                    <a:pos x="0" y="67"/>
                  </a:cxn>
                  <a:cxn ang="0">
                    <a:pos x="5" y="61"/>
                  </a:cxn>
                  <a:cxn ang="0">
                    <a:pos x="13" y="50"/>
                  </a:cxn>
                  <a:cxn ang="0">
                    <a:pos x="20" y="39"/>
                  </a:cxn>
                  <a:cxn ang="0">
                    <a:pos x="30" y="28"/>
                  </a:cxn>
                  <a:cxn ang="0">
                    <a:pos x="39" y="16"/>
                  </a:cxn>
                  <a:cxn ang="0">
                    <a:pos x="46" y="7"/>
                  </a:cxn>
                  <a:cxn ang="0">
                    <a:pos x="54" y="1"/>
                  </a:cxn>
                  <a:cxn ang="0">
                    <a:pos x="59" y="0"/>
                  </a:cxn>
                </a:cxnLst>
                <a:rect l="0" t="0" r="r" b="b"/>
                <a:pathLst>
                  <a:path w="61" h="67">
                    <a:moveTo>
                      <a:pt x="59" y="0"/>
                    </a:moveTo>
                    <a:lnTo>
                      <a:pt x="61" y="3"/>
                    </a:lnTo>
                    <a:lnTo>
                      <a:pt x="59" y="10"/>
                    </a:lnTo>
                    <a:lnTo>
                      <a:pt x="56" y="20"/>
                    </a:lnTo>
                    <a:lnTo>
                      <a:pt x="48" y="31"/>
                    </a:lnTo>
                    <a:lnTo>
                      <a:pt x="39" y="42"/>
                    </a:lnTo>
                    <a:lnTo>
                      <a:pt x="28" y="52"/>
                    </a:lnTo>
                    <a:lnTo>
                      <a:pt x="15" y="62"/>
                    </a:lnTo>
                    <a:lnTo>
                      <a:pt x="0" y="67"/>
                    </a:lnTo>
                    <a:lnTo>
                      <a:pt x="5" y="61"/>
                    </a:lnTo>
                    <a:lnTo>
                      <a:pt x="13" y="50"/>
                    </a:lnTo>
                    <a:lnTo>
                      <a:pt x="20" y="39"/>
                    </a:lnTo>
                    <a:lnTo>
                      <a:pt x="30" y="28"/>
                    </a:lnTo>
                    <a:lnTo>
                      <a:pt x="39" y="16"/>
                    </a:lnTo>
                    <a:lnTo>
                      <a:pt x="46" y="7"/>
                    </a:lnTo>
                    <a:lnTo>
                      <a:pt x="54" y="1"/>
                    </a:lnTo>
                    <a:lnTo>
                      <a:pt x="59" y="0"/>
                    </a:lnTo>
                    <a:close/>
                  </a:path>
                </a:pathLst>
              </a:custGeom>
              <a:solidFill>
                <a:srgbClr val="006600"/>
              </a:solidFill>
              <a:ln w="9525">
                <a:noFill/>
                <a:round/>
                <a:headEnd/>
                <a:tailEnd/>
              </a:ln>
            </p:spPr>
            <p:txBody>
              <a:bodyPr/>
              <a:lstStyle/>
              <a:p>
                <a:endParaRPr lang="en-US"/>
              </a:p>
            </p:txBody>
          </p:sp>
          <p:sp>
            <p:nvSpPr>
              <p:cNvPr id="196" name="Freeform 76"/>
              <p:cNvSpPr>
                <a:spLocks/>
              </p:cNvSpPr>
              <p:nvPr/>
            </p:nvSpPr>
            <p:spPr bwMode="auto">
              <a:xfrm>
                <a:off x="-48" y="2797"/>
                <a:ext cx="33" cy="49"/>
              </a:xfrm>
              <a:custGeom>
                <a:avLst/>
                <a:gdLst/>
                <a:ahLst/>
                <a:cxnLst>
                  <a:cxn ang="0">
                    <a:pos x="63" y="0"/>
                  </a:cxn>
                  <a:cxn ang="0">
                    <a:pos x="65" y="3"/>
                  </a:cxn>
                  <a:cxn ang="0">
                    <a:pos x="59" y="9"/>
                  </a:cxn>
                  <a:cxn ang="0">
                    <a:pos x="52" y="17"/>
                  </a:cxn>
                  <a:cxn ang="0">
                    <a:pos x="43" y="26"/>
                  </a:cxn>
                  <a:cxn ang="0">
                    <a:pos x="30" y="35"/>
                  </a:cxn>
                  <a:cxn ang="0">
                    <a:pos x="18" y="42"/>
                  </a:cxn>
                  <a:cxn ang="0">
                    <a:pos x="7" y="47"/>
                  </a:cxn>
                  <a:cxn ang="0">
                    <a:pos x="0" y="49"/>
                  </a:cxn>
                  <a:cxn ang="0">
                    <a:pos x="5" y="44"/>
                  </a:cxn>
                  <a:cxn ang="0">
                    <a:pos x="13" y="38"/>
                  </a:cxn>
                  <a:cxn ang="0">
                    <a:pos x="22" y="30"/>
                  </a:cxn>
                  <a:cxn ang="0">
                    <a:pos x="31" y="21"/>
                  </a:cxn>
                  <a:cxn ang="0">
                    <a:pos x="41" y="13"/>
                  </a:cxn>
                  <a:cxn ang="0">
                    <a:pos x="50" y="7"/>
                  </a:cxn>
                  <a:cxn ang="0">
                    <a:pos x="57" y="2"/>
                  </a:cxn>
                  <a:cxn ang="0">
                    <a:pos x="63" y="0"/>
                  </a:cxn>
                </a:cxnLst>
                <a:rect l="0" t="0" r="r" b="b"/>
                <a:pathLst>
                  <a:path w="65" h="49">
                    <a:moveTo>
                      <a:pt x="63" y="0"/>
                    </a:moveTo>
                    <a:lnTo>
                      <a:pt x="65" y="3"/>
                    </a:lnTo>
                    <a:lnTo>
                      <a:pt x="59" y="9"/>
                    </a:lnTo>
                    <a:lnTo>
                      <a:pt x="52" y="17"/>
                    </a:lnTo>
                    <a:lnTo>
                      <a:pt x="43" y="26"/>
                    </a:lnTo>
                    <a:lnTo>
                      <a:pt x="30" y="35"/>
                    </a:lnTo>
                    <a:lnTo>
                      <a:pt x="18" y="42"/>
                    </a:lnTo>
                    <a:lnTo>
                      <a:pt x="7" y="47"/>
                    </a:lnTo>
                    <a:lnTo>
                      <a:pt x="0" y="49"/>
                    </a:lnTo>
                    <a:lnTo>
                      <a:pt x="5" y="44"/>
                    </a:lnTo>
                    <a:lnTo>
                      <a:pt x="13" y="38"/>
                    </a:lnTo>
                    <a:lnTo>
                      <a:pt x="22" y="30"/>
                    </a:lnTo>
                    <a:lnTo>
                      <a:pt x="31" y="21"/>
                    </a:lnTo>
                    <a:lnTo>
                      <a:pt x="41" y="13"/>
                    </a:lnTo>
                    <a:lnTo>
                      <a:pt x="50" y="7"/>
                    </a:lnTo>
                    <a:lnTo>
                      <a:pt x="57" y="2"/>
                    </a:lnTo>
                    <a:lnTo>
                      <a:pt x="63" y="0"/>
                    </a:lnTo>
                    <a:close/>
                  </a:path>
                </a:pathLst>
              </a:custGeom>
              <a:solidFill>
                <a:srgbClr val="006600"/>
              </a:solidFill>
              <a:ln w="9525">
                <a:noFill/>
                <a:round/>
                <a:headEnd/>
                <a:tailEnd/>
              </a:ln>
            </p:spPr>
            <p:txBody>
              <a:bodyPr/>
              <a:lstStyle/>
              <a:p>
                <a:endParaRPr lang="en-US"/>
              </a:p>
            </p:txBody>
          </p:sp>
          <p:sp>
            <p:nvSpPr>
              <p:cNvPr id="197" name="Freeform 77"/>
              <p:cNvSpPr>
                <a:spLocks/>
              </p:cNvSpPr>
              <p:nvPr/>
            </p:nvSpPr>
            <p:spPr bwMode="auto">
              <a:xfrm>
                <a:off x="-53" y="2804"/>
                <a:ext cx="12" cy="36"/>
              </a:xfrm>
              <a:custGeom>
                <a:avLst/>
                <a:gdLst/>
                <a:ahLst/>
                <a:cxnLst>
                  <a:cxn ang="0">
                    <a:pos x="20" y="0"/>
                  </a:cxn>
                  <a:cxn ang="0">
                    <a:pos x="24" y="6"/>
                  </a:cxn>
                  <a:cxn ang="0">
                    <a:pos x="20" y="19"/>
                  </a:cxn>
                  <a:cxn ang="0">
                    <a:pos x="13" y="30"/>
                  </a:cxn>
                  <a:cxn ang="0">
                    <a:pos x="0" y="36"/>
                  </a:cxn>
                  <a:cxn ang="0">
                    <a:pos x="7" y="27"/>
                  </a:cxn>
                  <a:cxn ang="0">
                    <a:pos x="11" y="13"/>
                  </a:cxn>
                  <a:cxn ang="0">
                    <a:pos x="13" y="3"/>
                  </a:cxn>
                  <a:cxn ang="0">
                    <a:pos x="20" y="0"/>
                  </a:cxn>
                </a:cxnLst>
                <a:rect l="0" t="0" r="r" b="b"/>
                <a:pathLst>
                  <a:path w="24" h="36">
                    <a:moveTo>
                      <a:pt x="20" y="0"/>
                    </a:moveTo>
                    <a:lnTo>
                      <a:pt x="24" y="6"/>
                    </a:lnTo>
                    <a:lnTo>
                      <a:pt x="20" y="19"/>
                    </a:lnTo>
                    <a:lnTo>
                      <a:pt x="13" y="30"/>
                    </a:lnTo>
                    <a:lnTo>
                      <a:pt x="0" y="36"/>
                    </a:lnTo>
                    <a:lnTo>
                      <a:pt x="7" y="27"/>
                    </a:lnTo>
                    <a:lnTo>
                      <a:pt x="11" y="13"/>
                    </a:lnTo>
                    <a:lnTo>
                      <a:pt x="13" y="3"/>
                    </a:lnTo>
                    <a:lnTo>
                      <a:pt x="20" y="0"/>
                    </a:lnTo>
                    <a:close/>
                  </a:path>
                </a:pathLst>
              </a:custGeom>
              <a:solidFill>
                <a:srgbClr val="006600"/>
              </a:solidFill>
              <a:ln w="9525">
                <a:noFill/>
                <a:round/>
                <a:headEnd/>
                <a:tailEnd/>
              </a:ln>
            </p:spPr>
            <p:txBody>
              <a:bodyPr/>
              <a:lstStyle/>
              <a:p>
                <a:endParaRPr lang="en-US"/>
              </a:p>
            </p:txBody>
          </p:sp>
          <p:sp>
            <p:nvSpPr>
              <p:cNvPr id="198" name="Freeform 78"/>
              <p:cNvSpPr>
                <a:spLocks/>
              </p:cNvSpPr>
              <p:nvPr/>
            </p:nvSpPr>
            <p:spPr bwMode="auto">
              <a:xfrm>
                <a:off x="118" y="2828"/>
                <a:ext cx="26" cy="29"/>
              </a:xfrm>
              <a:custGeom>
                <a:avLst/>
                <a:gdLst/>
                <a:ahLst/>
                <a:cxnLst>
                  <a:cxn ang="0">
                    <a:pos x="0" y="29"/>
                  </a:cxn>
                  <a:cxn ang="0">
                    <a:pos x="9" y="21"/>
                  </a:cxn>
                  <a:cxn ang="0">
                    <a:pos x="22" y="10"/>
                  </a:cxn>
                  <a:cxn ang="0">
                    <a:pos x="37" y="1"/>
                  </a:cxn>
                  <a:cxn ang="0">
                    <a:pos x="50" y="0"/>
                  </a:cxn>
                  <a:cxn ang="0">
                    <a:pos x="52" y="3"/>
                  </a:cxn>
                  <a:cxn ang="0">
                    <a:pos x="50" y="7"/>
                  </a:cxn>
                  <a:cxn ang="0">
                    <a:pos x="42" y="11"/>
                  </a:cxn>
                  <a:cxn ang="0">
                    <a:pos x="33" y="15"/>
                  </a:cxn>
                  <a:cxn ang="0">
                    <a:pos x="24" y="19"/>
                  </a:cxn>
                  <a:cxn ang="0">
                    <a:pos x="15" y="22"/>
                  </a:cxn>
                  <a:cxn ang="0">
                    <a:pos x="5" y="27"/>
                  </a:cxn>
                  <a:cxn ang="0">
                    <a:pos x="0" y="29"/>
                  </a:cxn>
                </a:cxnLst>
                <a:rect l="0" t="0" r="r" b="b"/>
                <a:pathLst>
                  <a:path w="52" h="29">
                    <a:moveTo>
                      <a:pt x="0" y="29"/>
                    </a:moveTo>
                    <a:lnTo>
                      <a:pt x="9" y="21"/>
                    </a:lnTo>
                    <a:lnTo>
                      <a:pt x="22" y="10"/>
                    </a:lnTo>
                    <a:lnTo>
                      <a:pt x="37" y="1"/>
                    </a:lnTo>
                    <a:lnTo>
                      <a:pt x="50" y="0"/>
                    </a:lnTo>
                    <a:lnTo>
                      <a:pt x="52" y="3"/>
                    </a:lnTo>
                    <a:lnTo>
                      <a:pt x="50" y="7"/>
                    </a:lnTo>
                    <a:lnTo>
                      <a:pt x="42" y="11"/>
                    </a:lnTo>
                    <a:lnTo>
                      <a:pt x="33" y="15"/>
                    </a:lnTo>
                    <a:lnTo>
                      <a:pt x="24" y="19"/>
                    </a:lnTo>
                    <a:lnTo>
                      <a:pt x="15" y="22"/>
                    </a:lnTo>
                    <a:lnTo>
                      <a:pt x="5" y="27"/>
                    </a:lnTo>
                    <a:lnTo>
                      <a:pt x="0" y="29"/>
                    </a:lnTo>
                    <a:close/>
                  </a:path>
                </a:pathLst>
              </a:custGeom>
              <a:solidFill>
                <a:srgbClr val="006600"/>
              </a:solidFill>
              <a:ln w="9525">
                <a:noFill/>
                <a:round/>
                <a:headEnd/>
                <a:tailEnd/>
              </a:ln>
            </p:spPr>
            <p:txBody>
              <a:bodyPr/>
              <a:lstStyle/>
              <a:p>
                <a:endParaRPr lang="en-US"/>
              </a:p>
            </p:txBody>
          </p:sp>
          <p:sp>
            <p:nvSpPr>
              <p:cNvPr id="199" name="Freeform 79"/>
              <p:cNvSpPr>
                <a:spLocks/>
              </p:cNvSpPr>
              <p:nvPr/>
            </p:nvSpPr>
            <p:spPr bwMode="auto">
              <a:xfrm>
                <a:off x="123" y="2847"/>
                <a:ext cx="34" cy="9"/>
              </a:xfrm>
              <a:custGeom>
                <a:avLst/>
                <a:gdLst/>
                <a:ahLst/>
                <a:cxnLst>
                  <a:cxn ang="0">
                    <a:pos x="0" y="8"/>
                  </a:cxn>
                  <a:cxn ang="0">
                    <a:pos x="4" y="8"/>
                  </a:cxn>
                  <a:cxn ang="0">
                    <a:pos x="13" y="8"/>
                  </a:cxn>
                  <a:cxn ang="0">
                    <a:pos x="24" y="8"/>
                  </a:cxn>
                  <a:cxn ang="0">
                    <a:pos x="35" y="9"/>
                  </a:cxn>
                  <a:cxn ang="0">
                    <a:pos x="46" y="9"/>
                  </a:cxn>
                  <a:cxn ang="0">
                    <a:pos x="57" y="8"/>
                  </a:cxn>
                  <a:cxn ang="0">
                    <a:pos x="65" y="6"/>
                  </a:cxn>
                  <a:cxn ang="0">
                    <a:pos x="67" y="3"/>
                  </a:cxn>
                  <a:cxn ang="0">
                    <a:pos x="65" y="1"/>
                  </a:cxn>
                  <a:cxn ang="0">
                    <a:pos x="57" y="0"/>
                  </a:cxn>
                  <a:cxn ang="0">
                    <a:pos x="48" y="0"/>
                  </a:cxn>
                  <a:cxn ang="0">
                    <a:pos x="39" y="1"/>
                  </a:cxn>
                  <a:cxn ang="0">
                    <a:pos x="26" y="3"/>
                  </a:cxn>
                  <a:cxn ang="0">
                    <a:pos x="17" y="4"/>
                  </a:cxn>
                  <a:cxn ang="0">
                    <a:pos x="7" y="7"/>
                  </a:cxn>
                  <a:cxn ang="0">
                    <a:pos x="0" y="8"/>
                  </a:cxn>
                </a:cxnLst>
                <a:rect l="0" t="0" r="r" b="b"/>
                <a:pathLst>
                  <a:path w="67" h="9">
                    <a:moveTo>
                      <a:pt x="0" y="8"/>
                    </a:moveTo>
                    <a:lnTo>
                      <a:pt x="4" y="8"/>
                    </a:lnTo>
                    <a:lnTo>
                      <a:pt x="13" y="8"/>
                    </a:lnTo>
                    <a:lnTo>
                      <a:pt x="24" y="8"/>
                    </a:lnTo>
                    <a:lnTo>
                      <a:pt x="35" y="9"/>
                    </a:lnTo>
                    <a:lnTo>
                      <a:pt x="46" y="9"/>
                    </a:lnTo>
                    <a:lnTo>
                      <a:pt x="57" y="8"/>
                    </a:lnTo>
                    <a:lnTo>
                      <a:pt x="65" y="6"/>
                    </a:lnTo>
                    <a:lnTo>
                      <a:pt x="67" y="3"/>
                    </a:lnTo>
                    <a:lnTo>
                      <a:pt x="65" y="1"/>
                    </a:lnTo>
                    <a:lnTo>
                      <a:pt x="57" y="0"/>
                    </a:lnTo>
                    <a:lnTo>
                      <a:pt x="48" y="0"/>
                    </a:lnTo>
                    <a:lnTo>
                      <a:pt x="39" y="1"/>
                    </a:lnTo>
                    <a:lnTo>
                      <a:pt x="26" y="3"/>
                    </a:lnTo>
                    <a:lnTo>
                      <a:pt x="17" y="4"/>
                    </a:lnTo>
                    <a:lnTo>
                      <a:pt x="7" y="7"/>
                    </a:lnTo>
                    <a:lnTo>
                      <a:pt x="0" y="8"/>
                    </a:lnTo>
                    <a:close/>
                  </a:path>
                </a:pathLst>
              </a:custGeom>
              <a:solidFill>
                <a:srgbClr val="006600"/>
              </a:solidFill>
              <a:ln w="9525">
                <a:noFill/>
                <a:round/>
                <a:headEnd/>
                <a:tailEnd/>
              </a:ln>
            </p:spPr>
            <p:txBody>
              <a:bodyPr/>
              <a:lstStyle/>
              <a:p>
                <a:endParaRPr lang="en-US"/>
              </a:p>
            </p:txBody>
          </p:sp>
          <p:sp>
            <p:nvSpPr>
              <p:cNvPr id="200" name="Freeform 80"/>
              <p:cNvSpPr>
                <a:spLocks/>
              </p:cNvSpPr>
              <p:nvPr/>
            </p:nvSpPr>
            <p:spPr bwMode="auto">
              <a:xfrm>
                <a:off x="117" y="2856"/>
                <a:ext cx="33" cy="28"/>
              </a:xfrm>
              <a:custGeom>
                <a:avLst/>
                <a:gdLst/>
                <a:ahLst/>
                <a:cxnLst>
                  <a:cxn ang="0">
                    <a:pos x="0" y="0"/>
                  </a:cxn>
                  <a:cxn ang="0">
                    <a:pos x="9" y="2"/>
                  </a:cxn>
                  <a:cxn ang="0">
                    <a:pos x="20" y="6"/>
                  </a:cxn>
                  <a:cxn ang="0">
                    <a:pos x="31" y="10"/>
                  </a:cxn>
                  <a:cxn ang="0">
                    <a:pos x="44" y="14"/>
                  </a:cxn>
                  <a:cxn ang="0">
                    <a:pos x="54" y="18"/>
                  </a:cxn>
                  <a:cxn ang="0">
                    <a:pos x="63" y="22"/>
                  </a:cxn>
                  <a:cxn ang="0">
                    <a:pos x="67" y="25"/>
                  </a:cxn>
                  <a:cxn ang="0">
                    <a:pos x="65" y="28"/>
                  </a:cxn>
                  <a:cxn ang="0">
                    <a:pos x="59" y="28"/>
                  </a:cxn>
                  <a:cxn ang="0">
                    <a:pos x="52" y="25"/>
                  </a:cxn>
                  <a:cxn ang="0">
                    <a:pos x="43" y="22"/>
                  </a:cxn>
                  <a:cxn ang="0">
                    <a:pos x="33" y="17"/>
                  </a:cxn>
                  <a:cxn ang="0">
                    <a:pos x="22" y="12"/>
                  </a:cxn>
                  <a:cxn ang="0">
                    <a:pos x="13" y="7"/>
                  </a:cxn>
                  <a:cxn ang="0">
                    <a:pos x="5" y="3"/>
                  </a:cxn>
                  <a:cxn ang="0">
                    <a:pos x="0" y="0"/>
                  </a:cxn>
                </a:cxnLst>
                <a:rect l="0" t="0" r="r" b="b"/>
                <a:pathLst>
                  <a:path w="67" h="28">
                    <a:moveTo>
                      <a:pt x="0" y="0"/>
                    </a:moveTo>
                    <a:lnTo>
                      <a:pt x="9" y="2"/>
                    </a:lnTo>
                    <a:lnTo>
                      <a:pt x="20" y="6"/>
                    </a:lnTo>
                    <a:lnTo>
                      <a:pt x="31" y="10"/>
                    </a:lnTo>
                    <a:lnTo>
                      <a:pt x="44" y="14"/>
                    </a:lnTo>
                    <a:lnTo>
                      <a:pt x="54" y="18"/>
                    </a:lnTo>
                    <a:lnTo>
                      <a:pt x="63" y="22"/>
                    </a:lnTo>
                    <a:lnTo>
                      <a:pt x="67" y="25"/>
                    </a:lnTo>
                    <a:lnTo>
                      <a:pt x="65" y="28"/>
                    </a:lnTo>
                    <a:lnTo>
                      <a:pt x="59" y="28"/>
                    </a:lnTo>
                    <a:lnTo>
                      <a:pt x="52" y="25"/>
                    </a:lnTo>
                    <a:lnTo>
                      <a:pt x="43" y="22"/>
                    </a:lnTo>
                    <a:lnTo>
                      <a:pt x="33" y="17"/>
                    </a:lnTo>
                    <a:lnTo>
                      <a:pt x="22" y="12"/>
                    </a:lnTo>
                    <a:lnTo>
                      <a:pt x="13" y="7"/>
                    </a:lnTo>
                    <a:lnTo>
                      <a:pt x="5" y="3"/>
                    </a:lnTo>
                    <a:lnTo>
                      <a:pt x="0" y="0"/>
                    </a:lnTo>
                    <a:close/>
                  </a:path>
                </a:pathLst>
              </a:custGeom>
              <a:solidFill>
                <a:srgbClr val="006600"/>
              </a:solidFill>
              <a:ln w="9525">
                <a:noFill/>
                <a:round/>
                <a:headEnd/>
                <a:tailEnd/>
              </a:ln>
            </p:spPr>
            <p:txBody>
              <a:bodyPr/>
              <a:lstStyle/>
              <a:p>
                <a:endParaRPr lang="en-US"/>
              </a:p>
            </p:txBody>
          </p:sp>
          <p:sp>
            <p:nvSpPr>
              <p:cNvPr id="201" name="Freeform 81"/>
              <p:cNvSpPr>
                <a:spLocks/>
              </p:cNvSpPr>
              <p:nvPr/>
            </p:nvSpPr>
            <p:spPr bwMode="auto">
              <a:xfrm>
                <a:off x="-51" y="2844"/>
                <a:ext cx="8" cy="47"/>
              </a:xfrm>
              <a:custGeom>
                <a:avLst/>
                <a:gdLst/>
                <a:ahLst/>
                <a:cxnLst>
                  <a:cxn ang="0">
                    <a:pos x="10" y="0"/>
                  </a:cxn>
                  <a:cxn ang="0">
                    <a:pos x="13" y="13"/>
                  </a:cxn>
                  <a:cxn ang="0">
                    <a:pos x="17" y="27"/>
                  </a:cxn>
                  <a:cxn ang="0">
                    <a:pos x="17" y="41"/>
                  </a:cxn>
                  <a:cxn ang="0">
                    <a:pos x="8" y="47"/>
                  </a:cxn>
                  <a:cxn ang="0">
                    <a:pos x="0" y="42"/>
                  </a:cxn>
                  <a:cxn ang="0">
                    <a:pos x="2" y="28"/>
                  </a:cxn>
                  <a:cxn ang="0">
                    <a:pos x="6" y="13"/>
                  </a:cxn>
                  <a:cxn ang="0">
                    <a:pos x="10" y="0"/>
                  </a:cxn>
                </a:cxnLst>
                <a:rect l="0" t="0" r="r" b="b"/>
                <a:pathLst>
                  <a:path w="17" h="47">
                    <a:moveTo>
                      <a:pt x="10" y="0"/>
                    </a:moveTo>
                    <a:lnTo>
                      <a:pt x="13" y="13"/>
                    </a:lnTo>
                    <a:lnTo>
                      <a:pt x="17" y="27"/>
                    </a:lnTo>
                    <a:lnTo>
                      <a:pt x="17" y="41"/>
                    </a:lnTo>
                    <a:lnTo>
                      <a:pt x="8" y="47"/>
                    </a:lnTo>
                    <a:lnTo>
                      <a:pt x="0" y="42"/>
                    </a:lnTo>
                    <a:lnTo>
                      <a:pt x="2" y="28"/>
                    </a:lnTo>
                    <a:lnTo>
                      <a:pt x="6" y="13"/>
                    </a:lnTo>
                    <a:lnTo>
                      <a:pt x="10" y="0"/>
                    </a:lnTo>
                    <a:close/>
                  </a:path>
                </a:pathLst>
              </a:custGeom>
              <a:solidFill>
                <a:srgbClr val="006600"/>
              </a:solidFill>
              <a:ln w="9525">
                <a:noFill/>
                <a:round/>
                <a:headEnd/>
                <a:tailEnd/>
              </a:ln>
            </p:spPr>
            <p:txBody>
              <a:bodyPr/>
              <a:lstStyle/>
              <a:p>
                <a:endParaRPr lang="en-US"/>
              </a:p>
            </p:txBody>
          </p:sp>
          <p:sp>
            <p:nvSpPr>
              <p:cNvPr id="202" name="Freeform 82"/>
              <p:cNvSpPr>
                <a:spLocks/>
              </p:cNvSpPr>
              <p:nvPr/>
            </p:nvSpPr>
            <p:spPr bwMode="auto">
              <a:xfrm>
                <a:off x="-70" y="2837"/>
                <a:ext cx="16" cy="45"/>
              </a:xfrm>
              <a:custGeom>
                <a:avLst/>
                <a:gdLst/>
                <a:ahLst/>
                <a:cxnLst>
                  <a:cxn ang="0">
                    <a:pos x="32" y="0"/>
                  </a:cxn>
                  <a:cxn ang="0">
                    <a:pos x="30" y="10"/>
                  </a:cxn>
                  <a:cxn ang="0">
                    <a:pos x="24" y="26"/>
                  </a:cxn>
                  <a:cxn ang="0">
                    <a:pos x="17" y="39"/>
                  </a:cxn>
                  <a:cxn ang="0">
                    <a:pos x="4" y="45"/>
                  </a:cxn>
                  <a:cxn ang="0">
                    <a:pos x="0" y="39"/>
                  </a:cxn>
                  <a:cxn ang="0">
                    <a:pos x="10" y="26"/>
                  </a:cxn>
                  <a:cxn ang="0">
                    <a:pos x="23" y="10"/>
                  </a:cxn>
                  <a:cxn ang="0">
                    <a:pos x="32" y="0"/>
                  </a:cxn>
                </a:cxnLst>
                <a:rect l="0" t="0" r="r" b="b"/>
                <a:pathLst>
                  <a:path w="32" h="45">
                    <a:moveTo>
                      <a:pt x="32" y="0"/>
                    </a:moveTo>
                    <a:lnTo>
                      <a:pt x="30" y="10"/>
                    </a:lnTo>
                    <a:lnTo>
                      <a:pt x="24" y="26"/>
                    </a:lnTo>
                    <a:lnTo>
                      <a:pt x="17" y="39"/>
                    </a:lnTo>
                    <a:lnTo>
                      <a:pt x="4" y="45"/>
                    </a:lnTo>
                    <a:lnTo>
                      <a:pt x="0" y="39"/>
                    </a:lnTo>
                    <a:lnTo>
                      <a:pt x="10" y="26"/>
                    </a:lnTo>
                    <a:lnTo>
                      <a:pt x="23" y="10"/>
                    </a:lnTo>
                    <a:lnTo>
                      <a:pt x="32" y="0"/>
                    </a:lnTo>
                    <a:close/>
                  </a:path>
                </a:pathLst>
              </a:custGeom>
              <a:solidFill>
                <a:srgbClr val="006600"/>
              </a:solidFill>
              <a:ln w="9525">
                <a:noFill/>
                <a:round/>
                <a:headEnd/>
                <a:tailEnd/>
              </a:ln>
            </p:spPr>
            <p:txBody>
              <a:bodyPr/>
              <a:lstStyle/>
              <a:p>
                <a:endParaRPr lang="en-US"/>
              </a:p>
            </p:txBody>
          </p:sp>
          <p:sp>
            <p:nvSpPr>
              <p:cNvPr id="203" name="Freeform 83"/>
              <p:cNvSpPr>
                <a:spLocks/>
              </p:cNvSpPr>
              <p:nvPr/>
            </p:nvSpPr>
            <p:spPr bwMode="auto">
              <a:xfrm>
                <a:off x="-35" y="2846"/>
                <a:ext cx="9" cy="44"/>
              </a:xfrm>
              <a:custGeom>
                <a:avLst/>
                <a:gdLst/>
                <a:ahLst/>
                <a:cxnLst>
                  <a:cxn ang="0">
                    <a:pos x="4" y="0"/>
                  </a:cxn>
                  <a:cxn ang="0">
                    <a:pos x="11" y="7"/>
                  </a:cxn>
                  <a:cxn ang="0">
                    <a:pos x="17" y="20"/>
                  </a:cxn>
                  <a:cxn ang="0">
                    <a:pos x="17" y="34"/>
                  </a:cxn>
                  <a:cxn ang="0">
                    <a:pos x="7" y="44"/>
                  </a:cxn>
                  <a:cxn ang="0">
                    <a:pos x="0" y="41"/>
                  </a:cxn>
                  <a:cxn ang="0">
                    <a:pos x="0" y="28"/>
                  </a:cxn>
                  <a:cxn ang="0">
                    <a:pos x="4" y="13"/>
                  </a:cxn>
                  <a:cxn ang="0">
                    <a:pos x="4" y="0"/>
                  </a:cxn>
                </a:cxnLst>
                <a:rect l="0" t="0" r="r" b="b"/>
                <a:pathLst>
                  <a:path w="17" h="44">
                    <a:moveTo>
                      <a:pt x="4" y="0"/>
                    </a:moveTo>
                    <a:lnTo>
                      <a:pt x="11" y="7"/>
                    </a:lnTo>
                    <a:lnTo>
                      <a:pt x="17" y="20"/>
                    </a:lnTo>
                    <a:lnTo>
                      <a:pt x="17" y="34"/>
                    </a:lnTo>
                    <a:lnTo>
                      <a:pt x="7" y="44"/>
                    </a:lnTo>
                    <a:lnTo>
                      <a:pt x="0" y="41"/>
                    </a:lnTo>
                    <a:lnTo>
                      <a:pt x="0" y="28"/>
                    </a:lnTo>
                    <a:lnTo>
                      <a:pt x="4" y="13"/>
                    </a:lnTo>
                    <a:lnTo>
                      <a:pt x="4" y="0"/>
                    </a:lnTo>
                    <a:close/>
                  </a:path>
                </a:pathLst>
              </a:custGeom>
              <a:solidFill>
                <a:srgbClr val="006600"/>
              </a:solidFill>
              <a:ln w="9525">
                <a:noFill/>
                <a:round/>
                <a:headEnd/>
                <a:tailEnd/>
              </a:ln>
            </p:spPr>
            <p:txBody>
              <a:bodyPr/>
              <a:lstStyle/>
              <a:p>
                <a:endParaRPr lang="en-US"/>
              </a:p>
            </p:txBody>
          </p:sp>
          <p:sp>
            <p:nvSpPr>
              <p:cNvPr id="204" name="Freeform 84"/>
              <p:cNvSpPr>
                <a:spLocks/>
              </p:cNvSpPr>
              <p:nvPr/>
            </p:nvSpPr>
            <p:spPr bwMode="auto">
              <a:xfrm>
                <a:off x="-20" y="2854"/>
                <a:ext cx="10" cy="46"/>
              </a:xfrm>
              <a:custGeom>
                <a:avLst/>
                <a:gdLst/>
                <a:ahLst/>
                <a:cxnLst>
                  <a:cxn ang="0">
                    <a:pos x="0" y="0"/>
                  </a:cxn>
                  <a:cxn ang="0">
                    <a:pos x="7" y="9"/>
                  </a:cxn>
                  <a:cxn ang="0">
                    <a:pos x="14" y="23"/>
                  </a:cxn>
                  <a:cxn ang="0">
                    <a:pos x="18" y="38"/>
                  </a:cxn>
                  <a:cxn ang="0">
                    <a:pos x="13" y="46"/>
                  </a:cxn>
                  <a:cxn ang="0">
                    <a:pos x="7" y="43"/>
                  </a:cxn>
                  <a:cxn ang="0">
                    <a:pos x="3" y="31"/>
                  </a:cxn>
                  <a:cxn ang="0">
                    <a:pos x="3" y="14"/>
                  </a:cxn>
                  <a:cxn ang="0">
                    <a:pos x="0" y="0"/>
                  </a:cxn>
                </a:cxnLst>
                <a:rect l="0" t="0" r="r" b="b"/>
                <a:pathLst>
                  <a:path w="18" h="46">
                    <a:moveTo>
                      <a:pt x="0" y="0"/>
                    </a:moveTo>
                    <a:lnTo>
                      <a:pt x="7" y="9"/>
                    </a:lnTo>
                    <a:lnTo>
                      <a:pt x="14" y="23"/>
                    </a:lnTo>
                    <a:lnTo>
                      <a:pt x="18" y="38"/>
                    </a:lnTo>
                    <a:lnTo>
                      <a:pt x="13" y="46"/>
                    </a:lnTo>
                    <a:lnTo>
                      <a:pt x="7" y="43"/>
                    </a:lnTo>
                    <a:lnTo>
                      <a:pt x="3" y="31"/>
                    </a:lnTo>
                    <a:lnTo>
                      <a:pt x="3" y="14"/>
                    </a:lnTo>
                    <a:lnTo>
                      <a:pt x="0" y="0"/>
                    </a:lnTo>
                    <a:close/>
                  </a:path>
                </a:pathLst>
              </a:custGeom>
              <a:solidFill>
                <a:srgbClr val="006600"/>
              </a:solidFill>
              <a:ln w="9525">
                <a:noFill/>
                <a:round/>
                <a:headEnd/>
                <a:tailEnd/>
              </a:ln>
            </p:spPr>
            <p:txBody>
              <a:bodyPr/>
              <a:lstStyle/>
              <a:p>
                <a:endParaRPr lang="en-US"/>
              </a:p>
            </p:txBody>
          </p:sp>
          <p:sp>
            <p:nvSpPr>
              <p:cNvPr id="205" name="Freeform 85"/>
              <p:cNvSpPr>
                <a:spLocks/>
              </p:cNvSpPr>
              <p:nvPr/>
            </p:nvSpPr>
            <p:spPr bwMode="auto">
              <a:xfrm>
                <a:off x="-5" y="2861"/>
                <a:ext cx="11" cy="46"/>
              </a:xfrm>
              <a:custGeom>
                <a:avLst/>
                <a:gdLst/>
                <a:ahLst/>
                <a:cxnLst>
                  <a:cxn ang="0">
                    <a:pos x="0" y="0"/>
                  </a:cxn>
                  <a:cxn ang="0">
                    <a:pos x="8" y="10"/>
                  </a:cxn>
                  <a:cxn ang="0">
                    <a:pos x="19" y="26"/>
                  </a:cxn>
                  <a:cxn ang="0">
                    <a:pos x="23" y="40"/>
                  </a:cxn>
                  <a:cxn ang="0">
                    <a:pos x="19" y="46"/>
                  </a:cxn>
                  <a:cxn ang="0">
                    <a:pos x="10" y="41"/>
                  </a:cxn>
                  <a:cxn ang="0">
                    <a:pos x="6" y="28"/>
                  </a:cxn>
                  <a:cxn ang="0">
                    <a:pos x="4" y="13"/>
                  </a:cxn>
                  <a:cxn ang="0">
                    <a:pos x="0" y="0"/>
                  </a:cxn>
                </a:cxnLst>
                <a:rect l="0" t="0" r="r" b="b"/>
                <a:pathLst>
                  <a:path w="23" h="46">
                    <a:moveTo>
                      <a:pt x="0" y="0"/>
                    </a:moveTo>
                    <a:lnTo>
                      <a:pt x="8" y="10"/>
                    </a:lnTo>
                    <a:lnTo>
                      <a:pt x="19" y="26"/>
                    </a:lnTo>
                    <a:lnTo>
                      <a:pt x="23" y="40"/>
                    </a:lnTo>
                    <a:lnTo>
                      <a:pt x="19" y="46"/>
                    </a:lnTo>
                    <a:lnTo>
                      <a:pt x="10" y="41"/>
                    </a:lnTo>
                    <a:lnTo>
                      <a:pt x="6" y="28"/>
                    </a:lnTo>
                    <a:lnTo>
                      <a:pt x="4" y="13"/>
                    </a:lnTo>
                    <a:lnTo>
                      <a:pt x="0" y="0"/>
                    </a:lnTo>
                    <a:close/>
                  </a:path>
                </a:pathLst>
              </a:custGeom>
              <a:solidFill>
                <a:srgbClr val="006600"/>
              </a:solidFill>
              <a:ln w="9525">
                <a:noFill/>
                <a:round/>
                <a:headEnd/>
                <a:tailEnd/>
              </a:ln>
            </p:spPr>
            <p:txBody>
              <a:bodyPr/>
              <a:lstStyle/>
              <a:p>
                <a:endParaRPr lang="en-US"/>
              </a:p>
            </p:txBody>
          </p:sp>
          <p:sp>
            <p:nvSpPr>
              <p:cNvPr id="206" name="Freeform 86"/>
              <p:cNvSpPr>
                <a:spLocks/>
              </p:cNvSpPr>
              <p:nvPr/>
            </p:nvSpPr>
            <p:spPr bwMode="auto">
              <a:xfrm>
                <a:off x="10" y="2864"/>
                <a:ext cx="14" cy="52"/>
              </a:xfrm>
              <a:custGeom>
                <a:avLst/>
                <a:gdLst/>
                <a:ahLst/>
                <a:cxnLst>
                  <a:cxn ang="0">
                    <a:pos x="0" y="0"/>
                  </a:cxn>
                  <a:cxn ang="0">
                    <a:pos x="13" y="13"/>
                  </a:cxn>
                  <a:cxn ang="0">
                    <a:pos x="24" y="30"/>
                  </a:cxn>
                  <a:cxn ang="0">
                    <a:pos x="28" y="44"/>
                  </a:cxn>
                  <a:cxn ang="0">
                    <a:pos x="21" y="52"/>
                  </a:cxn>
                  <a:cxn ang="0">
                    <a:pos x="9" y="45"/>
                  </a:cxn>
                  <a:cxn ang="0">
                    <a:pos x="6" y="30"/>
                  </a:cxn>
                  <a:cxn ang="0">
                    <a:pos x="4" y="12"/>
                  </a:cxn>
                  <a:cxn ang="0">
                    <a:pos x="0" y="0"/>
                  </a:cxn>
                </a:cxnLst>
                <a:rect l="0" t="0" r="r" b="b"/>
                <a:pathLst>
                  <a:path w="28" h="52">
                    <a:moveTo>
                      <a:pt x="0" y="0"/>
                    </a:moveTo>
                    <a:lnTo>
                      <a:pt x="13" y="13"/>
                    </a:lnTo>
                    <a:lnTo>
                      <a:pt x="24" y="30"/>
                    </a:lnTo>
                    <a:lnTo>
                      <a:pt x="28" y="44"/>
                    </a:lnTo>
                    <a:lnTo>
                      <a:pt x="21" y="52"/>
                    </a:lnTo>
                    <a:lnTo>
                      <a:pt x="9" y="45"/>
                    </a:lnTo>
                    <a:lnTo>
                      <a:pt x="6" y="30"/>
                    </a:lnTo>
                    <a:lnTo>
                      <a:pt x="4" y="12"/>
                    </a:lnTo>
                    <a:lnTo>
                      <a:pt x="0" y="0"/>
                    </a:lnTo>
                    <a:close/>
                  </a:path>
                </a:pathLst>
              </a:custGeom>
              <a:solidFill>
                <a:srgbClr val="006600"/>
              </a:solidFill>
              <a:ln w="9525">
                <a:noFill/>
                <a:round/>
                <a:headEnd/>
                <a:tailEnd/>
              </a:ln>
            </p:spPr>
            <p:txBody>
              <a:bodyPr/>
              <a:lstStyle/>
              <a:p>
                <a:endParaRPr lang="en-US"/>
              </a:p>
            </p:txBody>
          </p:sp>
          <p:sp>
            <p:nvSpPr>
              <p:cNvPr id="207" name="Freeform 87"/>
              <p:cNvSpPr>
                <a:spLocks/>
              </p:cNvSpPr>
              <p:nvPr/>
            </p:nvSpPr>
            <p:spPr bwMode="auto">
              <a:xfrm>
                <a:off x="28" y="2867"/>
                <a:ext cx="18" cy="55"/>
              </a:xfrm>
              <a:custGeom>
                <a:avLst/>
                <a:gdLst/>
                <a:ahLst/>
                <a:cxnLst>
                  <a:cxn ang="0">
                    <a:pos x="0" y="0"/>
                  </a:cxn>
                  <a:cxn ang="0">
                    <a:pos x="12" y="12"/>
                  </a:cxn>
                  <a:cxn ang="0">
                    <a:pos x="28" y="32"/>
                  </a:cxn>
                  <a:cxn ang="0">
                    <a:pos x="38" y="49"/>
                  </a:cxn>
                  <a:cxn ang="0">
                    <a:pos x="32" y="55"/>
                  </a:cxn>
                  <a:cxn ang="0">
                    <a:pos x="19" y="46"/>
                  </a:cxn>
                  <a:cxn ang="0">
                    <a:pos x="12" y="29"/>
                  </a:cxn>
                  <a:cxn ang="0">
                    <a:pos x="4" y="11"/>
                  </a:cxn>
                  <a:cxn ang="0">
                    <a:pos x="0" y="0"/>
                  </a:cxn>
                </a:cxnLst>
                <a:rect l="0" t="0" r="r" b="b"/>
                <a:pathLst>
                  <a:path w="38" h="55">
                    <a:moveTo>
                      <a:pt x="0" y="0"/>
                    </a:moveTo>
                    <a:lnTo>
                      <a:pt x="12" y="12"/>
                    </a:lnTo>
                    <a:lnTo>
                      <a:pt x="28" y="32"/>
                    </a:lnTo>
                    <a:lnTo>
                      <a:pt x="38" y="49"/>
                    </a:lnTo>
                    <a:lnTo>
                      <a:pt x="32" y="55"/>
                    </a:lnTo>
                    <a:lnTo>
                      <a:pt x="19" y="46"/>
                    </a:lnTo>
                    <a:lnTo>
                      <a:pt x="12" y="29"/>
                    </a:lnTo>
                    <a:lnTo>
                      <a:pt x="4" y="11"/>
                    </a:lnTo>
                    <a:lnTo>
                      <a:pt x="0" y="0"/>
                    </a:lnTo>
                    <a:close/>
                  </a:path>
                </a:pathLst>
              </a:custGeom>
              <a:solidFill>
                <a:srgbClr val="006600"/>
              </a:solidFill>
              <a:ln w="9525">
                <a:noFill/>
                <a:round/>
                <a:headEnd/>
                <a:tailEnd/>
              </a:ln>
            </p:spPr>
            <p:txBody>
              <a:bodyPr/>
              <a:lstStyle/>
              <a:p>
                <a:endParaRPr lang="en-US"/>
              </a:p>
            </p:txBody>
          </p:sp>
          <p:sp>
            <p:nvSpPr>
              <p:cNvPr id="208" name="Freeform 88"/>
              <p:cNvSpPr>
                <a:spLocks/>
              </p:cNvSpPr>
              <p:nvPr/>
            </p:nvSpPr>
            <p:spPr bwMode="auto">
              <a:xfrm>
                <a:off x="41" y="2866"/>
                <a:ext cx="24" cy="60"/>
              </a:xfrm>
              <a:custGeom>
                <a:avLst/>
                <a:gdLst/>
                <a:ahLst/>
                <a:cxnLst>
                  <a:cxn ang="0">
                    <a:pos x="0" y="0"/>
                  </a:cxn>
                  <a:cxn ang="0">
                    <a:pos x="10" y="5"/>
                  </a:cxn>
                  <a:cxn ang="0">
                    <a:pos x="21" y="13"/>
                  </a:cxn>
                  <a:cxn ang="0">
                    <a:pos x="30" y="23"/>
                  </a:cxn>
                  <a:cxn ang="0">
                    <a:pos x="39" y="33"/>
                  </a:cxn>
                  <a:cxn ang="0">
                    <a:pos x="45" y="43"/>
                  </a:cxn>
                  <a:cxn ang="0">
                    <a:pos x="49" y="52"/>
                  </a:cxn>
                  <a:cxn ang="0">
                    <a:pos x="47" y="58"/>
                  </a:cxn>
                  <a:cxn ang="0">
                    <a:pos x="41" y="60"/>
                  </a:cxn>
                  <a:cxn ang="0">
                    <a:pos x="26" y="54"/>
                  </a:cxn>
                  <a:cxn ang="0">
                    <a:pos x="13" y="36"/>
                  </a:cxn>
                  <a:cxn ang="0">
                    <a:pos x="6" y="15"/>
                  </a:cxn>
                  <a:cxn ang="0">
                    <a:pos x="0" y="0"/>
                  </a:cxn>
                </a:cxnLst>
                <a:rect l="0" t="0" r="r" b="b"/>
                <a:pathLst>
                  <a:path w="49" h="60">
                    <a:moveTo>
                      <a:pt x="0" y="0"/>
                    </a:moveTo>
                    <a:lnTo>
                      <a:pt x="10" y="5"/>
                    </a:lnTo>
                    <a:lnTo>
                      <a:pt x="21" y="13"/>
                    </a:lnTo>
                    <a:lnTo>
                      <a:pt x="30" y="23"/>
                    </a:lnTo>
                    <a:lnTo>
                      <a:pt x="39" y="33"/>
                    </a:lnTo>
                    <a:lnTo>
                      <a:pt x="45" y="43"/>
                    </a:lnTo>
                    <a:lnTo>
                      <a:pt x="49" y="52"/>
                    </a:lnTo>
                    <a:lnTo>
                      <a:pt x="47" y="58"/>
                    </a:lnTo>
                    <a:lnTo>
                      <a:pt x="41" y="60"/>
                    </a:lnTo>
                    <a:lnTo>
                      <a:pt x="26" y="54"/>
                    </a:lnTo>
                    <a:lnTo>
                      <a:pt x="13" y="36"/>
                    </a:lnTo>
                    <a:lnTo>
                      <a:pt x="6" y="15"/>
                    </a:lnTo>
                    <a:lnTo>
                      <a:pt x="0" y="0"/>
                    </a:lnTo>
                    <a:close/>
                  </a:path>
                </a:pathLst>
              </a:custGeom>
              <a:solidFill>
                <a:srgbClr val="006600"/>
              </a:solidFill>
              <a:ln w="9525">
                <a:noFill/>
                <a:round/>
                <a:headEnd/>
                <a:tailEnd/>
              </a:ln>
            </p:spPr>
            <p:txBody>
              <a:bodyPr/>
              <a:lstStyle/>
              <a:p>
                <a:endParaRPr lang="en-US"/>
              </a:p>
            </p:txBody>
          </p:sp>
          <p:sp>
            <p:nvSpPr>
              <p:cNvPr id="209" name="Freeform 89"/>
              <p:cNvSpPr>
                <a:spLocks/>
              </p:cNvSpPr>
              <p:nvPr/>
            </p:nvSpPr>
            <p:spPr bwMode="auto">
              <a:xfrm>
                <a:off x="61" y="2864"/>
                <a:ext cx="37" cy="55"/>
              </a:xfrm>
              <a:custGeom>
                <a:avLst/>
                <a:gdLst/>
                <a:ahLst/>
                <a:cxnLst>
                  <a:cxn ang="0">
                    <a:pos x="0" y="0"/>
                  </a:cxn>
                  <a:cxn ang="0">
                    <a:pos x="11" y="4"/>
                  </a:cxn>
                  <a:cxn ang="0">
                    <a:pos x="24" y="11"/>
                  </a:cxn>
                  <a:cxn ang="0">
                    <a:pos x="39" y="20"/>
                  </a:cxn>
                  <a:cxn ang="0">
                    <a:pos x="52" y="29"/>
                  </a:cxn>
                  <a:cxn ang="0">
                    <a:pos x="63" y="38"/>
                  </a:cxn>
                  <a:cxn ang="0">
                    <a:pos x="71" y="45"/>
                  </a:cxn>
                  <a:cxn ang="0">
                    <a:pos x="75" y="52"/>
                  </a:cxn>
                  <a:cxn ang="0">
                    <a:pos x="73" y="55"/>
                  </a:cxn>
                  <a:cxn ang="0">
                    <a:pos x="65" y="55"/>
                  </a:cxn>
                  <a:cxn ang="0">
                    <a:pos x="56" y="51"/>
                  </a:cxn>
                  <a:cxn ang="0">
                    <a:pos x="45" y="44"/>
                  </a:cxn>
                  <a:cxn ang="0">
                    <a:pos x="34" y="36"/>
                  </a:cxn>
                  <a:cxn ang="0">
                    <a:pos x="23" y="27"/>
                  </a:cxn>
                  <a:cxn ang="0">
                    <a:pos x="13" y="17"/>
                  </a:cxn>
                  <a:cxn ang="0">
                    <a:pos x="4" y="8"/>
                  </a:cxn>
                  <a:cxn ang="0">
                    <a:pos x="0" y="0"/>
                  </a:cxn>
                </a:cxnLst>
                <a:rect l="0" t="0" r="r" b="b"/>
                <a:pathLst>
                  <a:path w="75" h="55">
                    <a:moveTo>
                      <a:pt x="0" y="0"/>
                    </a:moveTo>
                    <a:lnTo>
                      <a:pt x="11" y="4"/>
                    </a:lnTo>
                    <a:lnTo>
                      <a:pt x="24" y="11"/>
                    </a:lnTo>
                    <a:lnTo>
                      <a:pt x="39" y="20"/>
                    </a:lnTo>
                    <a:lnTo>
                      <a:pt x="52" y="29"/>
                    </a:lnTo>
                    <a:lnTo>
                      <a:pt x="63" y="38"/>
                    </a:lnTo>
                    <a:lnTo>
                      <a:pt x="71" y="45"/>
                    </a:lnTo>
                    <a:lnTo>
                      <a:pt x="75" y="52"/>
                    </a:lnTo>
                    <a:lnTo>
                      <a:pt x="73" y="55"/>
                    </a:lnTo>
                    <a:lnTo>
                      <a:pt x="65" y="55"/>
                    </a:lnTo>
                    <a:lnTo>
                      <a:pt x="56" y="51"/>
                    </a:lnTo>
                    <a:lnTo>
                      <a:pt x="45" y="44"/>
                    </a:lnTo>
                    <a:lnTo>
                      <a:pt x="34" y="36"/>
                    </a:lnTo>
                    <a:lnTo>
                      <a:pt x="23" y="27"/>
                    </a:lnTo>
                    <a:lnTo>
                      <a:pt x="13" y="17"/>
                    </a:lnTo>
                    <a:lnTo>
                      <a:pt x="4" y="8"/>
                    </a:lnTo>
                    <a:lnTo>
                      <a:pt x="0" y="0"/>
                    </a:lnTo>
                    <a:close/>
                  </a:path>
                </a:pathLst>
              </a:custGeom>
              <a:solidFill>
                <a:srgbClr val="006600"/>
              </a:solidFill>
              <a:ln w="9525">
                <a:noFill/>
                <a:round/>
                <a:headEnd/>
                <a:tailEnd/>
              </a:ln>
            </p:spPr>
            <p:txBody>
              <a:bodyPr/>
              <a:lstStyle/>
              <a:p>
                <a:endParaRPr lang="en-US"/>
              </a:p>
            </p:txBody>
          </p:sp>
          <p:sp>
            <p:nvSpPr>
              <p:cNvPr id="210" name="Freeform 90"/>
              <p:cNvSpPr>
                <a:spLocks/>
              </p:cNvSpPr>
              <p:nvPr/>
            </p:nvSpPr>
            <p:spPr bwMode="auto">
              <a:xfrm>
                <a:off x="81" y="2862"/>
                <a:ext cx="46" cy="45"/>
              </a:xfrm>
              <a:custGeom>
                <a:avLst/>
                <a:gdLst/>
                <a:ahLst/>
                <a:cxnLst>
                  <a:cxn ang="0">
                    <a:pos x="0" y="0"/>
                  </a:cxn>
                  <a:cxn ang="0">
                    <a:pos x="11" y="3"/>
                  </a:cxn>
                  <a:cxn ang="0">
                    <a:pos x="26" y="9"/>
                  </a:cxn>
                  <a:cxn ang="0">
                    <a:pos x="43" y="15"/>
                  </a:cxn>
                  <a:cxn ang="0">
                    <a:pos x="60" y="23"/>
                  </a:cxn>
                  <a:cxn ang="0">
                    <a:pos x="77" y="30"/>
                  </a:cxn>
                  <a:cxn ang="0">
                    <a:pos x="88" y="36"/>
                  </a:cxn>
                  <a:cxn ang="0">
                    <a:pos x="93" y="42"/>
                  </a:cxn>
                  <a:cxn ang="0">
                    <a:pos x="91" y="45"/>
                  </a:cxn>
                  <a:cxn ang="0">
                    <a:pos x="82" y="45"/>
                  </a:cxn>
                  <a:cxn ang="0">
                    <a:pos x="71" y="42"/>
                  </a:cxn>
                  <a:cxn ang="0">
                    <a:pos x="56" y="36"/>
                  </a:cxn>
                  <a:cxn ang="0">
                    <a:pos x="39" y="29"/>
                  </a:cxn>
                  <a:cxn ang="0">
                    <a:pos x="24" y="19"/>
                  </a:cxn>
                  <a:cxn ang="0">
                    <a:pos x="11" y="12"/>
                  </a:cxn>
                  <a:cxn ang="0">
                    <a:pos x="4" y="5"/>
                  </a:cxn>
                  <a:cxn ang="0">
                    <a:pos x="0" y="0"/>
                  </a:cxn>
                </a:cxnLst>
                <a:rect l="0" t="0" r="r" b="b"/>
                <a:pathLst>
                  <a:path w="93" h="45">
                    <a:moveTo>
                      <a:pt x="0" y="0"/>
                    </a:moveTo>
                    <a:lnTo>
                      <a:pt x="11" y="3"/>
                    </a:lnTo>
                    <a:lnTo>
                      <a:pt x="26" y="9"/>
                    </a:lnTo>
                    <a:lnTo>
                      <a:pt x="43" y="15"/>
                    </a:lnTo>
                    <a:lnTo>
                      <a:pt x="60" y="23"/>
                    </a:lnTo>
                    <a:lnTo>
                      <a:pt x="77" y="30"/>
                    </a:lnTo>
                    <a:lnTo>
                      <a:pt x="88" y="36"/>
                    </a:lnTo>
                    <a:lnTo>
                      <a:pt x="93" y="42"/>
                    </a:lnTo>
                    <a:lnTo>
                      <a:pt x="91" y="45"/>
                    </a:lnTo>
                    <a:lnTo>
                      <a:pt x="82" y="45"/>
                    </a:lnTo>
                    <a:lnTo>
                      <a:pt x="71" y="42"/>
                    </a:lnTo>
                    <a:lnTo>
                      <a:pt x="56" y="36"/>
                    </a:lnTo>
                    <a:lnTo>
                      <a:pt x="39" y="29"/>
                    </a:lnTo>
                    <a:lnTo>
                      <a:pt x="24" y="19"/>
                    </a:lnTo>
                    <a:lnTo>
                      <a:pt x="11" y="12"/>
                    </a:lnTo>
                    <a:lnTo>
                      <a:pt x="4" y="5"/>
                    </a:lnTo>
                    <a:lnTo>
                      <a:pt x="0" y="0"/>
                    </a:lnTo>
                    <a:close/>
                  </a:path>
                </a:pathLst>
              </a:custGeom>
              <a:solidFill>
                <a:srgbClr val="006600"/>
              </a:solidFill>
              <a:ln w="9525">
                <a:noFill/>
                <a:round/>
                <a:headEnd/>
                <a:tailEnd/>
              </a:ln>
            </p:spPr>
            <p:txBody>
              <a:bodyPr/>
              <a:lstStyle/>
              <a:p>
                <a:endParaRPr lang="en-US"/>
              </a:p>
            </p:txBody>
          </p:sp>
          <p:sp>
            <p:nvSpPr>
              <p:cNvPr id="211" name="Freeform 91"/>
              <p:cNvSpPr>
                <a:spLocks/>
              </p:cNvSpPr>
              <p:nvPr/>
            </p:nvSpPr>
            <p:spPr bwMode="auto">
              <a:xfrm>
                <a:off x="99" y="2859"/>
                <a:ext cx="41" cy="41"/>
              </a:xfrm>
              <a:custGeom>
                <a:avLst/>
                <a:gdLst/>
                <a:ahLst/>
                <a:cxnLst>
                  <a:cxn ang="0">
                    <a:pos x="79" y="41"/>
                  </a:cxn>
                  <a:cxn ang="0">
                    <a:pos x="75" y="40"/>
                  </a:cxn>
                  <a:cxn ang="0">
                    <a:pos x="67" y="37"/>
                  </a:cxn>
                  <a:cxn ang="0">
                    <a:pos x="56" y="31"/>
                  </a:cxn>
                  <a:cxn ang="0">
                    <a:pos x="45" y="23"/>
                  </a:cxn>
                  <a:cxn ang="0">
                    <a:pos x="34" y="16"/>
                  </a:cxn>
                  <a:cxn ang="0">
                    <a:pos x="21" y="9"/>
                  </a:cxn>
                  <a:cxn ang="0">
                    <a:pos x="10" y="4"/>
                  </a:cxn>
                  <a:cxn ang="0">
                    <a:pos x="0" y="0"/>
                  </a:cxn>
                  <a:cxn ang="0">
                    <a:pos x="14" y="2"/>
                  </a:cxn>
                  <a:cxn ang="0">
                    <a:pos x="30" y="6"/>
                  </a:cxn>
                  <a:cxn ang="0">
                    <a:pos x="45" y="12"/>
                  </a:cxn>
                  <a:cxn ang="0">
                    <a:pos x="60" y="18"/>
                  </a:cxn>
                  <a:cxn ang="0">
                    <a:pos x="71" y="26"/>
                  </a:cxn>
                  <a:cxn ang="0">
                    <a:pos x="80" y="32"/>
                  </a:cxn>
                  <a:cxn ang="0">
                    <a:pos x="82" y="37"/>
                  </a:cxn>
                  <a:cxn ang="0">
                    <a:pos x="79" y="41"/>
                  </a:cxn>
                </a:cxnLst>
                <a:rect l="0" t="0" r="r" b="b"/>
                <a:pathLst>
                  <a:path w="82" h="41">
                    <a:moveTo>
                      <a:pt x="79" y="41"/>
                    </a:moveTo>
                    <a:lnTo>
                      <a:pt x="75" y="40"/>
                    </a:lnTo>
                    <a:lnTo>
                      <a:pt x="67" y="37"/>
                    </a:lnTo>
                    <a:lnTo>
                      <a:pt x="56" y="31"/>
                    </a:lnTo>
                    <a:lnTo>
                      <a:pt x="45" y="23"/>
                    </a:lnTo>
                    <a:lnTo>
                      <a:pt x="34" y="16"/>
                    </a:lnTo>
                    <a:lnTo>
                      <a:pt x="21" y="9"/>
                    </a:lnTo>
                    <a:lnTo>
                      <a:pt x="10" y="4"/>
                    </a:lnTo>
                    <a:lnTo>
                      <a:pt x="0" y="0"/>
                    </a:lnTo>
                    <a:lnTo>
                      <a:pt x="14" y="2"/>
                    </a:lnTo>
                    <a:lnTo>
                      <a:pt x="30" y="6"/>
                    </a:lnTo>
                    <a:lnTo>
                      <a:pt x="45" y="12"/>
                    </a:lnTo>
                    <a:lnTo>
                      <a:pt x="60" y="18"/>
                    </a:lnTo>
                    <a:lnTo>
                      <a:pt x="71" y="26"/>
                    </a:lnTo>
                    <a:lnTo>
                      <a:pt x="80" y="32"/>
                    </a:lnTo>
                    <a:lnTo>
                      <a:pt x="82" y="37"/>
                    </a:lnTo>
                    <a:lnTo>
                      <a:pt x="79" y="41"/>
                    </a:lnTo>
                    <a:close/>
                  </a:path>
                </a:pathLst>
              </a:custGeom>
              <a:solidFill>
                <a:srgbClr val="006600"/>
              </a:solidFill>
              <a:ln w="9525">
                <a:noFill/>
                <a:round/>
                <a:headEnd/>
                <a:tailEnd/>
              </a:ln>
            </p:spPr>
            <p:txBody>
              <a:bodyPr/>
              <a:lstStyle/>
              <a:p>
                <a:endParaRPr lang="en-US"/>
              </a:p>
            </p:txBody>
          </p:sp>
          <p:sp>
            <p:nvSpPr>
              <p:cNvPr id="212" name="Freeform 92"/>
              <p:cNvSpPr>
                <a:spLocks/>
              </p:cNvSpPr>
              <p:nvPr/>
            </p:nvSpPr>
            <p:spPr bwMode="auto">
              <a:xfrm>
                <a:off x="135" y="2762"/>
                <a:ext cx="191" cy="45"/>
              </a:xfrm>
              <a:custGeom>
                <a:avLst/>
                <a:gdLst/>
                <a:ahLst/>
                <a:cxnLst>
                  <a:cxn ang="0">
                    <a:pos x="0" y="6"/>
                  </a:cxn>
                  <a:cxn ang="0">
                    <a:pos x="0" y="4"/>
                  </a:cxn>
                  <a:cxn ang="0">
                    <a:pos x="2" y="3"/>
                  </a:cxn>
                  <a:cxn ang="0">
                    <a:pos x="4" y="1"/>
                  </a:cxn>
                  <a:cxn ang="0">
                    <a:pos x="7" y="0"/>
                  </a:cxn>
                  <a:cxn ang="0">
                    <a:pos x="32" y="10"/>
                  </a:cxn>
                  <a:cxn ang="0">
                    <a:pos x="58" y="19"/>
                  </a:cxn>
                  <a:cxn ang="0">
                    <a:pos x="82" y="25"/>
                  </a:cxn>
                  <a:cxn ang="0">
                    <a:pos x="108" y="31"/>
                  </a:cxn>
                  <a:cxn ang="0">
                    <a:pos x="134" y="34"/>
                  </a:cxn>
                  <a:cxn ang="0">
                    <a:pos x="160" y="36"/>
                  </a:cxn>
                  <a:cxn ang="0">
                    <a:pos x="186" y="36"/>
                  </a:cxn>
                  <a:cxn ang="0">
                    <a:pos x="212" y="36"/>
                  </a:cxn>
                  <a:cxn ang="0">
                    <a:pos x="236" y="35"/>
                  </a:cxn>
                  <a:cxn ang="0">
                    <a:pos x="260" y="33"/>
                  </a:cxn>
                  <a:cxn ang="0">
                    <a:pos x="284" y="30"/>
                  </a:cxn>
                  <a:cxn ang="0">
                    <a:pos x="307" y="26"/>
                  </a:cxn>
                  <a:cxn ang="0">
                    <a:pos x="327" y="23"/>
                  </a:cxn>
                  <a:cxn ang="0">
                    <a:pos x="347" y="19"/>
                  </a:cxn>
                  <a:cxn ang="0">
                    <a:pos x="364" y="16"/>
                  </a:cxn>
                  <a:cxn ang="0">
                    <a:pos x="381" y="13"/>
                  </a:cxn>
                  <a:cxn ang="0">
                    <a:pos x="374" y="19"/>
                  </a:cxn>
                  <a:cxn ang="0">
                    <a:pos x="359" y="25"/>
                  </a:cxn>
                  <a:cxn ang="0">
                    <a:pos x="342" y="31"/>
                  </a:cxn>
                  <a:cxn ang="0">
                    <a:pos x="320" y="35"/>
                  </a:cxn>
                  <a:cxn ang="0">
                    <a:pos x="295" y="39"/>
                  </a:cxn>
                  <a:cxn ang="0">
                    <a:pos x="268" y="42"/>
                  </a:cxn>
                  <a:cxn ang="0">
                    <a:pos x="238" y="44"/>
                  </a:cxn>
                  <a:cxn ang="0">
                    <a:pos x="208" y="45"/>
                  </a:cxn>
                  <a:cxn ang="0">
                    <a:pos x="177" y="45"/>
                  </a:cxn>
                  <a:cxn ang="0">
                    <a:pos x="147" y="44"/>
                  </a:cxn>
                  <a:cxn ang="0">
                    <a:pos x="115" y="41"/>
                  </a:cxn>
                  <a:cxn ang="0">
                    <a:pos x="87" y="38"/>
                  </a:cxn>
                  <a:cxn ang="0">
                    <a:pos x="61" y="32"/>
                  </a:cxn>
                  <a:cxn ang="0">
                    <a:pos x="37" y="25"/>
                  </a:cxn>
                  <a:cxn ang="0">
                    <a:pos x="17" y="16"/>
                  </a:cxn>
                  <a:cxn ang="0">
                    <a:pos x="0" y="6"/>
                  </a:cxn>
                </a:cxnLst>
                <a:rect l="0" t="0" r="r" b="b"/>
                <a:pathLst>
                  <a:path w="381" h="45">
                    <a:moveTo>
                      <a:pt x="0" y="6"/>
                    </a:moveTo>
                    <a:lnTo>
                      <a:pt x="0" y="4"/>
                    </a:lnTo>
                    <a:lnTo>
                      <a:pt x="2" y="3"/>
                    </a:lnTo>
                    <a:lnTo>
                      <a:pt x="4" y="1"/>
                    </a:lnTo>
                    <a:lnTo>
                      <a:pt x="7" y="0"/>
                    </a:lnTo>
                    <a:lnTo>
                      <a:pt x="32" y="10"/>
                    </a:lnTo>
                    <a:lnTo>
                      <a:pt x="58" y="19"/>
                    </a:lnTo>
                    <a:lnTo>
                      <a:pt x="82" y="25"/>
                    </a:lnTo>
                    <a:lnTo>
                      <a:pt x="108" y="31"/>
                    </a:lnTo>
                    <a:lnTo>
                      <a:pt x="134" y="34"/>
                    </a:lnTo>
                    <a:lnTo>
                      <a:pt x="160" y="36"/>
                    </a:lnTo>
                    <a:lnTo>
                      <a:pt x="186" y="36"/>
                    </a:lnTo>
                    <a:lnTo>
                      <a:pt x="212" y="36"/>
                    </a:lnTo>
                    <a:lnTo>
                      <a:pt x="236" y="35"/>
                    </a:lnTo>
                    <a:lnTo>
                      <a:pt x="260" y="33"/>
                    </a:lnTo>
                    <a:lnTo>
                      <a:pt x="284" y="30"/>
                    </a:lnTo>
                    <a:lnTo>
                      <a:pt x="307" y="26"/>
                    </a:lnTo>
                    <a:lnTo>
                      <a:pt x="327" y="23"/>
                    </a:lnTo>
                    <a:lnTo>
                      <a:pt x="347" y="19"/>
                    </a:lnTo>
                    <a:lnTo>
                      <a:pt x="364" y="16"/>
                    </a:lnTo>
                    <a:lnTo>
                      <a:pt x="381" y="13"/>
                    </a:lnTo>
                    <a:lnTo>
                      <a:pt x="374" y="19"/>
                    </a:lnTo>
                    <a:lnTo>
                      <a:pt x="359" y="25"/>
                    </a:lnTo>
                    <a:lnTo>
                      <a:pt x="342" y="31"/>
                    </a:lnTo>
                    <a:lnTo>
                      <a:pt x="320" y="35"/>
                    </a:lnTo>
                    <a:lnTo>
                      <a:pt x="295" y="39"/>
                    </a:lnTo>
                    <a:lnTo>
                      <a:pt x="268" y="42"/>
                    </a:lnTo>
                    <a:lnTo>
                      <a:pt x="238" y="44"/>
                    </a:lnTo>
                    <a:lnTo>
                      <a:pt x="208" y="45"/>
                    </a:lnTo>
                    <a:lnTo>
                      <a:pt x="177" y="45"/>
                    </a:lnTo>
                    <a:lnTo>
                      <a:pt x="147" y="44"/>
                    </a:lnTo>
                    <a:lnTo>
                      <a:pt x="115" y="41"/>
                    </a:lnTo>
                    <a:lnTo>
                      <a:pt x="87" y="38"/>
                    </a:lnTo>
                    <a:lnTo>
                      <a:pt x="61" y="32"/>
                    </a:lnTo>
                    <a:lnTo>
                      <a:pt x="37" y="25"/>
                    </a:lnTo>
                    <a:lnTo>
                      <a:pt x="17" y="16"/>
                    </a:lnTo>
                    <a:lnTo>
                      <a:pt x="0" y="6"/>
                    </a:lnTo>
                    <a:close/>
                  </a:path>
                </a:pathLst>
              </a:custGeom>
              <a:solidFill>
                <a:srgbClr val="006600"/>
              </a:solidFill>
              <a:ln w="9525">
                <a:noFill/>
                <a:round/>
                <a:headEnd/>
                <a:tailEnd/>
              </a:ln>
            </p:spPr>
            <p:txBody>
              <a:bodyPr/>
              <a:lstStyle/>
              <a:p>
                <a:endParaRPr lang="en-US"/>
              </a:p>
            </p:txBody>
          </p:sp>
          <p:sp>
            <p:nvSpPr>
              <p:cNvPr id="213" name="Freeform 93"/>
              <p:cNvSpPr>
                <a:spLocks/>
              </p:cNvSpPr>
              <p:nvPr/>
            </p:nvSpPr>
            <p:spPr bwMode="auto">
              <a:xfrm>
                <a:off x="301" y="2743"/>
                <a:ext cx="21" cy="47"/>
              </a:xfrm>
              <a:custGeom>
                <a:avLst/>
                <a:gdLst/>
                <a:ahLst/>
                <a:cxnLst>
                  <a:cxn ang="0">
                    <a:pos x="0" y="47"/>
                  </a:cxn>
                  <a:cxn ang="0">
                    <a:pos x="18" y="36"/>
                  </a:cxn>
                  <a:cxn ang="0">
                    <a:pos x="33" y="21"/>
                  </a:cxn>
                  <a:cxn ang="0">
                    <a:pos x="43" y="7"/>
                  </a:cxn>
                  <a:cxn ang="0">
                    <a:pos x="41" y="0"/>
                  </a:cxn>
                  <a:cxn ang="0">
                    <a:pos x="33" y="4"/>
                  </a:cxn>
                  <a:cxn ang="0">
                    <a:pos x="24" y="17"/>
                  </a:cxn>
                  <a:cxn ang="0">
                    <a:pos x="13" y="33"/>
                  </a:cxn>
                  <a:cxn ang="0">
                    <a:pos x="0" y="47"/>
                  </a:cxn>
                </a:cxnLst>
                <a:rect l="0" t="0" r="r" b="b"/>
                <a:pathLst>
                  <a:path w="43" h="47">
                    <a:moveTo>
                      <a:pt x="0" y="47"/>
                    </a:moveTo>
                    <a:lnTo>
                      <a:pt x="18" y="36"/>
                    </a:lnTo>
                    <a:lnTo>
                      <a:pt x="33" y="21"/>
                    </a:lnTo>
                    <a:lnTo>
                      <a:pt x="43" y="7"/>
                    </a:lnTo>
                    <a:lnTo>
                      <a:pt x="41" y="0"/>
                    </a:lnTo>
                    <a:lnTo>
                      <a:pt x="33" y="4"/>
                    </a:lnTo>
                    <a:lnTo>
                      <a:pt x="24" y="17"/>
                    </a:lnTo>
                    <a:lnTo>
                      <a:pt x="13" y="33"/>
                    </a:lnTo>
                    <a:lnTo>
                      <a:pt x="0" y="47"/>
                    </a:lnTo>
                    <a:close/>
                  </a:path>
                </a:pathLst>
              </a:custGeom>
              <a:solidFill>
                <a:srgbClr val="006600"/>
              </a:solidFill>
              <a:ln w="9525">
                <a:noFill/>
                <a:round/>
                <a:headEnd/>
                <a:tailEnd/>
              </a:ln>
            </p:spPr>
            <p:txBody>
              <a:bodyPr/>
              <a:lstStyle/>
              <a:p>
                <a:endParaRPr lang="en-US"/>
              </a:p>
            </p:txBody>
          </p:sp>
          <p:sp>
            <p:nvSpPr>
              <p:cNvPr id="214" name="Freeform 94"/>
              <p:cNvSpPr>
                <a:spLocks/>
              </p:cNvSpPr>
              <p:nvPr/>
            </p:nvSpPr>
            <p:spPr bwMode="auto">
              <a:xfrm>
                <a:off x="285" y="2744"/>
                <a:ext cx="23" cy="53"/>
              </a:xfrm>
              <a:custGeom>
                <a:avLst/>
                <a:gdLst/>
                <a:ahLst/>
                <a:cxnLst>
                  <a:cxn ang="0">
                    <a:pos x="47" y="0"/>
                  </a:cxn>
                  <a:cxn ang="0">
                    <a:pos x="47" y="7"/>
                  </a:cxn>
                  <a:cxn ang="0">
                    <a:pos x="39" y="22"/>
                  </a:cxn>
                  <a:cxn ang="0">
                    <a:pos x="22" y="39"/>
                  </a:cxn>
                  <a:cxn ang="0">
                    <a:pos x="0" y="53"/>
                  </a:cxn>
                  <a:cxn ang="0">
                    <a:pos x="11" y="38"/>
                  </a:cxn>
                  <a:cxn ang="0">
                    <a:pos x="26" y="21"/>
                  </a:cxn>
                  <a:cxn ang="0">
                    <a:pos x="37" y="6"/>
                  </a:cxn>
                  <a:cxn ang="0">
                    <a:pos x="47" y="0"/>
                  </a:cxn>
                </a:cxnLst>
                <a:rect l="0" t="0" r="r" b="b"/>
                <a:pathLst>
                  <a:path w="47" h="53">
                    <a:moveTo>
                      <a:pt x="47" y="0"/>
                    </a:moveTo>
                    <a:lnTo>
                      <a:pt x="47" y="7"/>
                    </a:lnTo>
                    <a:lnTo>
                      <a:pt x="39" y="22"/>
                    </a:lnTo>
                    <a:lnTo>
                      <a:pt x="22" y="39"/>
                    </a:lnTo>
                    <a:lnTo>
                      <a:pt x="0" y="53"/>
                    </a:lnTo>
                    <a:lnTo>
                      <a:pt x="11" y="38"/>
                    </a:lnTo>
                    <a:lnTo>
                      <a:pt x="26" y="21"/>
                    </a:lnTo>
                    <a:lnTo>
                      <a:pt x="37" y="6"/>
                    </a:lnTo>
                    <a:lnTo>
                      <a:pt x="47" y="0"/>
                    </a:lnTo>
                    <a:close/>
                  </a:path>
                </a:pathLst>
              </a:custGeom>
              <a:solidFill>
                <a:srgbClr val="006600"/>
              </a:solidFill>
              <a:ln w="9525">
                <a:noFill/>
                <a:round/>
                <a:headEnd/>
                <a:tailEnd/>
              </a:ln>
            </p:spPr>
            <p:txBody>
              <a:bodyPr/>
              <a:lstStyle/>
              <a:p>
                <a:endParaRPr lang="en-US"/>
              </a:p>
            </p:txBody>
          </p:sp>
          <p:sp>
            <p:nvSpPr>
              <p:cNvPr id="215" name="Freeform 95"/>
              <p:cNvSpPr>
                <a:spLocks/>
              </p:cNvSpPr>
              <p:nvPr/>
            </p:nvSpPr>
            <p:spPr bwMode="auto">
              <a:xfrm>
                <a:off x="247" y="2736"/>
                <a:ext cx="33" cy="68"/>
              </a:xfrm>
              <a:custGeom>
                <a:avLst/>
                <a:gdLst/>
                <a:ahLst/>
                <a:cxnLst>
                  <a:cxn ang="0">
                    <a:pos x="65" y="0"/>
                  </a:cxn>
                  <a:cxn ang="0">
                    <a:pos x="67" y="3"/>
                  </a:cxn>
                  <a:cxn ang="0">
                    <a:pos x="65" y="10"/>
                  </a:cxn>
                  <a:cxn ang="0">
                    <a:pos x="59" y="19"/>
                  </a:cxn>
                  <a:cxn ang="0">
                    <a:pos x="50" y="31"/>
                  </a:cxn>
                  <a:cxn ang="0">
                    <a:pos x="39" y="42"/>
                  </a:cxn>
                  <a:cxn ang="0">
                    <a:pos x="28" y="52"/>
                  </a:cxn>
                  <a:cxn ang="0">
                    <a:pos x="13" y="62"/>
                  </a:cxn>
                  <a:cxn ang="0">
                    <a:pos x="0" y="68"/>
                  </a:cxn>
                  <a:cxn ang="0">
                    <a:pos x="6" y="63"/>
                  </a:cxn>
                  <a:cxn ang="0">
                    <a:pos x="13" y="53"/>
                  </a:cxn>
                  <a:cxn ang="0">
                    <a:pos x="22" y="42"/>
                  </a:cxn>
                  <a:cxn ang="0">
                    <a:pos x="33" y="30"/>
                  </a:cxn>
                  <a:cxn ang="0">
                    <a:pos x="43" y="17"/>
                  </a:cxn>
                  <a:cxn ang="0">
                    <a:pos x="52" y="8"/>
                  </a:cxn>
                  <a:cxn ang="0">
                    <a:pos x="59" y="2"/>
                  </a:cxn>
                  <a:cxn ang="0">
                    <a:pos x="65" y="0"/>
                  </a:cxn>
                </a:cxnLst>
                <a:rect l="0" t="0" r="r" b="b"/>
                <a:pathLst>
                  <a:path w="67" h="68">
                    <a:moveTo>
                      <a:pt x="65" y="0"/>
                    </a:moveTo>
                    <a:lnTo>
                      <a:pt x="67" y="3"/>
                    </a:lnTo>
                    <a:lnTo>
                      <a:pt x="65" y="10"/>
                    </a:lnTo>
                    <a:lnTo>
                      <a:pt x="59" y="19"/>
                    </a:lnTo>
                    <a:lnTo>
                      <a:pt x="50" y="31"/>
                    </a:lnTo>
                    <a:lnTo>
                      <a:pt x="39" y="42"/>
                    </a:lnTo>
                    <a:lnTo>
                      <a:pt x="28" y="52"/>
                    </a:lnTo>
                    <a:lnTo>
                      <a:pt x="13" y="62"/>
                    </a:lnTo>
                    <a:lnTo>
                      <a:pt x="0" y="68"/>
                    </a:lnTo>
                    <a:lnTo>
                      <a:pt x="6" y="63"/>
                    </a:lnTo>
                    <a:lnTo>
                      <a:pt x="13" y="53"/>
                    </a:lnTo>
                    <a:lnTo>
                      <a:pt x="22" y="42"/>
                    </a:lnTo>
                    <a:lnTo>
                      <a:pt x="33" y="30"/>
                    </a:lnTo>
                    <a:lnTo>
                      <a:pt x="43" y="17"/>
                    </a:lnTo>
                    <a:lnTo>
                      <a:pt x="52" y="8"/>
                    </a:lnTo>
                    <a:lnTo>
                      <a:pt x="59" y="2"/>
                    </a:lnTo>
                    <a:lnTo>
                      <a:pt x="65" y="0"/>
                    </a:lnTo>
                    <a:close/>
                  </a:path>
                </a:pathLst>
              </a:custGeom>
              <a:solidFill>
                <a:srgbClr val="006600"/>
              </a:solidFill>
              <a:ln w="9525">
                <a:noFill/>
                <a:round/>
                <a:headEnd/>
                <a:tailEnd/>
              </a:ln>
            </p:spPr>
            <p:txBody>
              <a:bodyPr/>
              <a:lstStyle/>
              <a:p>
                <a:endParaRPr lang="en-US"/>
              </a:p>
            </p:txBody>
          </p:sp>
          <p:sp>
            <p:nvSpPr>
              <p:cNvPr id="216" name="Freeform 96"/>
              <p:cNvSpPr>
                <a:spLocks/>
              </p:cNvSpPr>
              <p:nvPr/>
            </p:nvSpPr>
            <p:spPr bwMode="auto">
              <a:xfrm>
                <a:off x="212" y="2728"/>
                <a:ext cx="37" cy="75"/>
              </a:xfrm>
              <a:custGeom>
                <a:avLst/>
                <a:gdLst/>
                <a:ahLst/>
                <a:cxnLst>
                  <a:cxn ang="0">
                    <a:pos x="73" y="0"/>
                  </a:cxn>
                  <a:cxn ang="0">
                    <a:pos x="75" y="5"/>
                  </a:cxn>
                  <a:cxn ang="0">
                    <a:pos x="71" y="13"/>
                  </a:cxn>
                  <a:cxn ang="0">
                    <a:pos x="64" y="23"/>
                  </a:cxn>
                  <a:cxn ang="0">
                    <a:pos x="54" y="36"/>
                  </a:cxn>
                  <a:cxn ang="0">
                    <a:pos x="41" y="49"/>
                  </a:cxn>
                  <a:cxn ang="0">
                    <a:pos x="28" y="60"/>
                  </a:cxn>
                  <a:cxn ang="0">
                    <a:pos x="13" y="70"/>
                  </a:cxn>
                  <a:cxn ang="0">
                    <a:pos x="0" y="75"/>
                  </a:cxn>
                  <a:cxn ang="0">
                    <a:pos x="6" y="70"/>
                  </a:cxn>
                  <a:cxn ang="0">
                    <a:pos x="13" y="59"/>
                  </a:cxn>
                  <a:cxn ang="0">
                    <a:pos x="25" y="47"/>
                  </a:cxn>
                  <a:cxn ang="0">
                    <a:pos x="36" y="34"/>
                  </a:cxn>
                  <a:cxn ang="0">
                    <a:pos x="49" y="21"/>
                  </a:cxn>
                  <a:cxn ang="0">
                    <a:pos x="58" y="10"/>
                  </a:cxn>
                  <a:cxn ang="0">
                    <a:pos x="67" y="3"/>
                  </a:cxn>
                  <a:cxn ang="0">
                    <a:pos x="73" y="0"/>
                  </a:cxn>
                </a:cxnLst>
                <a:rect l="0" t="0" r="r" b="b"/>
                <a:pathLst>
                  <a:path w="75" h="75">
                    <a:moveTo>
                      <a:pt x="73" y="0"/>
                    </a:moveTo>
                    <a:lnTo>
                      <a:pt x="75" y="5"/>
                    </a:lnTo>
                    <a:lnTo>
                      <a:pt x="71" y="13"/>
                    </a:lnTo>
                    <a:lnTo>
                      <a:pt x="64" y="23"/>
                    </a:lnTo>
                    <a:lnTo>
                      <a:pt x="54" y="36"/>
                    </a:lnTo>
                    <a:lnTo>
                      <a:pt x="41" y="49"/>
                    </a:lnTo>
                    <a:lnTo>
                      <a:pt x="28" y="60"/>
                    </a:lnTo>
                    <a:lnTo>
                      <a:pt x="13" y="70"/>
                    </a:lnTo>
                    <a:lnTo>
                      <a:pt x="0" y="75"/>
                    </a:lnTo>
                    <a:lnTo>
                      <a:pt x="6" y="70"/>
                    </a:lnTo>
                    <a:lnTo>
                      <a:pt x="13" y="59"/>
                    </a:lnTo>
                    <a:lnTo>
                      <a:pt x="25" y="47"/>
                    </a:lnTo>
                    <a:lnTo>
                      <a:pt x="36" y="34"/>
                    </a:lnTo>
                    <a:lnTo>
                      <a:pt x="49" y="21"/>
                    </a:lnTo>
                    <a:lnTo>
                      <a:pt x="58" y="10"/>
                    </a:lnTo>
                    <a:lnTo>
                      <a:pt x="67" y="3"/>
                    </a:lnTo>
                    <a:lnTo>
                      <a:pt x="73" y="0"/>
                    </a:lnTo>
                    <a:close/>
                  </a:path>
                </a:pathLst>
              </a:custGeom>
              <a:solidFill>
                <a:srgbClr val="006600"/>
              </a:solidFill>
              <a:ln w="9525">
                <a:noFill/>
                <a:round/>
                <a:headEnd/>
                <a:tailEnd/>
              </a:ln>
            </p:spPr>
            <p:txBody>
              <a:bodyPr/>
              <a:lstStyle/>
              <a:p>
                <a:endParaRPr lang="en-US"/>
              </a:p>
            </p:txBody>
          </p:sp>
          <p:sp>
            <p:nvSpPr>
              <p:cNvPr id="217" name="Freeform 97"/>
              <p:cNvSpPr>
                <a:spLocks/>
              </p:cNvSpPr>
              <p:nvPr/>
            </p:nvSpPr>
            <p:spPr bwMode="auto">
              <a:xfrm>
                <a:off x="188" y="2737"/>
                <a:ext cx="40" cy="61"/>
              </a:xfrm>
              <a:custGeom>
                <a:avLst/>
                <a:gdLst/>
                <a:ahLst/>
                <a:cxnLst>
                  <a:cxn ang="0">
                    <a:pos x="80" y="0"/>
                  </a:cxn>
                  <a:cxn ang="0">
                    <a:pos x="80" y="3"/>
                  </a:cxn>
                  <a:cxn ang="0">
                    <a:pos x="74" y="10"/>
                  </a:cxn>
                  <a:cxn ang="0">
                    <a:pos x="65" y="19"/>
                  </a:cxn>
                  <a:cxn ang="0">
                    <a:pos x="54" y="30"/>
                  </a:cxn>
                  <a:cxn ang="0">
                    <a:pos x="39" y="41"/>
                  </a:cxn>
                  <a:cxn ang="0">
                    <a:pos x="24" y="50"/>
                  </a:cxn>
                  <a:cxn ang="0">
                    <a:pos x="11" y="58"/>
                  </a:cxn>
                  <a:cxn ang="0">
                    <a:pos x="0" y="61"/>
                  </a:cxn>
                  <a:cxn ang="0">
                    <a:pos x="7" y="55"/>
                  </a:cxn>
                  <a:cxn ang="0">
                    <a:pos x="17" y="46"/>
                  </a:cxn>
                  <a:cxn ang="0">
                    <a:pos x="28" y="36"/>
                  </a:cxn>
                  <a:cxn ang="0">
                    <a:pos x="39" y="25"/>
                  </a:cxn>
                  <a:cxn ang="0">
                    <a:pos x="52" y="14"/>
                  </a:cxn>
                  <a:cxn ang="0">
                    <a:pos x="63" y="6"/>
                  </a:cxn>
                  <a:cxn ang="0">
                    <a:pos x="72" y="1"/>
                  </a:cxn>
                  <a:cxn ang="0">
                    <a:pos x="80" y="0"/>
                  </a:cxn>
                </a:cxnLst>
                <a:rect l="0" t="0" r="r" b="b"/>
                <a:pathLst>
                  <a:path w="80" h="61">
                    <a:moveTo>
                      <a:pt x="80" y="0"/>
                    </a:moveTo>
                    <a:lnTo>
                      <a:pt x="80" y="3"/>
                    </a:lnTo>
                    <a:lnTo>
                      <a:pt x="74" y="10"/>
                    </a:lnTo>
                    <a:lnTo>
                      <a:pt x="65" y="19"/>
                    </a:lnTo>
                    <a:lnTo>
                      <a:pt x="54" y="30"/>
                    </a:lnTo>
                    <a:lnTo>
                      <a:pt x="39" y="41"/>
                    </a:lnTo>
                    <a:lnTo>
                      <a:pt x="24" y="50"/>
                    </a:lnTo>
                    <a:lnTo>
                      <a:pt x="11" y="58"/>
                    </a:lnTo>
                    <a:lnTo>
                      <a:pt x="0" y="61"/>
                    </a:lnTo>
                    <a:lnTo>
                      <a:pt x="7" y="55"/>
                    </a:lnTo>
                    <a:lnTo>
                      <a:pt x="17" y="46"/>
                    </a:lnTo>
                    <a:lnTo>
                      <a:pt x="28" y="36"/>
                    </a:lnTo>
                    <a:lnTo>
                      <a:pt x="39" y="25"/>
                    </a:lnTo>
                    <a:lnTo>
                      <a:pt x="52" y="14"/>
                    </a:lnTo>
                    <a:lnTo>
                      <a:pt x="63" y="6"/>
                    </a:lnTo>
                    <a:lnTo>
                      <a:pt x="72" y="1"/>
                    </a:lnTo>
                    <a:lnTo>
                      <a:pt x="80" y="0"/>
                    </a:lnTo>
                    <a:close/>
                  </a:path>
                </a:pathLst>
              </a:custGeom>
              <a:solidFill>
                <a:srgbClr val="006600"/>
              </a:solidFill>
              <a:ln w="9525">
                <a:noFill/>
                <a:round/>
                <a:headEnd/>
                <a:tailEnd/>
              </a:ln>
            </p:spPr>
            <p:txBody>
              <a:bodyPr/>
              <a:lstStyle/>
              <a:p>
                <a:endParaRPr lang="en-US"/>
              </a:p>
            </p:txBody>
          </p:sp>
          <p:sp>
            <p:nvSpPr>
              <p:cNvPr id="218" name="Freeform 98"/>
              <p:cNvSpPr>
                <a:spLocks/>
              </p:cNvSpPr>
              <p:nvPr/>
            </p:nvSpPr>
            <p:spPr bwMode="auto">
              <a:xfrm>
                <a:off x="170" y="2741"/>
                <a:ext cx="35" cy="51"/>
              </a:xfrm>
              <a:custGeom>
                <a:avLst/>
                <a:gdLst/>
                <a:ahLst/>
                <a:cxnLst>
                  <a:cxn ang="0">
                    <a:pos x="68" y="0"/>
                  </a:cxn>
                  <a:cxn ang="0">
                    <a:pos x="70" y="3"/>
                  </a:cxn>
                  <a:cxn ang="0">
                    <a:pos x="67" y="8"/>
                  </a:cxn>
                  <a:cxn ang="0">
                    <a:pos x="61" y="15"/>
                  </a:cxn>
                  <a:cxn ang="0">
                    <a:pos x="54" y="24"/>
                  </a:cxn>
                  <a:cxn ang="0">
                    <a:pos x="42" y="33"/>
                  </a:cxn>
                  <a:cxn ang="0">
                    <a:pos x="29" y="40"/>
                  </a:cxn>
                  <a:cxn ang="0">
                    <a:pos x="15" y="46"/>
                  </a:cxn>
                  <a:cxn ang="0">
                    <a:pos x="0" y="51"/>
                  </a:cxn>
                  <a:cxn ang="0">
                    <a:pos x="7" y="45"/>
                  </a:cxn>
                  <a:cxn ang="0">
                    <a:pos x="16" y="38"/>
                  </a:cxn>
                  <a:cxn ang="0">
                    <a:pos x="26" y="29"/>
                  </a:cxn>
                  <a:cxn ang="0">
                    <a:pos x="37" y="19"/>
                  </a:cxn>
                  <a:cxn ang="0">
                    <a:pos x="46" y="11"/>
                  </a:cxn>
                  <a:cxn ang="0">
                    <a:pos x="55" y="5"/>
                  </a:cxn>
                  <a:cxn ang="0">
                    <a:pos x="63" y="1"/>
                  </a:cxn>
                  <a:cxn ang="0">
                    <a:pos x="68" y="0"/>
                  </a:cxn>
                </a:cxnLst>
                <a:rect l="0" t="0" r="r" b="b"/>
                <a:pathLst>
                  <a:path w="70" h="51">
                    <a:moveTo>
                      <a:pt x="68" y="0"/>
                    </a:moveTo>
                    <a:lnTo>
                      <a:pt x="70" y="3"/>
                    </a:lnTo>
                    <a:lnTo>
                      <a:pt x="67" y="8"/>
                    </a:lnTo>
                    <a:lnTo>
                      <a:pt x="61" y="15"/>
                    </a:lnTo>
                    <a:lnTo>
                      <a:pt x="54" y="24"/>
                    </a:lnTo>
                    <a:lnTo>
                      <a:pt x="42" y="33"/>
                    </a:lnTo>
                    <a:lnTo>
                      <a:pt x="29" y="40"/>
                    </a:lnTo>
                    <a:lnTo>
                      <a:pt x="15" y="46"/>
                    </a:lnTo>
                    <a:lnTo>
                      <a:pt x="0" y="51"/>
                    </a:lnTo>
                    <a:lnTo>
                      <a:pt x="7" y="45"/>
                    </a:lnTo>
                    <a:lnTo>
                      <a:pt x="16" y="38"/>
                    </a:lnTo>
                    <a:lnTo>
                      <a:pt x="26" y="29"/>
                    </a:lnTo>
                    <a:lnTo>
                      <a:pt x="37" y="19"/>
                    </a:lnTo>
                    <a:lnTo>
                      <a:pt x="46" y="11"/>
                    </a:lnTo>
                    <a:lnTo>
                      <a:pt x="55" y="5"/>
                    </a:lnTo>
                    <a:lnTo>
                      <a:pt x="63" y="1"/>
                    </a:lnTo>
                    <a:lnTo>
                      <a:pt x="68" y="0"/>
                    </a:lnTo>
                    <a:close/>
                  </a:path>
                </a:pathLst>
              </a:custGeom>
              <a:solidFill>
                <a:srgbClr val="006600"/>
              </a:solidFill>
              <a:ln w="9525">
                <a:noFill/>
                <a:round/>
                <a:headEnd/>
                <a:tailEnd/>
              </a:ln>
            </p:spPr>
            <p:txBody>
              <a:bodyPr/>
              <a:lstStyle/>
              <a:p>
                <a:endParaRPr lang="en-US"/>
              </a:p>
            </p:txBody>
          </p:sp>
          <p:sp>
            <p:nvSpPr>
              <p:cNvPr id="219" name="Freeform 99"/>
              <p:cNvSpPr>
                <a:spLocks/>
              </p:cNvSpPr>
              <p:nvPr/>
            </p:nvSpPr>
            <p:spPr bwMode="auto">
              <a:xfrm>
                <a:off x="152" y="2742"/>
                <a:ext cx="30" cy="37"/>
              </a:xfrm>
              <a:custGeom>
                <a:avLst/>
                <a:gdLst/>
                <a:ahLst/>
                <a:cxnLst>
                  <a:cxn ang="0">
                    <a:pos x="60" y="0"/>
                  </a:cxn>
                  <a:cxn ang="0">
                    <a:pos x="60" y="3"/>
                  </a:cxn>
                  <a:cxn ang="0">
                    <a:pos x="56" y="7"/>
                  </a:cxn>
                  <a:cxn ang="0">
                    <a:pos x="49" y="13"/>
                  </a:cxn>
                  <a:cxn ang="0">
                    <a:pos x="39" y="21"/>
                  </a:cxn>
                  <a:cxn ang="0">
                    <a:pos x="28" y="27"/>
                  </a:cxn>
                  <a:cxn ang="0">
                    <a:pos x="17" y="32"/>
                  </a:cxn>
                  <a:cxn ang="0">
                    <a:pos x="8" y="36"/>
                  </a:cxn>
                  <a:cxn ang="0">
                    <a:pos x="0" y="37"/>
                  </a:cxn>
                  <a:cxn ang="0">
                    <a:pos x="6" y="33"/>
                  </a:cxn>
                  <a:cxn ang="0">
                    <a:pos x="13" y="28"/>
                  </a:cxn>
                  <a:cxn ang="0">
                    <a:pos x="21" y="22"/>
                  </a:cxn>
                  <a:cxn ang="0">
                    <a:pos x="30" y="15"/>
                  </a:cxn>
                  <a:cxn ang="0">
                    <a:pos x="39" y="10"/>
                  </a:cxn>
                  <a:cxn ang="0">
                    <a:pos x="47" y="5"/>
                  </a:cxn>
                  <a:cxn ang="0">
                    <a:pos x="54" y="2"/>
                  </a:cxn>
                  <a:cxn ang="0">
                    <a:pos x="60" y="0"/>
                  </a:cxn>
                </a:cxnLst>
                <a:rect l="0" t="0" r="r" b="b"/>
                <a:pathLst>
                  <a:path w="60" h="37">
                    <a:moveTo>
                      <a:pt x="60" y="0"/>
                    </a:moveTo>
                    <a:lnTo>
                      <a:pt x="60" y="3"/>
                    </a:lnTo>
                    <a:lnTo>
                      <a:pt x="56" y="7"/>
                    </a:lnTo>
                    <a:lnTo>
                      <a:pt x="49" y="13"/>
                    </a:lnTo>
                    <a:lnTo>
                      <a:pt x="39" y="21"/>
                    </a:lnTo>
                    <a:lnTo>
                      <a:pt x="28" y="27"/>
                    </a:lnTo>
                    <a:lnTo>
                      <a:pt x="17" y="32"/>
                    </a:lnTo>
                    <a:lnTo>
                      <a:pt x="8" y="36"/>
                    </a:lnTo>
                    <a:lnTo>
                      <a:pt x="0" y="37"/>
                    </a:lnTo>
                    <a:lnTo>
                      <a:pt x="6" y="33"/>
                    </a:lnTo>
                    <a:lnTo>
                      <a:pt x="13" y="28"/>
                    </a:lnTo>
                    <a:lnTo>
                      <a:pt x="21" y="22"/>
                    </a:lnTo>
                    <a:lnTo>
                      <a:pt x="30" y="15"/>
                    </a:lnTo>
                    <a:lnTo>
                      <a:pt x="39" y="10"/>
                    </a:lnTo>
                    <a:lnTo>
                      <a:pt x="47" y="5"/>
                    </a:lnTo>
                    <a:lnTo>
                      <a:pt x="54" y="2"/>
                    </a:lnTo>
                    <a:lnTo>
                      <a:pt x="60" y="0"/>
                    </a:lnTo>
                    <a:close/>
                  </a:path>
                </a:pathLst>
              </a:custGeom>
              <a:solidFill>
                <a:srgbClr val="006600"/>
              </a:solidFill>
              <a:ln w="9525">
                <a:noFill/>
                <a:round/>
                <a:headEnd/>
                <a:tailEnd/>
              </a:ln>
            </p:spPr>
            <p:txBody>
              <a:bodyPr/>
              <a:lstStyle/>
              <a:p>
                <a:endParaRPr lang="en-US"/>
              </a:p>
            </p:txBody>
          </p:sp>
          <p:sp>
            <p:nvSpPr>
              <p:cNvPr id="220" name="Freeform 100"/>
              <p:cNvSpPr>
                <a:spLocks/>
              </p:cNvSpPr>
              <p:nvPr/>
            </p:nvSpPr>
            <p:spPr bwMode="auto">
              <a:xfrm>
                <a:off x="140" y="2748"/>
                <a:ext cx="21" cy="24"/>
              </a:xfrm>
              <a:custGeom>
                <a:avLst/>
                <a:gdLst/>
                <a:ahLst/>
                <a:cxnLst>
                  <a:cxn ang="0">
                    <a:pos x="41" y="0"/>
                  </a:cxn>
                  <a:cxn ang="0">
                    <a:pos x="39" y="6"/>
                  </a:cxn>
                  <a:cxn ang="0">
                    <a:pos x="30" y="15"/>
                  </a:cxn>
                  <a:cxn ang="0">
                    <a:pos x="15" y="23"/>
                  </a:cxn>
                  <a:cxn ang="0">
                    <a:pos x="0" y="24"/>
                  </a:cxn>
                  <a:cxn ang="0">
                    <a:pos x="15" y="19"/>
                  </a:cxn>
                  <a:cxn ang="0">
                    <a:pos x="26" y="8"/>
                  </a:cxn>
                  <a:cxn ang="0">
                    <a:pos x="36" y="0"/>
                  </a:cxn>
                  <a:cxn ang="0">
                    <a:pos x="41" y="0"/>
                  </a:cxn>
                </a:cxnLst>
                <a:rect l="0" t="0" r="r" b="b"/>
                <a:pathLst>
                  <a:path w="41" h="24">
                    <a:moveTo>
                      <a:pt x="41" y="0"/>
                    </a:moveTo>
                    <a:lnTo>
                      <a:pt x="39" y="6"/>
                    </a:lnTo>
                    <a:lnTo>
                      <a:pt x="30" y="15"/>
                    </a:lnTo>
                    <a:lnTo>
                      <a:pt x="15" y="23"/>
                    </a:lnTo>
                    <a:lnTo>
                      <a:pt x="0" y="24"/>
                    </a:lnTo>
                    <a:lnTo>
                      <a:pt x="15" y="19"/>
                    </a:lnTo>
                    <a:lnTo>
                      <a:pt x="26" y="8"/>
                    </a:lnTo>
                    <a:lnTo>
                      <a:pt x="36" y="0"/>
                    </a:lnTo>
                    <a:lnTo>
                      <a:pt x="41" y="0"/>
                    </a:lnTo>
                    <a:close/>
                  </a:path>
                </a:pathLst>
              </a:custGeom>
              <a:solidFill>
                <a:srgbClr val="006600"/>
              </a:solidFill>
              <a:ln w="9525">
                <a:noFill/>
                <a:round/>
                <a:headEnd/>
                <a:tailEnd/>
              </a:ln>
            </p:spPr>
            <p:txBody>
              <a:bodyPr/>
              <a:lstStyle/>
              <a:p>
                <a:endParaRPr lang="en-US"/>
              </a:p>
            </p:txBody>
          </p:sp>
          <p:sp>
            <p:nvSpPr>
              <p:cNvPr id="221" name="Freeform 101"/>
              <p:cNvSpPr>
                <a:spLocks/>
              </p:cNvSpPr>
              <p:nvPr/>
            </p:nvSpPr>
            <p:spPr bwMode="auto">
              <a:xfrm>
                <a:off x="316" y="2751"/>
                <a:ext cx="22" cy="30"/>
              </a:xfrm>
              <a:custGeom>
                <a:avLst/>
                <a:gdLst/>
                <a:ahLst/>
                <a:cxnLst>
                  <a:cxn ang="0">
                    <a:pos x="0" y="30"/>
                  </a:cxn>
                  <a:cxn ang="0">
                    <a:pos x="6" y="23"/>
                  </a:cxn>
                  <a:cxn ang="0">
                    <a:pos x="19" y="12"/>
                  </a:cxn>
                  <a:cxn ang="0">
                    <a:pos x="32" y="2"/>
                  </a:cxn>
                  <a:cxn ang="0">
                    <a:pos x="43" y="0"/>
                  </a:cxn>
                  <a:cxn ang="0">
                    <a:pos x="45" y="3"/>
                  </a:cxn>
                  <a:cxn ang="0">
                    <a:pos x="43" y="6"/>
                  </a:cxn>
                  <a:cxn ang="0">
                    <a:pos x="38" y="11"/>
                  </a:cxn>
                  <a:cxn ang="0">
                    <a:pos x="30" y="16"/>
                  </a:cxn>
                  <a:cxn ang="0">
                    <a:pos x="21" y="20"/>
                  </a:cxn>
                  <a:cxn ang="0">
                    <a:pos x="14" y="24"/>
                  </a:cxn>
                  <a:cxn ang="0">
                    <a:pos x="6" y="28"/>
                  </a:cxn>
                  <a:cxn ang="0">
                    <a:pos x="0" y="30"/>
                  </a:cxn>
                </a:cxnLst>
                <a:rect l="0" t="0" r="r" b="b"/>
                <a:pathLst>
                  <a:path w="45" h="30">
                    <a:moveTo>
                      <a:pt x="0" y="30"/>
                    </a:moveTo>
                    <a:lnTo>
                      <a:pt x="6" y="23"/>
                    </a:lnTo>
                    <a:lnTo>
                      <a:pt x="19" y="12"/>
                    </a:lnTo>
                    <a:lnTo>
                      <a:pt x="32" y="2"/>
                    </a:lnTo>
                    <a:lnTo>
                      <a:pt x="43" y="0"/>
                    </a:lnTo>
                    <a:lnTo>
                      <a:pt x="45" y="3"/>
                    </a:lnTo>
                    <a:lnTo>
                      <a:pt x="43" y="6"/>
                    </a:lnTo>
                    <a:lnTo>
                      <a:pt x="38" y="11"/>
                    </a:lnTo>
                    <a:lnTo>
                      <a:pt x="30" y="16"/>
                    </a:lnTo>
                    <a:lnTo>
                      <a:pt x="21" y="20"/>
                    </a:lnTo>
                    <a:lnTo>
                      <a:pt x="14" y="24"/>
                    </a:lnTo>
                    <a:lnTo>
                      <a:pt x="6" y="28"/>
                    </a:lnTo>
                    <a:lnTo>
                      <a:pt x="0" y="30"/>
                    </a:lnTo>
                    <a:close/>
                  </a:path>
                </a:pathLst>
              </a:custGeom>
              <a:solidFill>
                <a:srgbClr val="006600"/>
              </a:solidFill>
              <a:ln w="9525">
                <a:noFill/>
                <a:round/>
                <a:headEnd/>
                <a:tailEnd/>
              </a:ln>
            </p:spPr>
            <p:txBody>
              <a:bodyPr/>
              <a:lstStyle/>
              <a:p>
                <a:endParaRPr lang="en-US"/>
              </a:p>
            </p:txBody>
          </p:sp>
          <p:sp>
            <p:nvSpPr>
              <p:cNvPr id="222" name="Freeform 102"/>
              <p:cNvSpPr>
                <a:spLocks/>
              </p:cNvSpPr>
              <p:nvPr/>
            </p:nvSpPr>
            <p:spPr bwMode="auto">
              <a:xfrm>
                <a:off x="315" y="2783"/>
                <a:ext cx="29" cy="13"/>
              </a:xfrm>
              <a:custGeom>
                <a:avLst/>
                <a:gdLst/>
                <a:ahLst/>
                <a:cxnLst>
                  <a:cxn ang="0">
                    <a:pos x="0" y="0"/>
                  </a:cxn>
                  <a:cxn ang="0">
                    <a:pos x="3" y="1"/>
                  </a:cxn>
                  <a:cxn ang="0">
                    <a:pos x="11" y="3"/>
                  </a:cxn>
                  <a:cxn ang="0">
                    <a:pos x="18" y="5"/>
                  </a:cxn>
                  <a:cxn ang="0">
                    <a:pos x="28" y="9"/>
                  </a:cxn>
                  <a:cxn ang="0">
                    <a:pos x="37" y="11"/>
                  </a:cxn>
                  <a:cxn ang="0">
                    <a:pos x="46" y="13"/>
                  </a:cxn>
                  <a:cxn ang="0">
                    <a:pos x="54" y="13"/>
                  </a:cxn>
                  <a:cxn ang="0">
                    <a:pos x="57" y="12"/>
                  </a:cxn>
                  <a:cxn ang="0">
                    <a:pos x="57" y="10"/>
                  </a:cxn>
                  <a:cxn ang="0">
                    <a:pos x="54" y="6"/>
                  </a:cxn>
                  <a:cxn ang="0">
                    <a:pos x="46" y="5"/>
                  </a:cxn>
                  <a:cxn ang="0">
                    <a:pos x="37" y="3"/>
                  </a:cxn>
                  <a:cxn ang="0">
                    <a:pos x="26" y="2"/>
                  </a:cxn>
                  <a:cxn ang="0">
                    <a:pos x="15" y="1"/>
                  </a:cxn>
                  <a:cxn ang="0">
                    <a:pos x="7" y="0"/>
                  </a:cxn>
                  <a:cxn ang="0">
                    <a:pos x="0" y="0"/>
                  </a:cxn>
                </a:cxnLst>
                <a:rect l="0" t="0" r="r" b="b"/>
                <a:pathLst>
                  <a:path w="57" h="13">
                    <a:moveTo>
                      <a:pt x="0" y="0"/>
                    </a:moveTo>
                    <a:lnTo>
                      <a:pt x="3" y="1"/>
                    </a:lnTo>
                    <a:lnTo>
                      <a:pt x="11" y="3"/>
                    </a:lnTo>
                    <a:lnTo>
                      <a:pt x="18" y="5"/>
                    </a:lnTo>
                    <a:lnTo>
                      <a:pt x="28" y="9"/>
                    </a:lnTo>
                    <a:lnTo>
                      <a:pt x="37" y="11"/>
                    </a:lnTo>
                    <a:lnTo>
                      <a:pt x="46" y="13"/>
                    </a:lnTo>
                    <a:lnTo>
                      <a:pt x="54" y="13"/>
                    </a:lnTo>
                    <a:lnTo>
                      <a:pt x="57" y="12"/>
                    </a:lnTo>
                    <a:lnTo>
                      <a:pt x="57" y="10"/>
                    </a:lnTo>
                    <a:lnTo>
                      <a:pt x="54" y="6"/>
                    </a:lnTo>
                    <a:lnTo>
                      <a:pt x="46" y="5"/>
                    </a:lnTo>
                    <a:lnTo>
                      <a:pt x="37" y="3"/>
                    </a:lnTo>
                    <a:lnTo>
                      <a:pt x="26" y="2"/>
                    </a:lnTo>
                    <a:lnTo>
                      <a:pt x="15" y="1"/>
                    </a:lnTo>
                    <a:lnTo>
                      <a:pt x="7" y="0"/>
                    </a:lnTo>
                    <a:lnTo>
                      <a:pt x="0" y="0"/>
                    </a:lnTo>
                    <a:close/>
                  </a:path>
                </a:pathLst>
              </a:custGeom>
              <a:solidFill>
                <a:srgbClr val="006600"/>
              </a:solidFill>
              <a:ln w="9525">
                <a:noFill/>
                <a:round/>
                <a:headEnd/>
                <a:tailEnd/>
              </a:ln>
            </p:spPr>
            <p:txBody>
              <a:bodyPr/>
              <a:lstStyle/>
              <a:p>
                <a:endParaRPr lang="en-US"/>
              </a:p>
            </p:txBody>
          </p:sp>
          <p:sp>
            <p:nvSpPr>
              <p:cNvPr id="223" name="Freeform 103"/>
              <p:cNvSpPr>
                <a:spLocks/>
              </p:cNvSpPr>
              <p:nvPr/>
            </p:nvSpPr>
            <p:spPr bwMode="auto">
              <a:xfrm>
                <a:off x="320" y="2769"/>
                <a:ext cx="32" cy="10"/>
              </a:xfrm>
              <a:custGeom>
                <a:avLst/>
                <a:gdLst/>
                <a:ahLst/>
                <a:cxnLst>
                  <a:cxn ang="0">
                    <a:pos x="0" y="10"/>
                  </a:cxn>
                  <a:cxn ang="0">
                    <a:pos x="4" y="10"/>
                  </a:cxn>
                  <a:cxn ang="0">
                    <a:pos x="13" y="10"/>
                  </a:cxn>
                  <a:cxn ang="0">
                    <a:pos x="22" y="9"/>
                  </a:cxn>
                  <a:cxn ang="0">
                    <a:pos x="35" y="9"/>
                  </a:cxn>
                  <a:cxn ang="0">
                    <a:pos x="44" y="8"/>
                  </a:cxn>
                  <a:cxn ang="0">
                    <a:pos x="56" y="7"/>
                  </a:cxn>
                  <a:cxn ang="0">
                    <a:pos x="61" y="6"/>
                  </a:cxn>
                  <a:cxn ang="0">
                    <a:pos x="63" y="3"/>
                  </a:cxn>
                  <a:cxn ang="0">
                    <a:pos x="61" y="1"/>
                  </a:cxn>
                  <a:cxn ang="0">
                    <a:pos x="56" y="0"/>
                  </a:cxn>
                  <a:cxn ang="0">
                    <a:pos x="46" y="1"/>
                  </a:cxn>
                  <a:cxn ang="0">
                    <a:pos x="37" y="3"/>
                  </a:cxn>
                  <a:cxn ang="0">
                    <a:pos x="26" y="5"/>
                  </a:cxn>
                  <a:cxn ang="0">
                    <a:pos x="15" y="7"/>
                  </a:cxn>
                  <a:cxn ang="0">
                    <a:pos x="5" y="9"/>
                  </a:cxn>
                  <a:cxn ang="0">
                    <a:pos x="0" y="10"/>
                  </a:cxn>
                </a:cxnLst>
                <a:rect l="0" t="0" r="r" b="b"/>
                <a:pathLst>
                  <a:path w="63" h="10">
                    <a:moveTo>
                      <a:pt x="0" y="10"/>
                    </a:moveTo>
                    <a:lnTo>
                      <a:pt x="4" y="10"/>
                    </a:lnTo>
                    <a:lnTo>
                      <a:pt x="13" y="10"/>
                    </a:lnTo>
                    <a:lnTo>
                      <a:pt x="22" y="9"/>
                    </a:lnTo>
                    <a:lnTo>
                      <a:pt x="35" y="9"/>
                    </a:lnTo>
                    <a:lnTo>
                      <a:pt x="44" y="8"/>
                    </a:lnTo>
                    <a:lnTo>
                      <a:pt x="56" y="7"/>
                    </a:lnTo>
                    <a:lnTo>
                      <a:pt x="61" y="6"/>
                    </a:lnTo>
                    <a:lnTo>
                      <a:pt x="63" y="3"/>
                    </a:lnTo>
                    <a:lnTo>
                      <a:pt x="61" y="1"/>
                    </a:lnTo>
                    <a:lnTo>
                      <a:pt x="56" y="0"/>
                    </a:lnTo>
                    <a:lnTo>
                      <a:pt x="46" y="1"/>
                    </a:lnTo>
                    <a:lnTo>
                      <a:pt x="37" y="3"/>
                    </a:lnTo>
                    <a:lnTo>
                      <a:pt x="26" y="5"/>
                    </a:lnTo>
                    <a:lnTo>
                      <a:pt x="15" y="7"/>
                    </a:lnTo>
                    <a:lnTo>
                      <a:pt x="5" y="9"/>
                    </a:lnTo>
                    <a:lnTo>
                      <a:pt x="0" y="10"/>
                    </a:lnTo>
                    <a:close/>
                  </a:path>
                </a:pathLst>
              </a:custGeom>
              <a:solidFill>
                <a:srgbClr val="006600"/>
              </a:solidFill>
              <a:ln w="9525">
                <a:noFill/>
                <a:round/>
                <a:headEnd/>
                <a:tailEnd/>
              </a:ln>
            </p:spPr>
            <p:txBody>
              <a:bodyPr/>
              <a:lstStyle/>
              <a:p>
                <a:endParaRPr lang="en-US"/>
              </a:p>
            </p:txBody>
          </p:sp>
          <p:sp>
            <p:nvSpPr>
              <p:cNvPr id="224" name="Freeform 104"/>
              <p:cNvSpPr>
                <a:spLocks/>
              </p:cNvSpPr>
              <p:nvPr/>
            </p:nvSpPr>
            <p:spPr bwMode="auto">
              <a:xfrm>
                <a:off x="306" y="2788"/>
                <a:ext cx="29" cy="26"/>
              </a:xfrm>
              <a:custGeom>
                <a:avLst/>
                <a:gdLst/>
                <a:ahLst/>
                <a:cxnLst>
                  <a:cxn ang="0">
                    <a:pos x="0" y="0"/>
                  </a:cxn>
                  <a:cxn ang="0">
                    <a:pos x="7" y="2"/>
                  </a:cxn>
                  <a:cxn ang="0">
                    <a:pos x="19" y="6"/>
                  </a:cxn>
                  <a:cxn ang="0">
                    <a:pos x="28" y="9"/>
                  </a:cxn>
                  <a:cxn ang="0">
                    <a:pos x="39" y="13"/>
                  </a:cxn>
                  <a:cxn ang="0">
                    <a:pos x="48" y="17"/>
                  </a:cxn>
                  <a:cxn ang="0">
                    <a:pos x="56" y="20"/>
                  </a:cxn>
                  <a:cxn ang="0">
                    <a:pos x="60" y="23"/>
                  </a:cxn>
                  <a:cxn ang="0">
                    <a:pos x="60" y="25"/>
                  </a:cxn>
                  <a:cxn ang="0">
                    <a:pos x="54" y="26"/>
                  </a:cxn>
                  <a:cxn ang="0">
                    <a:pos x="47" y="24"/>
                  </a:cxn>
                  <a:cxn ang="0">
                    <a:pos x="39" y="21"/>
                  </a:cxn>
                  <a:cxn ang="0">
                    <a:pos x="30" y="16"/>
                  </a:cxn>
                  <a:cxn ang="0">
                    <a:pos x="20" y="12"/>
                  </a:cxn>
                  <a:cxn ang="0">
                    <a:pos x="11" y="7"/>
                  </a:cxn>
                  <a:cxn ang="0">
                    <a:pos x="4" y="2"/>
                  </a:cxn>
                  <a:cxn ang="0">
                    <a:pos x="0" y="0"/>
                  </a:cxn>
                </a:cxnLst>
                <a:rect l="0" t="0" r="r" b="b"/>
                <a:pathLst>
                  <a:path w="60" h="26">
                    <a:moveTo>
                      <a:pt x="0" y="0"/>
                    </a:moveTo>
                    <a:lnTo>
                      <a:pt x="7" y="2"/>
                    </a:lnTo>
                    <a:lnTo>
                      <a:pt x="19" y="6"/>
                    </a:lnTo>
                    <a:lnTo>
                      <a:pt x="28" y="9"/>
                    </a:lnTo>
                    <a:lnTo>
                      <a:pt x="39" y="13"/>
                    </a:lnTo>
                    <a:lnTo>
                      <a:pt x="48" y="17"/>
                    </a:lnTo>
                    <a:lnTo>
                      <a:pt x="56" y="20"/>
                    </a:lnTo>
                    <a:lnTo>
                      <a:pt x="60" y="23"/>
                    </a:lnTo>
                    <a:lnTo>
                      <a:pt x="60" y="25"/>
                    </a:lnTo>
                    <a:lnTo>
                      <a:pt x="54" y="26"/>
                    </a:lnTo>
                    <a:lnTo>
                      <a:pt x="47" y="24"/>
                    </a:lnTo>
                    <a:lnTo>
                      <a:pt x="39" y="21"/>
                    </a:lnTo>
                    <a:lnTo>
                      <a:pt x="30" y="16"/>
                    </a:lnTo>
                    <a:lnTo>
                      <a:pt x="20" y="12"/>
                    </a:lnTo>
                    <a:lnTo>
                      <a:pt x="11" y="7"/>
                    </a:lnTo>
                    <a:lnTo>
                      <a:pt x="4" y="2"/>
                    </a:lnTo>
                    <a:lnTo>
                      <a:pt x="0" y="0"/>
                    </a:lnTo>
                    <a:close/>
                  </a:path>
                </a:pathLst>
              </a:custGeom>
              <a:solidFill>
                <a:srgbClr val="006600"/>
              </a:solidFill>
              <a:ln w="9525">
                <a:noFill/>
                <a:round/>
                <a:headEnd/>
                <a:tailEnd/>
              </a:ln>
            </p:spPr>
            <p:txBody>
              <a:bodyPr/>
              <a:lstStyle/>
              <a:p>
                <a:endParaRPr lang="en-US"/>
              </a:p>
            </p:txBody>
          </p:sp>
          <p:sp>
            <p:nvSpPr>
              <p:cNvPr id="225" name="Freeform 105"/>
              <p:cNvSpPr>
                <a:spLocks/>
              </p:cNvSpPr>
              <p:nvPr/>
            </p:nvSpPr>
            <p:spPr bwMode="auto">
              <a:xfrm>
                <a:off x="149" y="2777"/>
                <a:ext cx="8" cy="46"/>
              </a:xfrm>
              <a:custGeom>
                <a:avLst/>
                <a:gdLst/>
                <a:ahLst/>
                <a:cxnLst>
                  <a:cxn ang="0">
                    <a:pos x="9" y="0"/>
                  </a:cxn>
                  <a:cxn ang="0">
                    <a:pos x="13" y="11"/>
                  </a:cxn>
                  <a:cxn ang="0">
                    <a:pos x="15" y="26"/>
                  </a:cxn>
                  <a:cxn ang="0">
                    <a:pos x="13" y="39"/>
                  </a:cxn>
                  <a:cxn ang="0">
                    <a:pos x="5" y="46"/>
                  </a:cxn>
                  <a:cxn ang="0">
                    <a:pos x="0" y="41"/>
                  </a:cxn>
                  <a:cxn ang="0">
                    <a:pos x="2" y="28"/>
                  </a:cxn>
                  <a:cxn ang="0">
                    <a:pos x="5" y="12"/>
                  </a:cxn>
                  <a:cxn ang="0">
                    <a:pos x="9" y="0"/>
                  </a:cxn>
                </a:cxnLst>
                <a:rect l="0" t="0" r="r" b="b"/>
                <a:pathLst>
                  <a:path w="15" h="46">
                    <a:moveTo>
                      <a:pt x="9" y="0"/>
                    </a:moveTo>
                    <a:lnTo>
                      <a:pt x="13" y="11"/>
                    </a:lnTo>
                    <a:lnTo>
                      <a:pt x="15" y="26"/>
                    </a:lnTo>
                    <a:lnTo>
                      <a:pt x="13" y="39"/>
                    </a:lnTo>
                    <a:lnTo>
                      <a:pt x="5" y="46"/>
                    </a:lnTo>
                    <a:lnTo>
                      <a:pt x="0" y="41"/>
                    </a:lnTo>
                    <a:lnTo>
                      <a:pt x="2" y="28"/>
                    </a:lnTo>
                    <a:lnTo>
                      <a:pt x="5" y="12"/>
                    </a:lnTo>
                    <a:lnTo>
                      <a:pt x="9" y="0"/>
                    </a:lnTo>
                    <a:close/>
                  </a:path>
                </a:pathLst>
              </a:custGeom>
              <a:solidFill>
                <a:srgbClr val="006600"/>
              </a:solidFill>
              <a:ln w="9525">
                <a:noFill/>
                <a:round/>
                <a:headEnd/>
                <a:tailEnd/>
              </a:ln>
            </p:spPr>
            <p:txBody>
              <a:bodyPr/>
              <a:lstStyle/>
              <a:p>
                <a:endParaRPr lang="en-US"/>
              </a:p>
            </p:txBody>
          </p:sp>
          <p:sp>
            <p:nvSpPr>
              <p:cNvPr id="226" name="Freeform 106"/>
              <p:cNvSpPr>
                <a:spLocks/>
              </p:cNvSpPr>
              <p:nvPr/>
            </p:nvSpPr>
            <p:spPr bwMode="auto">
              <a:xfrm>
                <a:off x="132" y="2771"/>
                <a:ext cx="12" cy="45"/>
              </a:xfrm>
              <a:custGeom>
                <a:avLst/>
                <a:gdLst/>
                <a:ahLst/>
                <a:cxnLst>
                  <a:cxn ang="0">
                    <a:pos x="24" y="0"/>
                  </a:cxn>
                  <a:cxn ang="0">
                    <a:pos x="24" y="10"/>
                  </a:cxn>
                  <a:cxn ang="0">
                    <a:pos x="22" y="26"/>
                  </a:cxn>
                  <a:cxn ang="0">
                    <a:pos x="16" y="39"/>
                  </a:cxn>
                  <a:cxn ang="0">
                    <a:pos x="5" y="45"/>
                  </a:cxn>
                  <a:cxn ang="0">
                    <a:pos x="0" y="39"/>
                  </a:cxn>
                  <a:cxn ang="0">
                    <a:pos x="7" y="26"/>
                  </a:cxn>
                  <a:cxn ang="0">
                    <a:pos x="16" y="10"/>
                  </a:cxn>
                  <a:cxn ang="0">
                    <a:pos x="24" y="0"/>
                  </a:cxn>
                </a:cxnLst>
                <a:rect l="0" t="0" r="r" b="b"/>
                <a:pathLst>
                  <a:path w="24" h="45">
                    <a:moveTo>
                      <a:pt x="24" y="0"/>
                    </a:moveTo>
                    <a:lnTo>
                      <a:pt x="24" y="10"/>
                    </a:lnTo>
                    <a:lnTo>
                      <a:pt x="22" y="26"/>
                    </a:lnTo>
                    <a:lnTo>
                      <a:pt x="16" y="39"/>
                    </a:lnTo>
                    <a:lnTo>
                      <a:pt x="5" y="45"/>
                    </a:lnTo>
                    <a:lnTo>
                      <a:pt x="0" y="39"/>
                    </a:lnTo>
                    <a:lnTo>
                      <a:pt x="7" y="26"/>
                    </a:lnTo>
                    <a:lnTo>
                      <a:pt x="16" y="10"/>
                    </a:lnTo>
                    <a:lnTo>
                      <a:pt x="24" y="0"/>
                    </a:lnTo>
                    <a:close/>
                  </a:path>
                </a:pathLst>
              </a:custGeom>
              <a:solidFill>
                <a:srgbClr val="006600"/>
              </a:solidFill>
              <a:ln w="9525">
                <a:noFill/>
                <a:round/>
                <a:headEnd/>
                <a:tailEnd/>
              </a:ln>
            </p:spPr>
            <p:txBody>
              <a:bodyPr/>
              <a:lstStyle/>
              <a:p>
                <a:endParaRPr lang="en-US"/>
              </a:p>
            </p:txBody>
          </p:sp>
          <p:sp>
            <p:nvSpPr>
              <p:cNvPr id="227" name="Freeform 107"/>
              <p:cNvSpPr>
                <a:spLocks/>
              </p:cNvSpPr>
              <p:nvPr/>
            </p:nvSpPr>
            <p:spPr bwMode="auto">
              <a:xfrm>
                <a:off x="171" y="2790"/>
                <a:ext cx="7" cy="44"/>
              </a:xfrm>
              <a:custGeom>
                <a:avLst/>
                <a:gdLst/>
                <a:ahLst/>
                <a:cxnLst>
                  <a:cxn ang="0">
                    <a:pos x="1" y="0"/>
                  </a:cxn>
                  <a:cxn ang="0">
                    <a:pos x="9" y="7"/>
                  </a:cxn>
                  <a:cxn ang="0">
                    <a:pos x="13" y="20"/>
                  </a:cxn>
                  <a:cxn ang="0">
                    <a:pos x="14" y="35"/>
                  </a:cxn>
                  <a:cxn ang="0">
                    <a:pos x="7" y="44"/>
                  </a:cxn>
                  <a:cxn ang="0">
                    <a:pos x="0" y="41"/>
                  </a:cxn>
                  <a:cxn ang="0">
                    <a:pos x="0" y="28"/>
                  </a:cxn>
                  <a:cxn ang="0">
                    <a:pos x="1" y="13"/>
                  </a:cxn>
                  <a:cxn ang="0">
                    <a:pos x="1" y="0"/>
                  </a:cxn>
                </a:cxnLst>
                <a:rect l="0" t="0" r="r" b="b"/>
                <a:pathLst>
                  <a:path w="14" h="44">
                    <a:moveTo>
                      <a:pt x="1" y="0"/>
                    </a:moveTo>
                    <a:lnTo>
                      <a:pt x="9" y="7"/>
                    </a:lnTo>
                    <a:lnTo>
                      <a:pt x="13" y="20"/>
                    </a:lnTo>
                    <a:lnTo>
                      <a:pt x="14" y="35"/>
                    </a:lnTo>
                    <a:lnTo>
                      <a:pt x="7" y="44"/>
                    </a:lnTo>
                    <a:lnTo>
                      <a:pt x="0" y="41"/>
                    </a:lnTo>
                    <a:lnTo>
                      <a:pt x="0" y="28"/>
                    </a:lnTo>
                    <a:lnTo>
                      <a:pt x="1" y="13"/>
                    </a:lnTo>
                    <a:lnTo>
                      <a:pt x="1" y="0"/>
                    </a:lnTo>
                    <a:close/>
                  </a:path>
                </a:pathLst>
              </a:custGeom>
              <a:solidFill>
                <a:srgbClr val="006600"/>
              </a:solidFill>
              <a:ln w="9525">
                <a:noFill/>
                <a:round/>
                <a:headEnd/>
                <a:tailEnd/>
              </a:ln>
            </p:spPr>
            <p:txBody>
              <a:bodyPr/>
              <a:lstStyle/>
              <a:p>
                <a:endParaRPr lang="en-US"/>
              </a:p>
            </p:txBody>
          </p:sp>
          <p:sp>
            <p:nvSpPr>
              <p:cNvPr id="228" name="Freeform 108"/>
              <p:cNvSpPr>
                <a:spLocks/>
              </p:cNvSpPr>
              <p:nvPr/>
            </p:nvSpPr>
            <p:spPr bwMode="auto">
              <a:xfrm>
                <a:off x="188" y="2795"/>
                <a:ext cx="15" cy="49"/>
              </a:xfrm>
              <a:custGeom>
                <a:avLst/>
                <a:gdLst/>
                <a:ahLst/>
                <a:cxnLst>
                  <a:cxn ang="0">
                    <a:pos x="0" y="0"/>
                  </a:cxn>
                  <a:cxn ang="0">
                    <a:pos x="13" y="12"/>
                  </a:cxn>
                  <a:cxn ang="0">
                    <a:pos x="26" y="28"/>
                  </a:cxn>
                  <a:cxn ang="0">
                    <a:pos x="32" y="42"/>
                  </a:cxn>
                  <a:cxn ang="0">
                    <a:pos x="26" y="49"/>
                  </a:cxn>
                  <a:cxn ang="0">
                    <a:pos x="15" y="44"/>
                  </a:cxn>
                  <a:cxn ang="0">
                    <a:pos x="9" y="29"/>
                  </a:cxn>
                  <a:cxn ang="0">
                    <a:pos x="6" y="12"/>
                  </a:cxn>
                  <a:cxn ang="0">
                    <a:pos x="0" y="0"/>
                  </a:cxn>
                </a:cxnLst>
                <a:rect l="0" t="0" r="r" b="b"/>
                <a:pathLst>
                  <a:path w="32" h="49">
                    <a:moveTo>
                      <a:pt x="0" y="0"/>
                    </a:moveTo>
                    <a:lnTo>
                      <a:pt x="13" y="12"/>
                    </a:lnTo>
                    <a:lnTo>
                      <a:pt x="26" y="28"/>
                    </a:lnTo>
                    <a:lnTo>
                      <a:pt x="32" y="42"/>
                    </a:lnTo>
                    <a:lnTo>
                      <a:pt x="26" y="49"/>
                    </a:lnTo>
                    <a:lnTo>
                      <a:pt x="15" y="44"/>
                    </a:lnTo>
                    <a:lnTo>
                      <a:pt x="9" y="29"/>
                    </a:lnTo>
                    <a:lnTo>
                      <a:pt x="6" y="12"/>
                    </a:lnTo>
                    <a:lnTo>
                      <a:pt x="0" y="0"/>
                    </a:lnTo>
                    <a:close/>
                  </a:path>
                </a:pathLst>
              </a:custGeom>
              <a:solidFill>
                <a:srgbClr val="006600"/>
              </a:solidFill>
              <a:ln w="9525">
                <a:noFill/>
                <a:round/>
                <a:headEnd/>
                <a:tailEnd/>
              </a:ln>
            </p:spPr>
            <p:txBody>
              <a:bodyPr/>
              <a:lstStyle/>
              <a:p>
                <a:endParaRPr lang="en-US"/>
              </a:p>
            </p:txBody>
          </p:sp>
          <p:sp>
            <p:nvSpPr>
              <p:cNvPr id="229" name="Freeform 109"/>
              <p:cNvSpPr>
                <a:spLocks/>
              </p:cNvSpPr>
              <p:nvPr/>
            </p:nvSpPr>
            <p:spPr bwMode="auto">
              <a:xfrm>
                <a:off x="209" y="2801"/>
                <a:ext cx="18" cy="55"/>
              </a:xfrm>
              <a:custGeom>
                <a:avLst/>
                <a:gdLst/>
                <a:ahLst/>
                <a:cxnLst>
                  <a:cxn ang="0">
                    <a:pos x="0" y="0"/>
                  </a:cxn>
                  <a:cxn ang="0">
                    <a:pos x="11" y="12"/>
                  </a:cxn>
                  <a:cxn ang="0">
                    <a:pos x="26" y="31"/>
                  </a:cxn>
                  <a:cxn ang="0">
                    <a:pos x="35" y="47"/>
                  </a:cxn>
                  <a:cxn ang="0">
                    <a:pos x="31" y="55"/>
                  </a:cxn>
                  <a:cxn ang="0">
                    <a:pos x="18" y="46"/>
                  </a:cxn>
                  <a:cxn ang="0">
                    <a:pos x="11" y="29"/>
                  </a:cxn>
                  <a:cxn ang="0">
                    <a:pos x="3" y="11"/>
                  </a:cxn>
                  <a:cxn ang="0">
                    <a:pos x="0" y="0"/>
                  </a:cxn>
                </a:cxnLst>
                <a:rect l="0" t="0" r="r" b="b"/>
                <a:pathLst>
                  <a:path w="35" h="55">
                    <a:moveTo>
                      <a:pt x="0" y="0"/>
                    </a:moveTo>
                    <a:lnTo>
                      <a:pt x="11" y="12"/>
                    </a:lnTo>
                    <a:lnTo>
                      <a:pt x="26" y="31"/>
                    </a:lnTo>
                    <a:lnTo>
                      <a:pt x="35" y="47"/>
                    </a:lnTo>
                    <a:lnTo>
                      <a:pt x="31" y="55"/>
                    </a:lnTo>
                    <a:lnTo>
                      <a:pt x="18" y="46"/>
                    </a:lnTo>
                    <a:lnTo>
                      <a:pt x="11" y="29"/>
                    </a:lnTo>
                    <a:lnTo>
                      <a:pt x="3" y="11"/>
                    </a:lnTo>
                    <a:lnTo>
                      <a:pt x="0" y="0"/>
                    </a:lnTo>
                    <a:close/>
                  </a:path>
                </a:pathLst>
              </a:custGeom>
              <a:solidFill>
                <a:srgbClr val="006600"/>
              </a:solidFill>
              <a:ln w="9525">
                <a:noFill/>
                <a:round/>
                <a:headEnd/>
                <a:tailEnd/>
              </a:ln>
            </p:spPr>
            <p:txBody>
              <a:bodyPr/>
              <a:lstStyle/>
              <a:p>
                <a:endParaRPr lang="en-US"/>
              </a:p>
            </p:txBody>
          </p:sp>
          <p:sp>
            <p:nvSpPr>
              <p:cNvPr id="230" name="Freeform 110"/>
              <p:cNvSpPr>
                <a:spLocks/>
              </p:cNvSpPr>
              <p:nvPr/>
            </p:nvSpPr>
            <p:spPr bwMode="auto">
              <a:xfrm>
                <a:off x="246" y="2799"/>
                <a:ext cx="30" cy="57"/>
              </a:xfrm>
              <a:custGeom>
                <a:avLst/>
                <a:gdLst/>
                <a:ahLst/>
                <a:cxnLst>
                  <a:cxn ang="0">
                    <a:pos x="0" y="0"/>
                  </a:cxn>
                  <a:cxn ang="0">
                    <a:pos x="9" y="5"/>
                  </a:cxn>
                  <a:cxn ang="0">
                    <a:pos x="21" y="12"/>
                  </a:cxn>
                  <a:cxn ang="0">
                    <a:pos x="32" y="20"/>
                  </a:cxn>
                  <a:cxn ang="0">
                    <a:pos x="43" y="30"/>
                  </a:cxn>
                  <a:cxn ang="0">
                    <a:pos x="52" y="39"/>
                  </a:cxn>
                  <a:cxn ang="0">
                    <a:pos x="58" y="47"/>
                  </a:cxn>
                  <a:cxn ang="0">
                    <a:pos x="60" y="54"/>
                  </a:cxn>
                  <a:cxn ang="0">
                    <a:pos x="58" y="57"/>
                  </a:cxn>
                  <a:cxn ang="0">
                    <a:pos x="52" y="56"/>
                  </a:cxn>
                  <a:cxn ang="0">
                    <a:pos x="45" y="50"/>
                  </a:cxn>
                  <a:cxn ang="0">
                    <a:pos x="37" y="42"/>
                  </a:cxn>
                  <a:cxn ang="0">
                    <a:pos x="30" y="32"/>
                  </a:cxn>
                  <a:cxn ang="0">
                    <a:pos x="22" y="21"/>
                  </a:cxn>
                  <a:cxn ang="0">
                    <a:pos x="15" y="11"/>
                  </a:cxn>
                  <a:cxn ang="0">
                    <a:pos x="8" y="4"/>
                  </a:cxn>
                  <a:cxn ang="0">
                    <a:pos x="0" y="0"/>
                  </a:cxn>
                </a:cxnLst>
                <a:rect l="0" t="0" r="r" b="b"/>
                <a:pathLst>
                  <a:path w="60" h="57">
                    <a:moveTo>
                      <a:pt x="0" y="0"/>
                    </a:moveTo>
                    <a:lnTo>
                      <a:pt x="9" y="5"/>
                    </a:lnTo>
                    <a:lnTo>
                      <a:pt x="21" y="12"/>
                    </a:lnTo>
                    <a:lnTo>
                      <a:pt x="32" y="20"/>
                    </a:lnTo>
                    <a:lnTo>
                      <a:pt x="43" y="30"/>
                    </a:lnTo>
                    <a:lnTo>
                      <a:pt x="52" y="39"/>
                    </a:lnTo>
                    <a:lnTo>
                      <a:pt x="58" y="47"/>
                    </a:lnTo>
                    <a:lnTo>
                      <a:pt x="60" y="54"/>
                    </a:lnTo>
                    <a:lnTo>
                      <a:pt x="58" y="57"/>
                    </a:lnTo>
                    <a:lnTo>
                      <a:pt x="52" y="56"/>
                    </a:lnTo>
                    <a:lnTo>
                      <a:pt x="45" y="50"/>
                    </a:lnTo>
                    <a:lnTo>
                      <a:pt x="37" y="42"/>
                    </a:lnTo>
                    <a:lnTo>
                      <a:pt x="30" y="32"/>
                    </a:lnTo>
                    <a:lnTo>
                      <a:pt x="22" y="21"/>
                    </a:lnTo>
                    <a:lnTo>
                      <a:pt x="15" y="11"/>
                    </a:lnTo>
                    <a:lnTo>
                      <a:pt x="8" y="4"/>
                    </a:lnTo>
                    <a:lnTo>
                      <a:pt x="0" y="0"/>
                    </a:lnTo>
                    <a:close/>
                  </a:path>
                </a:pathLst>
              </a:custGeom>
              <a:solidFill>
                <a:srgbClr val="006600"/>
              </a:solidFill>
              <a:ln w="9525">
                <a:noFill/>
                <a:round/>
                <a:headEnd/>
                <a:tailEnd/>
              </a:ln>
            </p:spPr>
            <p:txBody>
              <a:bodyPr/>
              <a:lstStyle/>
              <a:p>
                <a:endParaRPr lang="en-US"/>
              </a:p>
            </p:txBody>
          </p:sp>
          <p:sp>
            <p:nvSpPr>
              <p:cNvPr id="231" name="Freeform 111"/>
              <p:cNvSpPr>
                <a:spLocks/>
              </p:cNvSpPr>
              <p:nvPr/>
            </p:nvSpPr>
            <p:spPr bwMode="auto">
              <a:xfrm>
                <a:off x="288" y="2790"/>
                <a:ext cx="33" cy="53"/>
              </a:xfrm>
              <a:custGeom>
                <a:avLst/>
                <a:gdLst/>
                <a:ahLst/>
                <a:cxnLst>
                  <a:cxn ang="0">
                    <a:pos x="0" y="0"/>
                  </a:cxn>
                  <a:cxn ang="0">
                    <a:pos x="7" y="5"/>
                  </a:cxn>
                  <a:cxn ang="0">
                    <a:pos x="20" y="11"/>
                  </a:cxn>
                  <a:cxn ang="0">
                    <a:pos x="31" y="19"/>
                  </a:cxn>
                  <a:cxn ang="0">
                    <a:pos x="44" y="27"/>
                  </a:cxn>
                  <a:cxn ang="0">
                    <a:pos x="55" y="37"/>
                  </a:cxn>
                  <a:cxn ang="0">
                    <a:pos x="65" y="44"/>
                  </a:cxn>
                  <a:cxn ang="0">
                    <a:pos x="67" y="50"/>
                  </a:cxn>
                  <a:cxn ang="0">
                    <a:pos x="65" y="53"/>
                  </a:cxn>
                  <a:cxn ang="0">
                    <a:pos x="57" y="52"/>
                  </a:cxn>
                  <a:cxn ang="0">
                    <a:pos x="50" y="47"/>
                  </a:cxn>
                  <a:cxn ang="0">
                    <a:pos x="41" y="40"/>
                  </a:cxn>
                  <a:cxn ang="0">
                    <a:pos x="31" y="29"/>
                  </a:cxn>
                  <a:cxn ang="0">
                    <a:pos x="22" y="20"/>
                  </a:cxn>
                  <a:cxn ang="0">
                    <a:pos x="13" y="11"/>
                  </a:cxn>
                  <a:cxn ang="0">
                    <a:pos x="5" y="5"/>
                  </a:cxn>
                  <a:cxn ang="0">
                    <a:pos x="0" y="0"/>
                  </a:cxn>
                </a:cxnLst>
                <a:rect l="0" t="0" r="r" b="b"/>
                <a:pathLst>
                  <a:path w="67" h="53">
                    <a:moveTo>
                      <a:pt x="0" y="0"/>
                    </a:moveTo>
                    <a:lnTo>
                      <a:pt x="7" y="5"/>
                    </a:lnTo>
                    <a:lnTo>
                      <a:pt x="20" y="11"/>
                    </a:lnTo>
                    <a:lnTo>
                      <a:pt x="31" y="19"/>
                    </a:lnTo>
                    <a:lnTo>
                      <a:pt x="44" y="27"/>
                    </a:lnTo>
                    <a:lnTo>
                      <a:pt x="55" y="37"/>
                    </a:lnTo>
                    <a:lnTo>
                      <a:pt x="65" y="44"/>
                    </a:lnTo>
                    <a:lnTo>
                      <a:pt x="67" y="50"/>
                    </a:lnTo>
                    <a:lnTo>
                      <a:pt x="65" y="53"/>
                    </a:lnTo>
                    <a:lnTo>
                      <a:pt x="57" y="52"/>
                    </a:lnTo>
                    <a:lnTo>
                      <a:pt x="50" y="47"/>
                    </a:lnTo>
                    <a:lnTo>
                      <a:pt x="41" y="40"/>
                    </a:lnTo>
                    <a:lnTo>
                      <a:pt x="31" y="29"/>
                    </a:lnTo>
                    <a:lnTo>
                      <a:pt x="22" y="20"/>
                    </a:lnTo>
                    <a:lnTo>
                      <a:pt x="13" y="11"/>
                    </a:lnTo>
                    <a:lnTo>
                      <a:pt x="5" y="5"/>
                    </a:lnTo>
                    <a:lnTo>
                      <a:pt x="0" y="0"/>
                    </a:lnTo>
                    <a:close/>
                  </a:path>
                </a:pathLst>
              </a:custGeom>
              <a:solidFill>
                <a:srgbClr val="006600"/>
              </a:solidFill>
              <a:ln w="9525">
                <a:noFill/>
                <a:round/>
                <a:headEnd/>
                <a:tailEnd/>
              </a:ln>
            </p:spPr>
            <p:txBody>
              <a:bodyPr/>
              <a:lstStyle/>
              <a:p>
                <a:endParaRPr lang="en-US"/>
              </a:p>
            </p:txBody>
          </p:sp>
          <p:sp>
            <p:nvSpPr>
              <p:cNvPr id="232" name="Freeform 112"/>
              <p:cNvSpPr>
                <a:spLocks/>
              </p:cNvSpPr>
              <p:nvPr/>
            </p:nvSpPr>
            <p:spPr bwMode="auto">
              <a:xfrm>
                <a:off x="227" y="2802"/>
                <a:ext cx="30" cy="48"/>
              </a:xfrm>
              <a:custGeom>
                <a:avLst/>
                <a:gdLst/>
                <a:ahLst/>
                <a:cxnLst>
                  <a:cxn ang="0">
                    <a:pos x="0" y="0"/>
                  </a:cxn>
                  <a:cxn ang="0">
                    <a:pos x="7" y="4"/>
                  </a:cxn>
                  <a:cxn ang="0">
                    <a:pos x="17" y="10"/>
                  </a:cxn>
                  <a:cxn ang="0">
                    <a:pos x="28" y="18"/>
                  </a:cxn>
                  <a:cxn ang="0">
                    <a:pos x="39" y="27"/>
                  </a:cxn>
                  <a:cxn ang="0">
                    <a:pos x="50" y="34"/>
                  </a:cxn>
                  <a:cxn ang="0">
                    <a:pos x="58" y="41"/>
                  </a:cxn>
                  <a:cxn ang="0">
                    <a:pos x="59" y="46"/>
                  </a:cxn>
                  <a:cxn ang="0">
                    <a:pos x="56" y="48"/>
                  </a:cxn>
                  <a:cxn ang="0">
                    <a:pos x="48" y="47"/>
                  </a:cxn>
                  <a:cxn ang="0">
                    <a:pos x="39" y="42"/>
                  </a:cxn>
                  <a:cxn ang="0">
                    <a:pos x="32" y="36"/>
                  </a:cxn>
                  <a:cxn ang="0">
                    <a:pos x="22" y="27"/>
                  </a:cxn>
                  <a:cxn ang="0">
                    <a:pos x="15" y="18"/>
                  </a:cxn>
                  <a:cxn ang="0">
                    <a:pos x="9" y="10"/>
                  </a:cxn>
                  <a:cxn ang="0">
                    <a:pos x="4" y="4"/>
                  </a:cxn>
                  <a:cxn ang="0">
                    <a:pos x="0" y="0"/>
                  </a:cxn>
                </a:cxnLst>
                <a:rect l="0" t="0" r="r" b="b"/>
                <a:pathLst>
                  <a:path w="59" h="48">
                    <a:moveTo>
                      <a:pt x="0" y="0"/>
                    </a:moveTo>
                    <a:lnTo>
                      <a:pt x="7" y="4"/>
                    </a:lnTo>
                    <a:lnTo>
                      <a:pt x="17" y="10"/>
                    </a:lnTo>
                    <a:lnTo>
                      <a:pt x="28" y="18"/>
                    </a:lnTo>
                    <a:lnTo>
                      <a:pt x="39" y="27"/>
                    </a:lnTo>
                    <a:lnTo>
                      <a:pt x="50" y="34"/>
                    </a:lnTo>
                    <a:lnTo>
                      <a:pt x="58" y="41"/>
                    </a:lnTo>
                    <a:lnTo>
                      <a:pt x="59" y="46"/>
                    </a:lnTo>
                    <a:lnTo>
                      <a:pt x="56" y="48"/>
                    </a:lnTo>
                    <a:lnTo>
                      <a:pt x="48" y="47"/>
                    </a:lnTo>
                    <a:lnTo>
                      <a:pt x="39" y="42"/>
                    </a:lnTo>
                    <a:lnTo>
                      <a:pt x="32" y="36"/>
                    </a:lnTo>
                    <a:lnTo>
                      <a:pt x="22" y="27"/>
                    </a:lnTo>
                    <a:lnTo>
                      <a:pt x="15" y="18"/>
                    </a:lnTo>
                    <a:lnTo>
                      <a:pt x="9" y="10"/>
                    </a:lnTo>
                    <a:lnTo>
                      <a:pt x="4" y="4"/>
                    </a:lnTo>
                    <a:lnTo>
                      <a:pt x="0" y="0"/>
                    </a:lnTo>
                    <a:close/>
                  </a:path>
                </a:pathLst>
              </a:custGeom>
              <a:solidFill>
                <a:srgbClr val="006600"/>
              </a:solidFill>
              <a:ln w="9525">
                <a:noFill/>
                <a:round/>
                <a:headEnd/>
                <a:tailEnd/>
              </a:ln>
            </p:spPr>
            <p:txBody>
              <a:bodyPr/>
              <a:lstStyle/>
              <a:p>
                <a:endParaRPr lang="en-US"/>
              </a:p>
            </p:txBody>
          </p:sp>
          <p:sp>
            <p:nvSpPr>
              <p:cNvPr id="233" name="Freeform 113"/>
              <p:cNvSpPr>
                <a:spLocks/>
              </p:cNvSpPr>
              <p:nvPr/>
            </p:nvSpPr>
            <p:spPr bwMode="auto">
              <a:xfrm>
                <a:off x="230" y="2732"/>
                <a:ext cx="37" cy="74"/>
              </a:xfrm>
              <a:custGeom>
                <a:avLst/>
                <a:gdLst/>
                <a:ahLst/>
                <a:cxnLst>
                  <a:cxn ang="0">
                    <a:pos x="70" y="0"/>
                  </a:cxn>
                  <a:cxn ang="0">
                    <a:pos x="72" y="4"/>
                  </a:cxn>
                  <a:cxn ang="0">
                    <a:pos x="70" y="12"/>
                  </a:cxn>
                  <a:cxn ang="0">
                    <a:pos x="63" y="22"/>
                  </a:cxn>
                  <a:cxn ang="0">
                    <a:pos x="52" y="35"/>
                  </a:cxn>
                  <a:cxn ang="0">
                    <a:pos x="40" y="48"/>
                  </a:cxn>
                  <a:cxn ang="0">
                    <a:pos x="27" y="60"/>
                  </a:cxn>
                  <a:cxn ang="0">
                    <a:pos x="13" y="69"/>
                  </a:cxn>
                  <a:cxn ang="0">
                    <a:pos x="0" y="74"/>
                  </a:cxn>
                  <a:cxn ang="0">
                    <a:pos x="3" y="69"/>
                  </a:cxn>
                  <a:cxn ang="0">
                    <a:pos x="13" y="58"/>
                  </a:cxn>
                  <a:cxn ang="0">
                    <a:pos x="22" y="46"/>
                  </a:cxn>
                  <a:cxn ang="0">
                    <a:pos x="33" y="33"/>
                  </a:cxn>
                  <a:cxn ang="0">
                    <a:pos x="46" y="20"/>
                  </a:cxn>
                  <a:cxn ang="0">
                    <a:pos x="55" y="9"/>
                  </a:cxn>
                  <a:cxn ang="0">
                    <a:pos x="65" y="2"/>
                  </a:cxn>
                  <a:cxn ang="0">
                    <a:pos x="70" y="0"/>
                  </a:cxn>
                </a:cxnLst>
                <a:rect l="0" t="0" r="r" b="b"/>
                <a:pathLst>
                  <a:path w="72" h="74">
                    <a:moveTo>
                      <a:pt x="70" y="0"/>
                    </a:moveTo>
                    <a:lnTo>
                      <a:pt x="72" y="4"/>
                    </a:lnTo>
                    <a:lnTo>
                      <a:pt x="70" y="12"/>
                    </a:lnTo>
                    <a:lnTo>
                      <a:pt x="63" y="22"/>
                    </a:lnTo>
                    <a:lnTo>
                      <a:pt x="52" y="35"/>
                    </a:lnTo>
                    <a:lnTo>
                      <a:pt x="40" y="48"/>
                    </a:lnTo>
                    <a:lnTo>
                      <a:pt x="27" y="60"/>
                    </a:lnTo>
                    <a:lnTo>
                      <a:pt x="13" y="69"/>
                    </a:lnTo>
                    <a:lnTo>
                      <a:pt x="0" y="74"/>
                    </a:lnTo>
                    <a:lnTo>
                      <a:pt x="3" y="69"/>
                    </a:lnTo>
                    <a:lnTo>
                      <a:pt x="13" y="58"/>
                    </a:lnTo>
                    <a:lnTo>
                      <a:pt x="22" y="46"/>
                    </a:lnTo>
                    <a:lnTo>
                      <a:pt x="33" y="33"/>
                    </a:lnTo>
                    <a:lnTo>
                      <a:pt x="46" y="20"/>
                    </a:lnTo>
                    <a:lnTo>
                      <a:pt x="55" y="9"/>
                    </a:lnTo>
                    <a:lnTo>
                      <a:pt x="65" y="2"/>
                    </a:lnTo>
                    <a:lnTo>
                      <a:pt x="70" y="0"/>
                    </a:lnTo>
                    <a:close/>
                  </a:path>
                </a:pathLst>
              </a:custGeom>
              <a:solidFill>
                <a:srgbClr val="006600"/>
              </a:solidFill>
              <a:ln w="9525">
                <a:noFill/>
                <a:round/>
                <a:headEnd/>
                <a:tailEnd/>
              </a:ln>
            </p:spPr>
            <p:txBody>
              <a:bodyPr/>
              <a:lstStyle/>
              <a:p>
                <a:endParaRPr lang="en-US"/>
              </a:p>
            </p:txBody>
          </p:sp>
          <p:sp>
            <p:nvSpPr>
              <p:cNvPr id="234" name="Freeform 114"/>
              <p:cNvSpPr>
                <a:spLocks/>
              </p:cNvSpPr>
              <p:nvPr/>
            </p:nvSpPr>
            <p:spPr bwMode="auto">
              <a:xfrm>
                <a:off x="263" y="2742"/>
                <a:ext cx="32" cy="59"/>
              </a:xfrm>
              <a:custGeom>
                <a:avLst/>
                <a:gdLst/>
                <a:ahLst/>
                <a:cxnLst>
                  <a:cxn ang="0">
                    <a:pos x="63" y="0"/>
                  </a:cxn>
                  <a:cxn ang="0">
                    <a:pos x="65" y="3"/>
                  </a:cxn>
                  <a:cxn ang="0">
                    <a:pos x="61" y="8"/>
                  </a:cxn>
                  <a:cxn ang="0">
                    <a:pos x="57" y="16"/>
                  </a:cxn>
                  <a:cxn ang="0">
                    <a:pos x="48" y="26"/>
                  </a:cxn>
                  <a:cxn ang="0">
                    <a:pos x="39" y="36"/>
                  </a:cxn>
                  <a:cxn ang="0">
                    <a:pos x="27" y="45"/>
                  </a:cxn>
                  <a:cxn ang="0">
                    <a:pos x="14" y="54"/>
                  </a:cxn>
                  <a:cxn ang="0">
                    <a:pos x="0" y="59"/>
                  </a:cxn>
                  <a:cxn ang="0">
                    <a:pos x="7" y="53"/>
                  </a:cxn>
                  <a:cxn ang="0">
                    <a:pos x="16" y="43"/>
                  </a:cxn>
                  <a:cxn ang="0">
                    <a:pos x="26" y="34"/>
                  </a:cxn>
                  <a:cxn ang="0">
                    <a:pos x="35" y="24"/>
                  </a:cxn>
                  <a:cxn ang="0">
                    <a:pos x="44" y="14"/>
                  </a:cxn>
                  <a:cxn ang="0">
                    <a:pos x="52" y="6"/>
                  </a:cxn>
                  <a:cxn ang="0">
                    <a:pos x="59" y="1"/>
                  </a:cxn>
                  <a:cxn ang="0">
                    <a:pos x="63" y="0"/>
                  </a:cxn>
                </a:cxnLst>
                <a:rect l="0" t="0" r="r" b="b"/>
                <a:pathLst>
                  <a:path w="65" h="59">
                    <a:moveTo>
                      <a:pt x="63" y="0"/>
                    </a:moveTo>
                    <a:lnTo>
                      <a:pt x="65" y="3"/>
                    </a:lnTo>
                    <a:lnTo>
                      <a:pt x="61" y="8"/>
                    </a:lnTo>
                    <a:lnTo>
                      <a:pt x="57" y="16"/>
                    </a:lnTo>
                    <a:lnTo>
                      <a:pt x="48" y="26"/>
                    </a:lnTo>
                    <a:lnTo>
                      <a:pt x="39" y="36"/>
                    </a:lnTo>
                    <a:lnTo>
                      <a:pt x="27" y="45"/>
                    </a:lnTo>
                    <a:lnTo>
                      <a:pt x="14" y="54"/>
                    </a:lnTo>
                    <a:lnTo>
                      <a:pt x="0" y="59"/>
                    </a:lnTo>
                    <a:lnTo>
                      <a:pt x="7" y="53"/>
                    </a:lnTo>
                    <a:lnTo>
                      <a:pt x="16" y="43"/>
                    </a:lnTo>
                    <a:lnTo>
                      <a:pt x="26" y="34"/>
                    </a:lnTo>
                    <a:lnTo>
                      <a:pt x="35" y="24"/>
                    </a:lnTo>
                    <a:lnTo>
                      <a:pt x="44" y="14"/>
                    </a:lnTo>
                    <a:lnTo>
                      <a:pt x="52" y="6"/>
                    </a:lnTo>
                    <a:lnTo>
                      <a:pt x="59" y="1"/>
                    </a:lnTo>
                    <a:lnTo>
                      <a:pt x="63" y="0"/>
                    </a:lnTo>
                    <a:close/>
                  </a:path>
                </a:pathLst>
              </a:custGeom>
              <a:solidFill>
                <a:srgbClr val="006600"/>
              </a:solidFill>
              <a:ln w="9525">
                <a:noFill/>
                <a:round/>
                <a:headEnd/>
                <a:tailEnd/>
              </a:ln>
            </p:spPr>
            <p:txBody>
              <a:bodyPr/>
              <a:lstStyle/>
              <a:p>
                <a:endParaRPr lang="en-US"/>
              </a:p>
            </p:txBody>
          </p:sp>
          <p:sp>
            <p:nvSpPr>
              <p:cNvPr id="235" name="Freeform 115"/>
              <p:cNvSpPr>
                <a:spLocks/>
              </p:cNvSpPr>
              <p:nvPr/>
            </p:nvSpPr>
            <p:spPr bwMode="auto">
              <a:xfrm>
                <a:off x="267" y="2797"/>
                <a:ext cx="34" cy="51"/>
              </a:xfrm>
              <a:custGeom>
                <a:avLst/>
                <a:gdLst/>
                <a:ahLst/>
                <a:cxnLst>
                  <a:cxn ang="0">
                    <a:pos x="0" y="0"/>
                  </a:cxn>
                  <a:cxn ang="0">
                    <a:pos x="7" y="4"/>
                  </a:cxn>
                  <a:cxn ang="0">
                    <a:pos x="20" y="10"/>
                  </a:cxn>
                  <a:cxn ang="0">
                    <a:pos x="31" y="18"/>
                  </a:cxn>
                  <a:cxn ang="0">
                    <a:pos x="44" y="27"/>
                  </a:cxn>
                  <a:cxn ang="0">
                    <a:pos x="56" y="35"/>
                  </a:cxn>
                  <a:cxn ang="0">
                    <a:pos x="65" y="42"/>
                  </a:cxn>
                  <a:cxn ang="0">
                    <a:pos x="67" y="48"/>
                  </a:cxn>
                  <a:cxn ang="0">
                    <a:pos x="65" y="51"/>
                  </a:cxn>
                  <a:cxn ang="0">
                    <a:pos x="57" y="50"/>
                  </a:cxn>
                  <a:cxn ang="0">
                    <a:pos x="50" y="46"/>
                  </a:cxn>
                  <a:cxn ang="0">
                    <a:pos x="41" y="38"/>
                  </a:cxn>
                  <a:cxn ang="0">
                    <a:pos x="30" y="29"/>
                  </a:cxn>
                  <a:cxn ang="0">
                    <a:pos x="20" y="18"/>
                  </a:cxn>
                  <a:cxn ang="0">
                    <a:pos x="13" y="10"/>
                  </a:cxn>
                  <a:cxn ang="0">
                    <a:pos x="5" y="3"/>
                  </a:cxn>
                  <a:cxn ang="0">
                    <a:pos x="0" y="0"/>
                  </a:cxn>
                </a:cxnLst>
                <a:rect l="0" t="0" r="r" b="b"/>
                <a:pathLst>
                  <a:path w="67" h="51">
                    <a:moveTo>
                      <a:pt x="0" y="0"/>
                    </a:moveTo>
                    <a:lnTo>
                      <a:pt x="7" y="4"/>
                    </a:lnTo>
                    <a:lnTo>
                      <a:pt x="20" y="10"/>
                    </a:lnTo>
                    <a:lnTo>
                      <a:pt x="31" y="18"/>
                    </a:lnTo>
                    <a:lnTo>
                      <a:pt x="44" y="27"/>
                    </a:lnTo>
                    <a:lnTo>
                      <a:pt x="56" y="35"/>
                    </a:lnTo>
                    <a:lnTo>
                      <a:pt x="65" y="42"/>
                    </a:lnTo>
                    <a:lnTo>
                      <a:pt x="67" y="48"/>
                    </a:lnTo>
                    <a:lnTo>
                      <a:pt x="65" y="51"/>
                    </a:lnTo>
                    <a:lnTo>
                      <a:pt x="57" y="50"/>
                    </a:lnTo>
                    <a:lnTo>
                      <a:pt x="50" y="46"/>
                    </a:lnTo>
                    <a:lnTo>
                      <a:pt x="41" y="38"/>
                    </a:lnTo>
                    <a:lnTo>
                      <a:pt x="30" y="29"/>
                    </a:lnTo>
                    <a:lnTo>
                      <a:pt x="20" y="18"/>
                    </a:lnTo>
                    <a:lnTo>
                      <a:pt x="13" y="10"/>
                    </a:lnTo>
                    <a:lnTo>
                      <a:pt x="5" y="3"/>
                    </a:lnTo>
                    <a:lnTo>
                      <a:pt x="0" y="0"/>
                    </a:lnTo>
                    <a:close/>
                  </a:path>
                </a:pathLst>
              </a:custGeom>
              <a:solidFill>
                <a:srgbClr val="006600"/>
              </a:solidFill>
              <a:ln w="9525">
                <a:noFill/>
                <a:round/>
                <a:headEnd/>
                <a:tailEnd/>
              </a:ln>
            </p:spPr>
            <p:txBody>
              <a:bodyPr/>
              <a:lstStyle/>
              <a:p>
                <a:endParaRPr lang="en-US"/>
              </a:p>
            </p:txBody>
          </p:sp>
          <p:sp>
            <p:nvSpPr>
              <p:cNvPr id="236" name="Freeform 116"/>
              <p:cNvSpPr>
                <a:spLocks/>
              </p:cNvSpPr>
              <p:nvPr/>
            </p:nvSpPr>
            <p:spPr bwMode="auto">
              <a:xfrm>
                <a:off x="298" y="2680"/>
                <a:ext cx="163" cy="38"/>
              </a:xfrm>
              <a:custGeom>
                <a:avLst/>
                <a:gdLst/>
                <a:ahLst/>
                <a:cxnLst>
                  <a:cxn ang="0">
                    <a:pos x="0" y="4"/>
                  </a:cxn>
                  <a:cxn ang="0">
                    <a:pos x="0" y="3"/>
                  </a:cxn>
                  <a:cxn ang="0">
                    <a:pos x="2" y="1"/>
                  </a:cxn>
                  <a:cxn ang="0">
                    <a:pos x="4" y="0"/>
                  </a:cxn>
                  <a:cxn ang="0">
                    <a:pos x="8" y="0"/>
                  </a:cxn>
                  <a:cxn ang="0">
                    <a:pos x="28" y="9"/>
                  </a:cxn>
                  <a:cxn ang="0">
                    <a:pos x="49" y="16"/>
                  </a:cxn>
                  <a:cxn ang="0">
                    <a:pos x="71" y="22"/>
                  </a:cxn>
                  <a:cxn ang="0">
                    <a:pos x="93" y="26"/>
                  </a:cxn>
                  <a:cxn ang="0">
                    <a:pos x="115" y="29"/>
                  </a:cxn>
                  <a:cxn ang="0">
                    <a:pos x="138" y="30"/>
                  </a:cxn>
                  <a:cxn ang="0">
                    <a:pos x="158" y="30"/>
                  </a:cxn>
                  <a:cxn ang="0">
                    <a:pos x="180" y="30"/>
                  </a:cxn>
                  <a:cxn ang="0">
                    <a:pos x="201" y="29"/>
                  </a:cxn>
                  <a:cxn ang="0">
                    <a:pos x="221" y="27"/>
                  </a:cxn>
                  <a:cxn ang="0">
                    <a:pos x="242" y="25"/>
                  </a:cxn>
                  <a:cxn ang="0">
                    <a:pos x="260" y="22"/>
                  </a:cxn>
                  <a:cxn ang="0">
                    <a:pos x="279" y="18"/>
                  </a:cxn>
                  <a:cxn ang="0">
                    <a:pos x="296" y="15"/>
                  </a:cxn>
                  <a:cxn ang="0">
                    <a:pos x="311" y="13"/>
                  </a:cxn>
                  <a:cxn ang="0">
                    <a:pos x="325" y="10"/>
                  </a:cxn>
                  <a:cxn ang="0">
                    <a:pos x="318" y="15"/>
                  </a:cxn>
                  <a:cxn ang="0">
                    <a:pos x="307" y="21"/>
                  </a:cxn>
                  <a:cxn ang="0">
                    <a:pos x="292" y="25"/>
                  </a:cxn>
                  <a:cxn ang="0">
                    <a:pos x="273" y="29"/>
                  </a:cxn>
                  <a:cxn ang="0">
                    <a:pos x="251" y="33"/>
                  </a:cxn>
                  <a:cxn ang="0">
                    <a:pos x="229" y="35"/>
                  </a:cxn>
                  <a:cxn ang="0">
                    <a:pos x="203" y="37"/>
                  </a:cxn>
                  <a:cxn ang="0">
                    <a:pos x="177" y="38"/>
                  </a:cxn>
                  <a:cxn ang="0">
                    <a:pos x="151" y="38"/>
                  </a:cxn>
                  <a:cxn ang="0">
                    <a:pos x="125" y="37"/>
                  </a:cxn>
                  <a:cxn ang="0">
                    <a:pos x="99" y="34"/>
                  </a:cxn>
                  <a:cxn ang="0">
                    <a:pos x="75" y="31"/>
                  </a:cxn>
                  <a:cxn ang="0">
                    <a:pos x="52" y="27"/>
                  </a:cxn>
                  <a:cxn ang="0">
                    <a:pos x="32" y="21"/>
                  </a:cxn>
                  <a:cxn ang="0">
                    <a:pos x="15" y="13"/>
                  </a:cxn>
                  <a:cxn ang="0">
                    <a:pos x="0" y="4"/>
                  </a:cxn>
                </a:cxnLst>
                <a:rect l="0" t="0" r="r" b="b"/>
                <a:pathLst>
                  <a:path w="325" h="38">
                    <a:moveTo>
                      <a:pt x="0" y="4"/>
                    </a:moveTo>
                    <a:lnTo>
                      <a:pt x="0" y="3"/>
                    </a:lnTo>
                    <a:lnTo>
                      <a:pt x="2" y="1"/>
                    </a:lnTo>
                    <a:lnTo>
                      <a:pt x="4" y="0"/>
                    </a:lnTo>
                    <a:lnTo>
                      <a:pt x="8" y="0"/>
                    </a:lnTo>
                    <a:lnTo>
                      <a:pt x="28" y="9"/>
                    </a:lnTo>
                    <a:lnTo>
                      <a:pt x="49" y="16"/>
                    </a:lnTo>
                    <a:lnTo>
                      <a:pt x="71" y="22"/>
                    </a:lnTo>
                    <a:lnTo>
                      <a:pt x="93" y="26"/>
                    </a:lnTo>
                    <a:lnTo>
                      <a:pt x="115" y="29"/>
                    </a:lnTo>
                    <a:lnTo>
                      <a:pt x="138" y="30"/>
                    </a:lnTo>
                    <a:lnTo>
                      <a:pt x="158" y="30"/>
                    </a:lnTo>
                    <a:lnTo>
                      <a:pt x="180" y="30"/>
                    </a:lnTo>
                    <a:lnTo>
                      <a:pt x="201" y="29"/>
                    </a:lnTo>
                    <a:lnTo>
                      <a:pt x="221" y="27"/>
                    </a:lnTo>
                    <a:lnTo>
                      <a:pt x="242" y="25"/>
                    </a:lnTo>
                    <a:lnTo>
                      <a:pt x="260" y="22"/>
                    </a:lnTo>
                    <a:lnTo>
                      <a:pt x="279" y="18"/>
                    </a:lnTo>
                    <a:lnTo>
                      <a:pt x="296" y="15"/>
                    </a:lnTo>
                    <a:lnTo>
                      <a:pt x="311" y="13"/>
                    </a:lnTo>
                    <a:lnTo>
                      <a:pt x="325" y="10"/>
                    </a:lnTo>
                    <a:lnTo>
                      <a:pt x="318" y="15"/>
                    </a:lnTo>
                    <a:lnTo>
                      <a:pt x="307" y="21"/>
                    </a:lnTo>
                    <a:lnTo>
                      <a:pt x="292" y="25"/>
                    </a:lnTo>
                    <a:lnTo>
                      <a:pt x="273" y="29"/>
                    </a:lnTo>
                    <a:lnTo>
                      <a:pt x="251" y="33"/>
                    </a:lnTo>
                    <a:lnTo>
                      <a:pt x="229" y="35"/>
                    </a:lnTo>
                    <a:lnTo>
                      <a:pt x="203" y="37"/>
                    </a:lnTo>
                    <a:lnTo>
                      <a:pt x="177" y="38"/>
                    </a:lnTo>
                    <a:lnTo>
                      <a:pt x="151" y="38"/>
                    </a:lnTo>
                    <a:lnTo>
                      <a:pt x="125" y="37"/>
                    </a:lnTo>
                    <a:lnTo>
                      <a:pt x="99" y="34"/>
                    </a:lnTo>
                    <a:lnTo>
                      <a:pt x="75" y="31"/>
                    </a:lnTo>
                    <a:lnTo>
                      <a:pt x="52" y="27"/>
                    </a:lnTo>
                    <a:lnTo>
                      <a:pt x="32" y="21"/>
                    </a:lnTo>
                    <a:lnTo>
                      <a:pt x="15" y="13"/>
                    </a:lnTo>
                    <a:lnTo>
                      <a:pt x="0" y="4"/>
                    </a:lnTo>
                    <a:close/>
                  </a:path>
                </a:pathLst>
              </a:custGeom>
              <a:solidFill>
                <a:srgbClr val="006600"/>
              </a:solidFill>
              <a:ln w="9525">
                <a:noFill/>
                <a:round/>
                <a:headEnd/>
                <a:tailEnd/>
              </a:ln>
            </p:spPr>
            <p:txBody>
              <a:bodyPr/>
              <a:lstStyle/>
              <a:p>
                <a:endParaRPr lang="en-US"/>
              </a:p>
            </p:txBody>
          </p:sp>
          <p:sp>
            <p:nvSpPr>
              <p:cNvPr id="237" name="Freeform 117"/>
              <p:cNvSpPr>
                <a:spLocks/>
              </p:cNvSpPr>
              <p:nvPr/>
            </p:nvSpPr>
            <p:spPr bwMode="auto">
              <a:xfrm>
                <a:off x="439" y="2663"/>
                <a:ext cx="18" cy="41"/>
              </a:xfrm>
              <a:custGeom>
                <a:avLst/>
                <a:gdLst/>
                <a:ahLst/>
                <a:cxnLst>
                  <a:cxn ang="0">
                    <a:pos x="0" y="41"/>
                  </a:cxn>
                  <a:cxn ang="0">
                    <a:pos x="15" y="30"/>
                  </a:cxn>
                  <a:cxn ang="0">
                    <a:pos x="28" y="18"/>
                  </a:cxn>
                  <a:cxn ang="0">
                    <a:pos x="35" y="7"/>
                  </a:cxn>
                  <a:cxn ang="0">
                    <a:pos x="33" y="0"/>
                  </a:cxn>
                  <a:cxn ang="0">
                    <a:pos x="26" y="3"/>
                  </a:cxn>
                  <a:cxn ang="0">
                    <a:pos x="20" y="15"/>
                  </a:cxn>
                  <a:cxn ang="0">
                    <a:pos x="11" y="28"/>
                  </a:cxn>
                  <a:cxn ang="0">
                    <a:pos x="0" y="41"/>
                  </a:cxn>
                </a:cxnLst>
                <a:rect l="0" t="0" r="r" b="b"/>
                <a:pathLst>
                  <a:path w="35" h="41">
                    <a:moveTo>
                      <a:pt x="0" y="41"/>
                    </a:moveTo>
                    <a:lnTo>
                      <a:pt x="15" y="30"/>
                    </a:lnTo>
                    <a:lnTo>
                      <a:pt x="28" y="18"/>
                    </a:lnTo>
                    <a:lnTo>
                      <a:pt x="35" y="7"/>
                    </a:lnTo>
                    <a:lnTo>
                      <a:pt x="33" y="0"/>
                    </a:lnTo>
                    <a:lnTo>
                      <a:pt x="26" y="3"/>
                    </a:lnTo>
                    <a:lnTo>
                      <a:pt x="20" y="15"/>
                    </a:lnTo>
                    <a:lnTo>
                      <a:pt x="11" y="28"/>
                    </a:lnTo>
                    <a:lnTo>
                      <a:pt x="0" y="41"/>
                    </a:lnTo>
                    <a:close/>
                  </a:path>
                </a:pathLst>
              </a:custGeom>
              <a:solidFill>
                <a:srgbClr val="006600"/>
              </a:solidFill>
              <a:ln w="9525">
                <a:noFill/>
                <a:round/>
                <a:headEnd/>
                <a:tailEnd/>
              </a:ln>
            </p:spPr>
            <p:txBody>
              <a:bodyPr/>
              <a:lstStyle/>
              <a:p>
                <a:endParaRPr lang="en-US"/>
              </a:p>
            </p:txBody>
          </p:sp>
          <p:sp>
            <p:nvSpPr>
              <p:cNvPr id="238" name="Freeform 118"/>
              <p:cNvSpPr>
                <a:spLocks/>
              </p:cNvSpPr>
              <p:nvPr/>
            </p:nvSpPr>
            <p:spPr bwMode="auto">
              <a:xfrm>
                <a:off x="425" y="2664"/>
                <a:ext cx="21" cy="45"/>
              </a:xfrm>
              <a:custGeom>
                <a:avLst/>
                <a:gdLst/>
                <a:ahLst/>
                <a:cxnLst>
                  <a:cxn ang="0">
                    <a:pos x="39" y="0"/>
                  </a:cxn>
                  <a:cxn ang="0">
                    <a:pos x="41" y="7"/>
                  </a:cxn>
                  <a:cxn ang="0">
                    <a:pos x="33" y="19"/>
                  </a:cxn>
                  <a:cxn ang="0">
                    <a:pos x="20" y="33"/>
                  </a:cxn>
                  <a:cxn ang="0">
                    <a:pos x="0" y="45"/>
                  </a:cxn>
                  <a:cxn ang="0">
                    <a:pos x="9" y="32"/>
                  </a:cxn>
                  <a:cxn ang="0">
                    <a:pos x="22" y="18"/>
                  </a:cxn>
                  <a:cxn ang="0">
                    <a:pos x="31" y="6"/>
                  </a:cxn>
                  <a:cxn ang="0">
                    <a:pos x="39" y="0"/>
                  </a:cxn>
                </a:cxnLst>
                <a:rect l="0" t="0" r="r" b="b"/>
                <a:pathLst>
                  <a:path w="41" h="45">
                    <a:moveTo>
                      <a:pt x="39" y="0"/>
                    </a:moveTo>
                    <a:lnTo>
                      <a:pt x="41" y="7"/>
                    </a:lnTo>
                    <a:lnTo>
                      <a:pt x="33" y="19"/>
                    </a:lnTo>
                    <a:lnTo>
                      <a:pt x="20" y="33"/>
                    </a:lnTo>
                    <a:lnTo>
                      <a:pt x="0" y="45"/>
                    </a:lnTo>
                    <a:lnTo>
                      <a:pt x="9" y="32"/>
                    </a:lnTo>
                    <a:lnTo>
                      <a:pt x="22" y="18"/>
                    </a:lnTo>
                    <a:lnTo>
                      <a:pt x="31" y="6"/>
                    </a:lnTo>
                    <a:lnTo>
                      <a:pt x="39" y="0"/>
                    </a:lnTo>
                    <a:close/>
                  </a:path>
                </a:pathLst>
              </a:custGeom>
              <a:solidFill>
                <a:srgbClr val="006600"/>
              </a:solidFill>
              <a:ln w="9525">
                <a:noFill/>
                <a:round/>
                <a:headEnd/>
                <a:tailEnd/>
              </a:ln>
            </p:spPr>
            <p:txBody>
              <a:bodyPr/>
              <a:lstStyle/>
              <a:p>
                <a:endParaRPr lang="en-US"/>
              </a:p>
            </p:txBody>
          </p:sp>
          <p:sp>
            <p:nvSpPr>
              <p:cNvPr id="239" name="Freeform 119"/>
              <p:cNvSpPr>
                <a:spLocks/>
              </p:cNvSpPr>
              <p:nvPr/>
            </p:nvSpPr>
            <p:spPr bwMode="auto">
              <a:xfrm>
                <a:off x="393" y="2657"/>
                <a:ext cx="29" cy="58"/>
              </a:xfrm>
              <a:custGeom>
                <a:avLst/>
                <a:gdLst/>
                <a:ahLst/>
                <a:cxnLst>
                  <a:cxn ang="0">
                    <a:pos x="55" y="0"/>
                  </a:cxn>
                  <a:cxn ang="0">
                    <a:pos x="57" y="3"/>
                  </a:cxn>
                  <a:cxn ang="0">
                    <a:pos x="55" y="8"/>
                  </a:cxn>
                  <a:cxn ang="0">
                    <a:pos x="50" y="17"/>
                  </a:cxn>
                  <a:cxn ang="0">
                    <a:pos x="42" y="26"/>
                  </a:cxn>
                  <a:cxn ang="0">
                    <a:pos x="33" y="35"/>
                  </a:cxn>
                  <a:cxn ang="0">
                    <a:pos x="24" y="45"/>
                  </a:cxn>
                  <a:cxn ang="0">
                    <a:pos x="11" y="53"/>
                  </a:cxn>
                  <a:cxn ang="0">
                    <a:pos x="0" y="58"/>
                  </a:cxn>
                  <a:cxn ang="0">
                    <a:pos x="5" y="53"/>
                  </a:cxn>
                  <a:cxn ang="0">
                    <a:pos x="11" y="46"/>
                  </a:cxn>
                  <a:cxn ang="0">
                    <a:pos x="20" y="35"/>
                  </a:cxn>
                  <a:cxn ang="0">
                    <a:pos x="28" y="25"/>
                  </a:cxn>
                  <a:cxn ang="0">
                    <a:pos x="35" y="16"/>
                  </a:cxn>
                  <a:cxn ang="0">
                    <a:pos x="44" y="6"/>
                  </a:cxn>
                  <a:cxn ang="0">
                    <a:pos x="50" y="1"/>
                  </a:cxn>
                  <a:cxn ang="0">
                    <a:pos x="55" y="0"/>
                  </a:cxn>
                </a:cxnLst>
                <a:rect l="0" t="0" r="r" b="b"/>
                <a:pathLst>
                  <a:path w="57" h="58">
                    <a:moveTo>
                      <a:pt x="55" y="0"/>
                    </a:moveTo>
                    <a:lnTo>
                      <a:pt x="57" y="3"/>
                    </a:lnTo>
                    <a:lnTo>
                      <a:pt x="55" y="8"/>
                    </a:lnTo>
                    <a:lnTo>
                      <a:pt x="50" y="17"/>
                    </a:lnTo>
                    <a:lnTo>
                      <a:pt x="42" y="26"/>
                    </a:lnTo>
                    <a:lnTo>
                      <a:pt x="33" y="35"/>
                    </a:lnTo>
                    <a:lnTo>
                      <a:pt x="24" y="45"/>
                    </a:lnTo>
                    <a:lnTo>
                      <a:pt x="11" y="53"/>
                    </a:lnTo>
                    <a:lnTo>
                      <a:pt x="0" y="58"/>
                    </a:lnTo>
                    <a:lnTo>
                      <a:pt x="5" y="53"/>
                    </a:lnTo>
                    <a:lnTo>
                      <a:pt x="11" y="46"/>
                    </a:lnTo>
                    <a:lnTo>
                      <a:pt x="20" y="35"/>
                    </a:lnTo>
                    <a:lnTo>
                      <a:pt x="28" y="25"/>
                    </a:lnTo>
                    <a:lnTo>
                      <a:pt x="35" y="16"/>
                    </a:lnTo>
                    <a:lnTo>
                      <a:pt x="44" y="6"/>
                    </a:lnTo>
                    <a:lnTo>
                      <a:pt x="50" y="1"/>
                    </a:lnTo>
                    <a:lnTo>
                      <a:pt x="55" y="0"/>
                    </a:lnTo>
                    <a:close/>
                  </a:path>
                </a:pathLst>
              </a:custGeom>
              <a:solidFill>
                <a:srgbClr val="006600"/>
              </a:solidFill>
              <a:ln w="9525">
                <a:noFill/>
                <a:round/>
                <a:headEnd/>
                <a:tailEnd/>
              </a:ln>
            </p:spPr>
            <p:txBody>
              <a:bodyPr/>
              <a:lstStyle/>
              <a:p>
                <a:endParaRPr lang="en-US"/>
              </a:p>
            </p:txBody>
          </p:sp>
          <p:sp>
            <p:nvSpPr>
              <p:cNvPr id="240" name="Freeform 120"/>
              <p:cNvSpPr>
                <a:spLocks/>
              </p:cNvSpPr>
              <p:nvPr/>
            </p:nvSpPr>
            <p:spPr bwMode="auto">
              <a:xfrm>
                <a:off x="363" y="2651"/>
                <a:ext cx="32" cy="63"/>
              </a:xfrm>
              <a:custGeom>
                <a:avLst/>
                <a:gdLst/>
                <a:ahLst/>
                <a:cxnLst>
                  <a:cxn ang="0">
                    <a:pos x="62" y="0"/>
                  </a:cxn>
                  <a:cxn ang="0">
                    <a:pos x="63" y="3"/>
                  </a:cxn>
                  <a:cxn ang="0">
                    <a:pos x="60" y="10"/>
                  </a:cxn>
                  <a:cxn ang="0">
                    <a:pos x="54" y="20"/>
                  </a:cxn>
                  <a:cxn ang="0">
                    <a:pos x="45" y="30"/>
                  </a:cxn>
                  <a:cxn ang="0">
                    <a:pos x="36" y="40"/>
                  </a:cxn>
                  <a:cxn ang="0">
                    <a:pos x="23" y="51"/>
                  </a:cxn>
                  <a:cxn ang="0">
                    <a:pos x="11" y="58"/>
                  </a:cxn>
                  <a:cxn ang="0">
                    <a:pos x="0" y="63"/>
                  </a:cxn>
                  <a:cxn ang="0">
                    <a:pos x="4" y="58"/>
                  </a:cxn>
                  <a:cxn ang="0">
                    <a:pos x="11" y="50"/>
                  </a:cxn>
                  <a:cxn ang="0">
                    <a:pos x="21" y="39"/>
                  </a:cxn>
                  <a:cxn ang="0">
                    <a:pos x="30" y="28"/>
                  </a:cxn>
                  <a:cxn ang="0">
                    <a:pos x="41" y="17"/>
                  </a:cxn>
                  <a:cxn ang="0">
                    <a:pos x="50" y="8"/>
                  </a:cxn>
                  <a:cxn ang="0">
                    <a:pos x="58" y="2"/>
                  </a:cxn>
                  <a:cxn ang="0">
                    <a:pos x="62" y="0"/>
                  </a:cxn>
                </a:cxnLst>
                <a:rect l="0" t="0" r="r" b="b"/>
                <a:pathLst>
                  <a:path w="63" h="63">
                    <a:moveTo>
                      <a:pt x="62" y="0"/>
                    </a:moveTo>
                    <a:lnTo>
                      <a:pt x="63" y="3"/>
                    </a:lnTo>
                    <a:lnTo>
                      <a:pt x="60" y="10"/>
                    </a:lnTo>
                    <a:lnTo>
                      <a:pt x="54" y="20"/>
                    </a:lnTo>
                    <a:lnTo>
                      <a:pt x="45" y="30"/>
                    </a:lnTo>
                    <a:lnTo>
                      <a:pt x="36" y="40"/>
                    </a:lnTo>
                    <a:lnTo>
                      <a:pt x="23" y="51"/>
                    </a:lnTo>
                    <a:lnTo>
                      <a:pt x="11" y="58"/>
                    </a:lnTo>
                    <a:lnTo>
                      <a:pt x="0" y="63"/>
                    </a:lnTo>
                    <a:lnTo>
                      <a:pt x="4" y="58"/>
                    </a:lnTo>
                    <a:lnTo>
                      <a:pt x="11" y="50"/>
                    </a:lnTo>
                    <a:lnTo>
                      <a:pt x="21" y="39"/>
                    </a:lnTo>
                    <a:lnTo>
                      <a:pt x="30" y="28"/>
                    </a:lnTo>
                    <a:lnTo>
                      <a:pt x="41" y="17"/>
                    </a:lnTo>
                    <a:lnTo>
                      <a:pt x="50" y="8"/>
                    </a:lnTo>
                    <a:lnTo>
                      <a:pt x="58" y="2"/>
                    </a:lnTo>
                    <a:lnTo>
                      <a:pt x="62" y="0"/>
                    </a:lnTo>
                    <a:close/>
                  </a:path>
                </a:pathLst>
              </a:custGeom>
              <a:solidFill>
                <a:srgbClr val="006600"/>
              </a:solidFill>
              <a:ln w="9525">
                <a:noFill/>
                <a:round/>
                <a:headEnd/>
                <a:tailEnd/>
              </a:ln>
            </p:spPr>
            <p:txBody>
              <a:bodyPr/>
              <a:lstStyle/>
              <a:p>
                <a:endParaRPr lang="en-US"/>
              </a:p>
            </p:txBody>
          </p:sp>
          <p:sp>
            <p:nvSpPr>
              <p:cNvPr id="241" name="Freeform 121"/>
              <p:cNvSpPr>
                <a:spLocks/>
              </p:cNvSpPr>
              <p:nvPr/>
            </p:nvSpPr>
            <p:spPr bwMode="auto">
              <a:xfrm>
                <a:off x="343" y="2658"/>
                <a:ext cx="34" cy="52"/>
              </a:xfrm>
              <a:custGeom>
                <a:avLst/>
                <a:gdLst/>
                <a:ahLst/>
                <a:cxnLst>
                  <a:cxn ang="0">
                    <a:pos x="69" y="0"/>
                  </a:cxn>
                  <a:cxn ang="0">
                    <a:pos x="69" y="2"/>
                  </a:cxn>
                  <a:cxn ang="0">
                    <a:pos x="65" y="8"/>
                  </a:cxn>
                  <a:cxn ang="0">
                    <a:pos x="56" y="17"/>
                  </a:cxn>
                  <a:cxn ang="0">
                    <a:pos x="47" y="26"/>
                  </a:cxn>
                  <a:cxn ang="0">
                    <a:pos x="34" y="35"/>
                  </a:cxn>
                  <a:cxn ang="0">
                    <a:pos x="21" y="43"/>
                  </a:cxn>
                  <a:cxn ang="0">
                    <a:pos x="10" y="49"/>
                  </a:cxn>
                  <a:cxn ang="0">
                    <a:pos x="0" y="52"/>
                  </a:cxn>
                  <a:cxn ang="0">
                    <a:pos x="6" y="47"/>
                  </a:cxn>
                  <a:cxn ang="0">
                    <a:pos x="15" y="39"/>
                  </a:cxn>
                  <a:cxn ang="0">
                    <a:pos x="25" y="31"/>
                  </a:cxn>
                  <a:cxn ang="0">
                    <a:pos x="36" y="21"/>
                  </a:cxn>
                  <a:cxn ang="0">
                    <a:pos x="47" y="13"/>
                  </a:cxn>
                  <a:cxn ang="0">
                    <a:pos x="56" y="5"/>
                  </a:cxn>
                  <a:cxn ang="0">
                    <a:pos x="64" y="1"/>
                  </a:cxn>
                  <a:cxn ang="0">
                    <a:pos x="69" y="0"/>
                  </a:cxn>
                </a:cxnLst>
                <a:rect l="0" t="0" r="r" b="b"/>
                <a:pathLst>
                  <a:path w="69" h="52">
                    <a:moveTo>
                      <a:pt x="69" y="0"/>
                    </a:moveTo>
                    <a:lnTo>
                      <a:pt x="69" y="2"/>
                    </a:lnTo>
                    <a:lnTo>
                      <a:pt x="65" y="8"/>
                    </a:lnTo>
                    <a:lnTo>
                      <a:pt x="56" y="17"/>
                    </a:lnTo>
                    <a:lnTo>
                      <a:pt x="47" y="26"/>
                    </a:lnTo>
                    <a:lnTo>
                      <a:pt x="34" y="35"/>
                    </a:lnTo>
                    <a:lnTo>
                      <a:pt x="21" y="43"/>
                    </a:lnTo>
                    <a:lnTo>
                      <a:pt x="10" y="49"/>
                    </a:lnTo>
                    <a:lnTo>
                      <a:pt x="0" y="52"/>
                    </a:lnTo>
                    <a:lnTo>
                      <a:pt x="6" y="47"/>
                    </a:lnTo>
                    <a:lnTo>
                      <a:pt x="15" y="39"/>
                    </a:lnTo>
                    <a:lnTo>
                      <a:pt x="25" y="31"/>
                    </a:lnTo>
                    <a:lnTo>
                      <a:pt x="36" y="21"/>
                    </a:lnTo>
                    <a:lnTo>
                      <a:pt x="47" y="13"/>
                    </a:lnTo>
                    <a:lnTo>
                      <a:pt x="56" y="5"/>
                    </a:lnTo>
                    <a:lnTo>
                      <a:pt x="64" y="1"/>
                    </a:lnTo>
                    <a:lnTo>
                      <a:pt x="69" y="0"/>
                    </a:lnTo>
                    <a:close/>
                  </a:path>
                </a:pathLst>
              </a:custGeom>
              <a:solidFill>
                <a:srgbClr val="006600"/>
              </a:solidFill>
              <a:ln w="9525">
                <a:noFill/>
                <a:round/>
                <a:headEnd/>
                <a:tailEnd/>
              </a:ln>
            </p:spPr>
            <p:txBody>
              <a:bodyPr/>
              <a:lstStyle/>
              <a:p>
                <a:endParaRPr lang="en-US"/>
              </a:p>
            </p:txBody>
          </p:sp>
          <p:sp>
            <p:nvSpPr>
              <p:cNvPr id="242" name="Freeform 122"/>
              <p:cNvSpPr>
                <a:spLocks/>
              </p:cNvSpPr>
              <p:nvPr/>
            </p:nvSpPr>
            <p:spPr bwMode="auto">
              <a:xfrm>
                <a:off x="328" y="2661"/>
                <a:ext cx="30" cy="44"/>
              </a:xfrm>
              <a:custGeom>
                <a:avLst/>
                <a:gdLst/>
                <a:ahLst/>
                <a:cxnLst>
                  <a:cxn ang="0">
                    <a:pos x="57" y="0"/>
                  </a:cxn>
                  <a:cxn ang="0">
                    <a:pos x="59" y="2"/>
                  </a:cxn>
                  <a:cxn ang="0">
                    <a:pos x="55" y="7"/>
                  </a:cxn>
                  <a:cxn ang="0">
                    <a:pos x="52" y="14"/>
                  </a:cxn>
                  <a:cxn ang="0">
                    <a:pos x="44" y="21"/>
                  </a:cxn>
                  <a:cxn ang="0">
                    <a:pos x="35" y="28"/>
                  </a:cxn>
                  <a:cxn ang="0">
                    <a:pos x="24" y="35"/>
                  </a:cxn>
                  <a:cxn ang="0">
                    <a:pos x="13" y="41"/>
                  </a:cxn>
                  <a:cxn ang="0">
                    <a:pos x="0" y="44"/>
                  </a:cxn>
                  <a:cxn ang="0">
                    <a:pos x="5" y="39"/>
                  </a:cxn>
                  <a:cxn ang="0">
                    <a:pos x="13" y="32"/>
                  </a:cxn>
                  <a:cxn ang="0">
                    <a:pos x="22" y="25"/>
                  </a:cxn>
                  <a:cxn ang="0">
                    <a:pos x="31" y="17"/>
                  </a:cxn>
                  <a:cxn ang="0">
                    <a:pos x="39" y="11"/>
                  </a:cxn>
                  <a:cxn ang="0">
                    <a:pos x="46" y="4"/>
                  </a:cxn>
                  <a:cxn ang="0">
                    <a:pos x="54" y="1"/>
                  </a:cxn>
                  <a:cxn ang="0">
                    <a:pos x="57" y="0"/>
                  </a:cxn>
                </a:cxnLst>
                <a:rect l="0" t="0" r="r" b="b"/>
                <a:pathLst>
                  <a:path w="59" h="44">
                    <a:moveTo>
                      <a:pt x="57" y="0"/>
                    </a:moveTo>
                    <a:lnTo>
                      <a:pt x="59" y="2"/>
                    </a:lnTo>
                    <a:lnTo>
                      <a:pt x="55" y="7"/>
                    </a:lnTo>
                    <a:lnTo>
                      <a:pt x="52" y="14"/>
                    </a:lnTo>
                    <a:lnTo>
                      <a:pt x="44" y="21"/>
                    </a:lnTo>
                    <a:lnTo>
                      <a:pt x="35" y="28"/>
                    </a:lnTo>
                    <a:lnTo>
                      <a:pt x="24" y="35"/>
                    </a:lnTo>
                    <a:lnTo>
                      <a:pt x="13" y="41"/>
                    </a:lnTo>
                    <a:lnTo>
                      <a:pt x="0" y="44"/>
                    </a:lnTo>
                    <a:lnTo>
                      <a:pt x="5" y="39"/>
                    </a:lnTo>
                    <a:lnTo>
                      <a:pt x="13" y="32"/>
                    </a:lnTo>
                    <a:lnTo>
                      <a:pt x="22" y="25"/>
                    </a:lnTo>
                    <a:lnTo>
                      <a:pt x="31" y="17"/>
                    </a:lnTo>
                    <a:lnTo>
                      <a:pt x="39" y="11"/>
                    </a:lnTo>
                    <a:lnTo>
                      <a:pt x="46" y="4"/>
                    </a:lnTo>
                    <a:lnTo>
                      <a:pt x="54" y="1"/>
                    </a:lnTo>
                    <a:lnTo>
                      <a:pt x="57" y="0"/>
                    </a:lnTo>
                    <a:close/>
                  </a:path>
                </a:pathLst>
              </a:custGeom>
              <a:solidFill>
                <a:srgbClr val="006600"/>
              </a:solidFill>
              <a:ln w="9525">
                <a:noFill/>
                <a:round/>
                <a:headEnd/>
                <a:tailEnd/>
              </a:ln>
            </p:spPr>
            <p:txBody>
              <a:bodyPr/>
              <a:lstStyle/>
              <a:p>
                <a:endParaRPr lang="en-US"/>
              </a:p>
            </p:txBody>
          </p:sp>
          <p:sp>
            <p:nvSpPr>
              <p:cNvPr id="243" name="Freeform 123"/>
              <p:cNvSpPr>
                <a:spLocks/>
              </p:cNvSpPr>
              <p:nvPr/>
            </p:nvSpPr>
            <p:spPr bwMode="auto">
              <a:xfrm>
                <a:off x="312" y="2662"/>
                <a:ext cx="26" cy="31"/>
              </a:xfrm>
              <a:custGeom>
                <a:avLst/>
                <a:gdLst/>
                <a:ahLst/>
                <a:cxnLst>
                  <a:cxn ang="0">
                    <a:pos x="50" y="0"/>
                  </a:cxn>
                  <a:cxn ang="0">
                    <a:pos x="52" y="2"/>
                  </a:cxn>
                  <a:cxn ang="0">
                    <a:pos x="48" y="6"/>
                  </a:cxn>
                  <a:cxn ang="0">
                    <a:pos x="43" y="12"/>
                  </a:cxn>
                  <a:cxn ang="0">
                    <a:pos x="34" y="18"/>
                  </a:cxn>
                  <a:cxn ang="0">
                    <a:pos x="24" y="23"/>
                  </a:cxn>
                  <a:cxn ang="0">
                    <a:pos x="15" y="28"/>
                  </a:cxn>
                  <a:cxn ang="0">
                    <a:pos x="6" y="30"/>
                  </a:cxn>
                  <a:cxn ang="0">
                    <a:pos x="0" y="31"/>
                  </a:cxn>
                  <a:cxn ang="0">
                    <a:pos x="11" y="24"/>
                  </a:cxn>
                  <a:cxn ang="0">
                    <a:pos x="26" y="14"/>
                  </a:cxn>
                  <a:cxn ang="0">
                    <a:pos x="41" y="4"/>
                  </a:cxn>
                  <a:cxn ang="0">
                    <a:pos x="50" y="0"/>
                  </a:cxn>
                </a:cxnLst>
                <a:rect l="0" t="0" r="r" b="b"/>
                <a:pathLst>
                  <a:path w="52" h="31">
                    <a:moveTo>
                      <a:pt x="50" y="0"/>
                    </a:moveTo>
                    <a:lnTo>
                      <a:pt x="52" y="2"/>
                    </a:lnTo>
                    <a:lnTo>
                      <a:pt x="48" y="6"/>
                    </a:lnTo>
                    <a:lnTo>
                      <a:pt x="43" y="12"/>
                    </a:lnTo>
                    <a:lnTo>
                      <a:pt x="34" y="18"/>
                    </a:lnTo>
                    <a:lnTo>
                      <a:pt x="24" y="23"/>
                    </a:lnTo>
                    <a:lnTo>
                      <a:pt x="15" y="28"/>
                    </a:lnTo>
                    <a:lnTo>
                      <a:pt x="6" y="30"/>
                    </a:lnTo>
                    <a:lnTo>
                      <a:pt x="0" y="31"/>
                    </a:lnTo>
                    <a:lnTo>
                      <a:pt x="11" y="24"/>
                    </a:lnTo>
                    <a:lnTo>
                      <a:pt x="26" y="14"/>
                    </a:lnTo>
                    <a:lnTo>
                      <a:pt x="41" y="4"/>
                    </a:lnTo>
                    <a:lnTo>
                      <a:pt x="50" y="0"/>
                    </a:lnTo>
                    <a:close/>
                  </a:path>
                </a:pathLst>
              </a:custGeom>
              <a:solidFill>
                <a:srgbClr val="006600"/>
              </a:solidFill>
              <a:ln w="9525">
                <a:noFill/>
                <a:round/>
                <a:headEnd/>
                <a:tailEnd/>
              </a:ln>
            </p:spPr>
            <p:txBody>
              <a:bodyPr/>
              <a:lstStyle/>
              <a:p>
                <a:endParaRPr lang="en-US"/>
              </a:p>
            </p:txBody>
          </p:sp>
          <p:sp>
            <p:nvSpPr>
              <p:cNvPr id="244" name="Freeform 124"/>
              <p:cNvSpPr>
                <a:spLocks/>
              </p:cNvSpPr>
              <p:nvPr/>
            </p:nvSpPr>
            <p:spPr bwMode="auto">
              <a:xfrm>
                <a:off x="303" y="2667"/>
                <a:ext cx="16" cy="20"/>
              </a:xfrm>
              <a:custGeom>
                <a:avLst/>
                <a:gdLst/>
                <a:ahLst/>
                <a:cxnLst>
                  <a:cxn ang="0">
                    <a:pos x="34" y="0"/>
                  </a:cxn>
                  <a:cxn ang="0">
                    <a:pos x="34" y="6"/>
                  </a:cxn>
                  <a:cxn ang="0">
                    <a:pos x="25" y="13"/>
                  </a:cxn>
                  <a:cxn ang="0">
                    <a:pos x="13" y="19"/>
                  </a:cxn>
                  <a:cxn ang="0">
                    <a:pos x="0" y="20"/>
                  </a:cxn>
                  <a:cxn ang="0">
                    <a:pos x="12" y="16"/>
                  </a:cxn>
                  <a:cxn ang="0">
                    <a:pos x="21" y="8"/>
                  </a:cxn>
                  <a:cxn ang="0">
                    <a:pos x="28" y="0"/>
                  </a:cxn>
                  <a:cxn ang="0">
                    <a:pos x="34" y="0"/>
                  </a:cxn>
                </a:cxnLst>
                <a:rect l="0" t="0" r="r" b="b"/>
                <a:pathLst>
                  <a:path w="34" h="20">
                    <a:moveTo>
                      <a:pt x="34" y="0"/>
                    </a:moveTo>
                    <a:lnTo>
                      <a:pt x="34" y="6"/>
                    </a:lnTo>
                    <a:lnTo>
                      <a:pt x="25" y="13"/>
                    </a:lnTo>
                    <a:lnTo>
                      <a:pt x="13" y="19"/>
                    </a:lnTo>
                    <a:lnTo>
                      <a:pt x="0" y="20"/>
                    </a:lnTo>
                    <a:lnTo>
                      <a:pt x="12" y="16"/>
                    </a:lnTo>
                    <a:lnTo>
                      <a:pt x="21" y="8"/>
                    </a:lnTo>
                    <a:lnTo>
                      <a:pt x="28" y="0"/>
                    </a:lnTo>
                    <a:lnTo>
                      <a:pt x="34" y="0"/>
                    </a:lnTo>
                    <a:close/>
                  </a:path>
                </a:pathLst>
              </a:custGeom>
              <a:solidFill>
                <a:srgbClr val="006600"/>
              </a:solidFill>
              <a:ln w="9525">
                <a:noFill/>
                <a:round/>
                <a:headEnd/>
                <a:tailEnd/>
              </a:ln>
            </p:spPr>
            <p:txBody>
              <a:bodyPr/>
              <a:lstStyle/>
              <a:p>
                <a:endParaRPr lang="en-US"/>
              </a:p>
            </p:txBody>
          </p:sp>
          <p:sp>
            <p:nvSpPr>
              <p:cNvPr id="245" name="Freeform 125"/>
              <p:cNvSpPr>
                <a:spLocks/>
              </p:cNvSpPr>
              <p:nvPr/>
            </p:nvSpPr>
            <p:spPr bwMode="auto">
              <a:xfrm>
                <a:off x="451" y="2670"/>
                <a:ext cx="19" cy="26"/>
              </a:xfrm>
              <a:custGeom>
                <a:avLst/>
                <a:gdLst/>
                <a:ahLst/>
                <a:cxnLst>
                  <a:cxn ang="0">
                    <a:pos x="0" y="26"/>
                  </a:cxn>
                  <a:cxn ang="0">
                    <a:pos x="5" y="20"/>
                  </a:cxn>
                  <a:cxn ang="0">
                    <a:pos x="17" y="10"/>
                  </a:cxn>
                  <a:cxn ang="0">
                    <a:pos x="28" y="2"/>
                  </a:cxn>
                  <a:cxn ang="0">
                    <a:pos x="37" y="0"/>
                  </a:cxn>
                  <a:cxn ang="0">
                    <a:pos x="37" y="6"/>
                  </a:cxn>
                  <a:cxn ang="0">
                    <a:pos x="26" y="13"/>
                  </a:cxn>
                  <a:cxn ang="0">
                    <a:pos x="11" y="21"/>
                  </a:cxn>
                  <a:cxn ang="0">
                    <a:pos x="0" y="26"/>
                  </a:cxn>
                </a:cxnLst>
                <a:rect l="0" t="0" r="r" b="b"/>
                <a:pathLst>
                  <a:path w="37" h="26">
                    <a:moveTo>
                      <a:pt x="0" y="26"/>
                    </a:moveTo>
                    <a:lnTo>
                      <a:pt x="5" y="20"/>
                    </a:lnTo>
                    <a:lnTo>
                      <a:pt x="17" y="10"/>
                    </a:lnTo>
                    <a:lnTo>
                      <a:pt x="28" y="2"/>
                    </a:lnTo>
                    <a:lnTo>
                      <a:pt x="37" y="0"/>
                    </a:lnTo>
                    <a:lnTo>
                      <a:pt x="37" y="6"/>
                    </a:lnTo>
                    <a:lnTo>
                      <a:pt x="26" y="13"/>
                    </a:lnTo>
                    <a:lnTo>
                      <a:pt x="11" y="21"/>
                    </a:lnTo>
                    <a:lnTo>
                      <a:pt x="0" y="26"/>
                    </a:lnTo>
                    <a:close/>
                  </a:path>
                </a:pathLst>
              </a:custGeom>
              <a:solidFill>
                <a:srgbClr val="006600"/>
              </a:solidFill>
              <a:ln w="9525">
                <a:noFill/>
                <a:round/>
                <a:headEnd/>
                <a:tailEnd/>
              </a:ln>
            </p:spPr>
            <p:txBody>
              <a:bodyPr/>
              <a:lstStyle/>
              <a:p>
                <a:endParaRPr lang="en-US"/>
              </a:p>
            </p:txBody>
          </p:sp>
          <p:sp>
            <p:nvSpPr>
              <p:cNvPr id="246" name="Freeform 126"/>
              <p:cNvSpPr>
                <a:spLocks/>
              </p:cNvSpPr>
              <p:nvPr/>
            </p:nvSpPr>
            <p:spPr bwMode="auto">
              <a:xfrm>
                <a:off x="450" y="2697"/>
                <a:ext cx="26" cy="11"/>
              </a:xfrm>
              <a:custGeom>
                <a:avLst/>
                <a:gdLst/>
                <a:ahLst/>
                <a:cxnLst>
                  <a:cxn ang="0">
                    <a:pos x="0" y="0"/>
                  </a:cxn>
                  <a:cxn ang="0">
                    <a:pos x="9" y="3"/>
                  </a:cxn>
                  <a:cxn ang="0">
                    <a:pos x="24" y="8"/>
                  </a:cxn>
                  <a:cxn ang="0">
                    <a:pos x="41" y="11"/>
                  </a:cxn>
                  <a:cxn ang="0">
                    <a:pos x="50" y="10"/>
                  </a:cxn>
                  <a:cxn ang="0">
                    <a:pos x="50" y="8"/>
                  </a:cxn>
                  <a:cxn ang="0">
                    <a:pos x="46" y="6"/>
                  </a:cxn>
                  <a:cxn ang="0">
                    <a:pos x="39" y="5"/>
                  </a:cxn>
                  <a:cxn ang="0">
                    <a:pos x="32" y="4"/>
                  </a:cxn>
                  <a:cxn ang="0">
                    <a:pos x="22" y="3"/>
                  </a:cxn>
                  <a:cxn ang="0">
                    <a:pos x="13" y="1"/>
                  </a:cxn>
                  <a:cxn ang="0">
                    <a:pos x="6" y="0"/>
                  </a:cxn>
                  <a:cxn ang="0">
                    <a:pos x="0" y="0"/>
                  </a:cxn>
                </a:cxnLst>
                <a:rect l="0" t="0" r="r" b="b"/>
                <a:pathLst>
                  <a:path w="50" h="11">
                    <a:moveTo>
                      <a:pt x="0" y="0"/>
                    </a:moveTo>
                    <a:lnTo>
                      <a:pt x="9" y="3"/>
                    </a:lnTo>
                    <a:lnTo>
                      <a:pt x="24" y="8"/>
                    </a:lnTo>
                    <a:lnTo>
                      <a:pt x="41" y="11"/>
                    </a:lnTo>
                    <a:lnTo>
                      <a:pt x="50" y="10"/>
                    </a:lnTo>
                    <a:lnTo>
                      <a:pt x="50" y="8"/>
                    </a:lnTo>
                    <a:lnTo>
                      <a:pt x="46" y="6"/>
                    </a:lnTo>
                    <a:lnTo>
                      <a:pt x="39" y="5"/>
                    </a:lnTo>
                    <a:lnTo>
                      <a:pt x="32" y="4"/>
                    </a:lnTo>
                    <a:lnTo>
                      <a:pt x="22" y="3"/>
                    </a:lnTo>
                    <a:lnTo>
                      <a:pt x="13" y="1"/>
                    </a:lnTo>
                    <a:lnTo>
                      <a:pt x="6" y="0"/>
                    </a:lnTo>
                    <a:lnTo>
                      <a:pt x="0" y="0"/>
                    </a:lnTo>
                    <a:close/>
                  </a:path>
                </a:pathLst>
              </a:custGeom>
              <a:solidFill>
                <a:srgbClr val="006600"/>
              </a:solidFill>
              <a:ln w="9525">
                <a:noFill/>
                <a:round/>
                <a:headEnd/>
                <a:tailEnd/>
              </a:ln>
            </p:spPr>
            <p:txBody>
              <a:bodyPr/>
              <a:lstStyle/>
              <a:p>
                <a:endParaRPr lang="en-US"/>
              </a:p>
            </p:txBody>
          </p:sp>
          <p:sp>
            <p:nvSpPr>
              <p:cNvPr id="247" name="Freeform 127"/>
              <p:cNvSpPr>
                <a:spLocks/>
              </p:cNvSpPr>
              <p:nvPr/>
            </p:nvSpPr>
            <p:spPr bwMode="auto">
              <a:xfrm>
                <a:off x="455" y="2685"/>
                <a:ext cx="27" cy="9"/>
              </a:xfrm>
              <a:custGeom>
                <a:avLst/>
                <a:gdLst/>
                <a:ahLst/>
                <a:cxnLst>
                  <a:cxn ang="0">
                    <a:pos x="0" y="9"/>
                  </a:cxn>
                  <a:cxn ang="0">
                    <a:pos x="4" y="9"/>
                  </a:cxn>
                  <a:cxn ang="0">
                    <a:pos x="11" y="8"/>
                  </a:cxn>
                  <a:cxn ang="0">
                    <a:pos x="21" y="8"/>
                  </a:cxn>
                  <a:cxn ang="0">
                    <a:pos x="30" y="8"/>
                  </a:cxn>
                  <a:cxn ang="0">
                    <a:pos x="39" y="7"/>
                  </a:cxn>
                  <a:cxn ang="0">
                    <a:pos x="47" y="6"/>
                  </a:cxn>
                  <a:cxn ang="0">
                    <a:pos x="52" y="4"/>
                  </a:cxn>
                  <a:cxn ang="0">
                    <a:pos x="54" y="2"/>
                  </a:cxn>
                  <a:cxn ang="0">
                    <a:pos x="47" y="0"/>
                  </a:cxn>
                  <a:cxn ang="0">
                    <a:pos x="32" y="2"/>
                  </a:cxn>
                  <a:cxn ang="0">
                    <a:pos x="13" y="6"/>
                  </a:cxn>
                  <a:cxn ang="0">
                    <a:pos x="0" y="9"/>
                  </a:cxn>
                </a:cxnLst>
                <a:rect l="0" t="0" r="r" b="b"/>
                <a:pathLst>
                  <a:path w="54" h="9">
                    <a:moveTo>
                      <a:pt x="0" y="9"/>
                    </a:moveTo>
                    <a:lnTo>
                      <a:pt x="4" y="9"/>
                    </a:lnTo>
                    <a:lnTo>
                      <a:pt x="11" y="8"/>
                    </a:lnTo>
                    <a:lnTo>
                      <a:pt x="21" y="8"/>
                    </a:lnTo>
                    <a:lnTo>
                      <a:pt x="30" y="8"/>
                    </a:lnTo>
                    <a:lnTo>
                      <a:pt x="39" y="7"/>
                    </a:lnTo>
                    <a:lnTo>
                      <a:pt x="47" y="6"/>
                    </a:lnTo>
                    <a:lnTo>
                      <a:pt x="52" y="4"/>
                    </a:lnTo>
                    <a:lnTo>
                      <a:pt x="54" y="2"/>
                    </a:lnTo>
                    <a:lnTo>
                      <a:pt x="47" y="0"/>
                    </a:lnTo>
                    <a:lnTo>
                      <a:pt x="32" y="2"/>
                    </a:lnTo>
                    <a:lnTo>
                      <a:pt x="13" y="6"/>
                    </a:lnTo>
                    <a:lnTo>
                      <a:pt x="0" y="9"/>
                    </a:lnTo>
                    <a:close/>
                  </a:path>
                </a:pathLst>
              </a:custGeom>
              <a:solidFill>
                <a:srgbClr val="006600"/>
              </a:solidFill>
              <a:ln w="9525">
                <a:noFill/>
                <a:round/>
                <a:headEnd/>
                <a:tailEnd/>
              </a:ln>
            </p:spPr>
            <p:txBody>
              <a:bodyPr/>
              <a:lstStyle/>
              <a:p>
                <a:endParaRPr lang="en-US"/>
              </a:p>
            </p:txBody>
          </p:sp>
          <p:sp>
            <p:nvSpPr>
              <p:cNvPr id="248" name="Freeform 128"/>
              <p:cNvSpPr>
                <a:spLocks/>
              </p:cNvSpPr>
              <p:nvPr/>
            </p:nvSpPr>
            <p:spPr bwMode="auto">
              <a:xfrm>
                <a:off x="442" y="2702"/>
                <a:ext cx="26" cy="21"/>
              </a:xfrm>
              <a:custGeom>
                <a:avLst/>
                <a:gdLst/>
                <a:ahLst/>
                <a:cxnLst>
                  <a:cxn ang="0">
                    <a:pos x="0" y="0"/>
                  </a:cxn>
                  <a:cxn ang="0">
                    <a:pos x="8" y="2"/>
                  </a:cxn>
                  <a:cxn ang="0">
                    <a:pos x="15" y="4"/>
                  </a:cxn>
                  <a:cxn ang="0">
                    <a:pos x="24" y="7"/>
                  </a:cxn>
                  <a:cxn ang="0">
                    <a:pos x="36" y="10"/>
                  </a:cxn>
                  <a:cxn ang="0">
                    <a:pos x="43" y="14"/>
                  </a:cxn>
                  <a:cxn ang="0">
                    <a:pos x="49" y="17"/>
                  </a:cxn>
                  <a:cxn ang="0">
                    <a:pos x="52" y="19"/>
                  </a:cxn>
                  <a:cxn ang="0">
                    <a:pos x="52" y="21"/>
                  </a:cxn>
                  <a:cxn ang="0">
                    <a:pos x="43" y="20"/>
                  </a:cxn>
                  <a:cxn ang="0">
                    <a:pos x="26" y="13"/>
                  </a:cxn>
                  <a:cxn ang="0">
                    <a:pos x="11" y="6"/>
                  </a:cxn>
                  <a:cxn ang="0">
                    <a:pos x="0" y="0"/>
                  </a:cxn>
                </a:cxnLst>
                <a:rect l="0" t="0" r="r" b="b"/>
                <a:pathLst>
                  <a:path w="52" h="21">
                    <a:moveTo>
                      <a:pt x="0" y="0"/>
                    </a:moveTo>
                    <a:lnTo>
                      <a:pt x="8" y="2"/>
                    </a:lnTo>
                    <a:lnTo>
                      <a:pt x="15" y="4"/>
                    </a:lnTo>
                    <a:lnTo>
                      <a:pt x="24" y="7"/>
                    </a:lnTo>
                    <a:lnTo>
                      <a:pt x="36" y="10"/>
                    </a:lnTo>
                    <a:lnTo>
                      <a:pt x="43" y="14"/>
                    </a:lnTo>
                    <a:lnTo>
                      <a:pt x="49" y="17"/>
                    </a:lnTo>
                    <a:lnTo>
                      <a:pt x="52" y="19"/>
                    </a:lnTo>
                    <a:lnTo>
                      <a:pt x="52" y="21"/>
                    </a:lnTo>
                    <a:lnTo>
                      <a:pt x="43" y="20"/>
                    </a:lnTo>
                    <a:lnTo>
                      <a:pt x="26" y="13"/>
                    </a:lnTo>
                    <a:lnTo>
                      <a:pt x="11" y="6"/>
                    </a:lnTo>
                    <a:lnTo>
                      <a:pt x="0" y="0"/>
                    </a:lnTo>
                    <a:close/>
                  </a:path>
                </a:pathLst>
              </a:custGeom>
              <a:solidFill>
                <a:srgbClr val="006600"/>
              </a:solidFill>
              <a:ln w="9525">
                <a:noFill/>
                <a:round/>
                <a:headEnd/>
                <a:tailEnd/>
              </a:ln>
            </p:spPr>
            <p:txBody>
              <a:bodyPr/>
              <a:lstStyle/>
              <a:p>
                <a:endParaRPr lang="en-US"/>
              </a:p>
            </p:txBody>
          </p:sp>
          <p:sp>
            <p:nvSpPr>
              <p:cNvPr id="249" name="Freeform 129"/>
              <p:cNvSpPr>
                <a:spLocks/>
              </p:cNvSpPr>
              <p:nvPr/>
            </p:nvSpPr>
            <p:spPr bwMode="auto">
              <a:xfrm>
                <a:off x="309" y="2692"/>
                <a:ext cx="8" cy="40"/>
              </a:xfrm>
              <a:custGeom>
                <a:avLst/>
                <a:gdLst/>
                <a:ahLst/>
                <a:cxnLst>
                  <a:cxn ang="0">
                    <a:pos x="10" y="0"/>
                  </a:cxn>
                  <a:cxn ang="0">
                    <a:pos x="13" y="10"/>
                  </a:cxn>
                  <a:cxn ang="0">
                    <a:pos x="15" y="23"/>
                  </a:cxn>
                  <a:cxn ang="0">
                    <a:pos x="13" y="33"/>
                  </a:cxn>
                  <a:cxn ang="0">
                    <a:pos x="6" y="40"/>
                  </a:cxn>
                  <a:cxn ang="0">
                    <a:pos x="0" y="35"/>
                  </a:cxn>
                  <a:cxn ang="0">
                    <a:pos x="2" y="24"/>
                  </a:cxn>
                  <a:cxn ang="0">
                    <a:pos x="8" y="11"/>
                  </a:cxn>
                  <a:cxn ang="0">
                    <a:pos x="10" y="0"/>
                  </a:cxn>
                </a:cxnLst>
                <a:rect l="0" t="0" r="r" b="b"/>
                <a:pathLst>
                  <a:path w="15" h="40">
                    <a:moveTo>
                      <a:pt x="10" y="0"/>
                    </a:moveTo>
                    <a:lnTo>
                      <a:pt x="13" y="10"/>
                    </a:lnTo>
                    <a:lnTo>
                      <a:pt x="15" y="23"/>
                    </a:lnTo>
                    <a:lnTo>
                      <a:pt x="13" y="33"/>
                    </a:lnTo>
                    <a:lnTo>
                      <a:pt x="6" y="40"/>
                    </a:lnTo>
                    <a:lnTo>
                      <a:pt x="0" y="35"/>
                    </a:lnTo>
                    <a:lnTo>
                      <a:pt x="2" y="24"/>
                    </a:lnTo>
                    <a:lnTo>
                      <a:pt x="8" y="11"/>
                    </a:lnTo>
                    <a:lnTo>
                      <a:pt x="10" y="0"/>
                    </a:lnTo>
                    <a:close/>
                  </a:path>
                </a:pathLst>
              </a:custGeom>
              <a:solidFill>
                <a:srgbClr val="006600"/>
              </a:solidFill>
              <a:ln w="9525">
                <a:noFill/>
                <a:round/>
                <a:headEnd/>
                <a:tailEnd/>
              </a:ln>
            </p:spPr>
            <p:txBody>
              <a:bodyPr/>
              <a:lstStyle/>
              <a:p>
                <a:endParaRPr lang="en-US"/>
              </a:p>
            </p:txBody>
          </p:sp>
          <p:sp>
            <p:nvSpPr>
              <p:cNvPr id="250" name="Freeform 130"/>
              <p:cNvSpPr>
                <a:spLocks/>
              </p:cNvSpPr>
              <p:nvPr/>
            </p:nvSpPr>
            <p:spPr bwMode="auto">
              <a:xfrm>
                <a:off x="295" y="2687"/>
                <a:ext cx="11" cy="38"/>
              </a:xfrm>
              <a:custGeom>
                <a:avLst/>
                <a:gdLst/>
                <a:ahLst/>
                <a:cxnLst>
                  <a:cxn ang="0">
                    <a:pos x="20" y="0"/>
                  </a:cxn>
                  <a:cxn ang="0">
                    <a:pos x="20" y="9"/>
                  </a:cxn>
                  <a:cxn ang="0">
                    <a:pos x="18" y="22"/>
                  </a:cxn>
                  <a:cxn ang="0">
                    <a:pos x="13" y="33"/>
                  </a:cxn>
                  <a:cxn ang="0">
                    <a:pos x="3" y="38"/>
                  </a:cxn>
                  <a:cxn ang="0">
                    <a:pos x="0" y="33"/>
                  </a:cxn>
                  <a:cxn ang="0">
                    <a:pos x="5" y="22"/>
                  </a:cxn>
                  <a:cxn ang="0">
                    <a:pos x="14" y="8"/>
                  </a:cxn>
                  <a:cxn ang="0">
                    <a:pos x="20" y="0"/>
                  </a:cxn>
                </a:cxnLst>
                <a:rect l="0" t="0" r="r" b="b"/>
                <a:pathLst>
                  <a:path w="20" h="38">
                    <a:moveTo>
                      <a:pt x="20" y="0"/>
                    </a:moveTo>
                    <a:lnTo>
                      <a:pt x="20" y="9"/>
                    </a:lnTo>
                    <a:lnTo>
                      <a:pt x="18" y="22"/>
                    </a:lnTo>
                    <a:lnTo>
                      <a:pt x="13" y="33"/>
                    </a:lnTo>
                    <a:lnTo>
                      <a:pt x="3" y="38"/>
                    </a:lnTo>
                    <a:lnTo>
                      <a:pt x="0" y="33"/>
                    </a:lnTo>
                    <a:lnTo>
                      <a:pt x="5" y="22"/>
                    </a:lnTo>
                    <a:lnTo>
                      <a:pt x="14" y="8"/>
                    </a:lnTo>
                    <a:lnTo>
                      <a:pt x="20" y="0"/>
                    </a:lnTo>
                    <a:close/>
                  </a:path>
                </a:pathLst>
              </a:custGeom>
              <a:solidFill>
                <a:srgbClr val="006600"/>
              </a:solidFill>
              <a:ln w="9525">
                <a:noFill/>
                <a:round/>
                <a:headEnd/>
                <a:tailEnd/>
              </a:ln>
            </p:spPr>
            <p:txBody>
              <a:bodyPr/>
              <a:lstStyle/>
              <a:p>
                <a:endParaRPr lang="en-US"/>
              </a:p>
            </p:txBody>
          </p:sp>
          <p:sp>
            <p:nvSpPr>
              <p:cNvPr id="251" name="Freeform 131"/>
              <p:cNvSpPr>
                <a:spLocks/>
              </p:cNvSpPr>
              <p:nvPr/>
            </p:nvSpPr>
            <p:spPr bwMode="auto">
              <a:xfrm>
                <a:off x="328" y="2704"/>
                <a:ext cx="6" cy="36"/>
              </a:xfrm>
              <a:custGeom>
                <a:avLst/>
                <a:gdLst/>
                <a:ahLst/>
                <a:cxnLst>
                  <a:cxn ang="0">
                    <a:pos x="3" y="0"/>
                  </a:cxn>
                  <a:cxn ang="0">
                    <a:pos x="9" y="5"/>
                  </a:cxn>
                  <a:cxn ang="0">
                    <a:pos x="13" y="16"/>
                  </a:cxn>
                  <a:cxn ang="0">
                    <a:pos x="13" y="29"/>
                  </a:cxn>
                  <a:cxn ang="0">
                    <a:pos x="7" y="36"/>
                  </a:cxn>
                  <a:cxn ang="0">
                    <a:pos x="0" y="34"/>
                  </a:cxn>
                  <a:cxn ang="0">
                    <a:pos x="0" y="23"/>
                  </a:cxn>
                  <a:cxn ang="0">
                    <a:pos x="3" y="10"/>
                  </a:cxn>
                  <a:cxn ang="0">
                    <a:pos x="3" y="0"/>
                  </a:cxn>
                </a:cxnLst>
                <a:rect l="0" t="0" r="r" b="b"/>
                <a:pathLst>
                  <a:path w="13" h="36">
                    <a:moveTo>
                      <a:pt x="3" y="0"/>
                    </a:moveTo>
                    <a:lnTo>
                      <a:pt x="9" y="5"/>
                    </a:lnTo>
                    <a:lnTo>
                      <a:pt x="13" y="16"/>
                    </a:lnTo>
                    <a:lnTo>
                      <a:pt x="13" y="29"/>
                    </a:lnTo>
                    <a:lnTo>
                      <a:pt x="7" y="36"/>
                    </a:lnTo>
                    <a:lnTo>
                      <a:pt x="0" y="34"/>
                    </a:lnTo>
                    <a:lnTo>
                      <a:pt x="0" y="23"/>
                    </a:lnTo>
                    <a:lnTo>
                      <a:pt x="3" y="10"/>
                    </a:lnTo>
                    <a:lnTo>
                      <a:pt x="3" y="0"/>
                    </a:lnTo>
                    <a:close/>
                  </a:path>
                </a:pathLst>
              </a:custGeom>
              <a:solidFill>
                <a:srgbClr val="006600"/>
              </a:solidFill>
              <a:ln w="9525">
                <a:noFill/>
                <a:round/>
                <a:headEnd/>
                <a:tailEnd/>
              </a:ln>
            </p:spPr>
            <p:txBody>
              <a:bodyPr/>
              <a:lstStyle/>
              <a:p>
                <a:endParaRPr lang="en-US"/>
              </a:p>
            </p:txBody>
          </p:sp>
          <p:sp>
            <p:nvSpPr>
              <p:cNvPr id="252" name="Freeform 132"/>
              <p:cNvSpPr>
                <a:spLocks/>
              </p:cNvSpPr>
              <p:nvPr/>
            </p:nvSpPr>
            <p:spPr bwMode="auto">
              <a:xfrm>
                <a:off x="343" y="2707"/>
                <a:ext cx="13" cy="42"/>
              </a:xfrm>
              <a:custGeom>
                <a:avLst/>
                <a:gdLst/>
                <a:ahLst/>
                <a:cxnLst>
                  <a:cxn ang="0">
                    <a:pos x="0" y="0"/>
                  </a:cxn>
                  <a:cxn ang="0">
                    <a:pos x="12" y="10"/>
                  </a:cxn>
                  <a:cxn ang="0">
                    <a:pos x="23" y="24"/>
                  </a:cxn>
                  <a:cxn ang="0">
                    <a:pos x="26" y="36"/>
                  </a:cxn>
                  <a:cxn ang="0">
                    <a:pos x="23" y="42"/>
                  </a:cxn>
                  <a:cxn ang="0">
                    <a:pos x="13" y="38"/>
                  </a:cxn>
                  <a:cxn ang="0">
                    <a:pos x="8" y="25"/>
                  </a:cxn>
                  <a:cxn ang="0">
                    <a:pos x="4" y="10"/>
                  </a:cxn>
                  <a:cxn ang="0">
                    <a:pos x="0" y="0"/>
                  </a:cxn>
                </a:cxnLst>
                <a:rect l="0" t="0" r="r" b="b"/>
                <a:pathLst>
                  <a:path w="26" h="42">
                    <a:moveTo>
                      <a:pt x="0" y="0"/>
                    </a:moveTo>
                    <a:lnTo>
                      <a:pt x="12" y="10"/>
                    </a:lnTo>
                    <a:lnTo>
                      <a:pt x="23" y="24"/>
                    </a:lnTo>
                    <a:lnTo>
                      <a:pt x="26" y="36"/>
                    </a:lnTo>
                    <a:lnTo>
                      <a:pt x="23" y="42"/>
                    </a:lnTo>
                    <a:lnTo>
                      <a:pt x="13" y="38"/>
                    </a:lnTo>
                    <a:lnTo>
                      <a:pt x="8" y="25"/>
                    </a:lnTo>
                    <a:lnTo>
                      <a:pt x="4" y="10"/>
                    </a:lnTo>
                    <a:lnTo>
                      <a:pt x="0" y="0"/>
                    </a:lnTo>
                    <a:close/>
                  </a:path>
                </a:pathLst>
              </a:custGeom>
              <a:solidFill>
                <a:srgbClr val="006600"/>
              </a:solidFill>
              <a:ln w="9525">
                <a:noFill/>
                <a:round/>
                <a:headEnd/>
                <a:tailEnd/>
              </a:ln>
            </p:spPr>
            <p:txBody>
              <a:bodyPr/>
              <a:lstStyle/>
              <a:p>
                <a:endParaRPr lang="en-US"/>
              </a:p>
            </p:txBody>
          </p:sp>
          <p:sp>
            <p:nvSpPr>
              <p:cNvPr id="253" name="Freeform 133"/>
              <p:cNvSpPr>
                <a:spLocks/>
              </p:cNvSpPr>
              <p:nvPr/>
            </p:nvSpPr>
            <p:spPr bwMode="auto">
              <a:xfrm>
                <a:off x="360" y="2713"/>
                <a:ext cx="15" cy="45"/>
              </a:xfrm>
              <a:custGeom>
                <a:avLst/>
                <a:gdLst/>
                <a:ahLst/>
                <a:cxnLst>
                  <a:cxn ang="0">
                    <a:pos x="0" y="0"/>
                  </a:cxn>
                  <a:cxn ang="0">
                    <a:pos x="11" y="10"/>
                  </a:cxn>
                  <a:cxn ang="0">
                    <a:pos x="22" y="26"/>
                  </a:cxn>
                  <a:cxn ang="0">
                    <a:pos x="29" y="40"/>
                  </a:cxn>
                  <a:cxn ang="0">
                    <a:pos x="26" y="45"/>
                  </a:cxn>
                  <a:cxn ang="0">
                    <a:pos x="16" y="39"/>
                  </a:cxn>
                  <a:cxn ang="0">
                    <a:pos x="9" y="25"/>
                  </a:cxn>
                  <a:cxn ang="0">
                    <a:pos x="3" y="9"/>
                  </a:cxn>
                  <a:cxn ang="0">
                    <a:pos x="0" y="0"/>
                  </a:cxn>
                </a:cxnLst>
                <a:rect l="0" t="0" r="r" b="b"/>
                <a:pathLst>
                  <a:path w="29" h="45">
                    <a:moveTo>
                      <a:pt x="0" y="0"/>
                    </a:moveTo>
                    <a:lnTo>
                      <a:pt x="11" y="10"/>
                    </a:lnTo>
                    <a:lnTo>
                      <a:pt x="22" y="26"/>
                    </a:lnTo>
                    <a:lnTo>
                      <a:pt x="29" y="40"/>
                    </a:lnTo>
                    <a:lnTo>
                      <a:pt x="26" y="45"/>
                    </a:lnTo>
                    <a:lnTo>
                      <a:pt x="16" y="39"/>
                    </a:lnTo>
                    <a:lnTo>
                      <a:pt x="9" y="25"/>
                    </a:lnTo>
                    <a:lnTo>
                      <a:pt x="3" y="9"/>
                    </a:lnTo>
                    <a:lnTo>
                      <a:pt x="0" y="0"/>
                    </a:lnTo>
                    <a:close/>
                  </a:path>
                </a:pathLst>
              </a:custGeom>
              <a:solidFill>
                <a:srgbClr val="006600"/>
              </a:solidFill>
              <a:ln w="9525">
                <a:noFill/>
                <a:round/>
                <a:headEnd/>
                <a:tailEnd/>
              </a:ln>
            </p:spPr>
            <p:txBody>
              <a:bodyPr/>
              <a:lstStyle/>
              <a:p>
                <a:endParaRPr lang="en-US"/>
              </a:p>
            </p:txBody>
          </p:sp>
          <p:sp>
            <p:nvSpPr>
              <p:cNvPr id="254" name="Freeform 134"/>
              <p:cNvSpPr>
                <a:spLocks/>
              </p:cNvSpPr>
              <p:nvPr/>
            </p:nvSpPr>
            <p:spPr bwMode="auto">
              <a:xfrm>
                <a:off x="392" y="2711"/>
                <a:ext cx="26" cy="48"/>
              </a:xfrm>
              <a:custGeom>
                <a:avLst/>
                <a:gdLst/>
                <a:ahLst/>
                <a:cxnLst>
                  <a:cxn ang="0">
                    <a:pos x="0" y="0"/>
                  </a:cxn>
                  <a:cxn ang="0">
                    <a:pos x="9" y="4"/>
                  </a:cxn>
                  <a:cxn ang="0">
                    <a:pos x="18" y="10"/>
                  </a:cxn>
                  <a:cxn ang="0">
                    <a:pos x="28" y="17"/>
                  </a:cxn>
                  <a:cxn ang="0">
                    <a:pos x="37" y="26"/>
                  </a:cxn>
                  <a:cxn ang="0">
                    <a:pos x="44" y="33"/>
                  </a:cxn>
                  <a:cxn ang="0">
                    <a:pos x="50" y="40"/>
                  </a:cxn>
                  <a:cxn ang="0">
                    <a:pos x="52" y="45"/>
                  </a:cxn>
                  <a:cxn ang="0">
                    <a:pos x="50" y="48"/>
                  </a:cxn>
                  <a:cxn ang="0">
                    <a:pos x="39" y="42"/>
                  </a:cxn>
                  <a:cxn ang="0">
                    <a:pos x="26" y="27"/>
                  </a:cxn>
                  <a:cxn ang="0">
                    <a:pos x="13" y="9"/>
                  </a:cxn>
                  <a:cxn ang="0">
                    <a:pos x="0" y="0"/>
                  </a:cxn>
                </a:cxnLst>
                <a:rect l="0" t="0" r="r" b="b"/>
                <a:pathLst>
                  <a:path w="52" h="48">
                    <a:moveTo>
                      <a:pt x="0" y="0"/>
                    </a:moveTo>
                    <a:lnTo>
                      <a:pt x="9" y="4"/>
                    </a:lnTo>
                    <a:lnTo>
                      <a:pt x="18" y="10"/>
                    </a:lnTo>
                    <a:lnTo>
                      <a:pt x="28" y="17"/>
                    </a:lnTo>
                    <a:lnTo>
                      <a:pt x="37" y="26"/>
                    </a:lnTo>
                    <a:lnTo>
                      <a:pt x="44" y="33"/>
                    </a:lnTo>
                    <a:lnTo>
                      <a:pt x="50" y="40"/>
                    </a:lnTo>
                    <a:lnTo>
                      <a:pt x="52" y="45"/>
                    </a:lnTo>
                    <a:lnTo>
                      <a:pt x="50" y="48"/>
                    </a:lnTo>
                    <a:lnTo>
                      <a:pt x="39" y="42"/>
                    </a:lnTo>
                    <a:lnTo>
                      <a:pt x="26" y="27"/>
                    </a:lnTo>
                    <a:lnTo>
                      <a:pt x="13" y="9"/>
                    </a:lnTo>
                    <a:lnTo>
                      <a:pt x="0" y="0"/>
                    </a:lnTo>
                    <a:close/>
                  </a:path>
                </a:pathLst>
              </a:custGeom>
              <a:solidFill>
                <a:srgbClr val="006600"/>
              </a:solidFill>
              <a:ln w="9525">
                <a:noFill/>
                <a:round/>
                <a:headEnd/>
                <a:tailEnd/>
              </a:ln>
            </p:spPr>
            <p:txBody>
              <a:bodyPr/>
              <a:lstStyle/>
              <a:p>
                <a:endParaRPr lang="en-US"/>
              </a:p>
            </p:txBody>
          </p:sp>
          <p:sp>
            <p:nvSpPr>
              <p:cNvPr id="255" name="Freeform 135"/>
              <p:cNvSpPr>
                <a:spLocks/>
              </p:cNvSpPr>
              <p:nvPr/>
            </p:nvSpPr>
            <p:spPr bwMode="auto">
              <a:xfrm>
                <a:off x="427" y="2704"/>
                <a:ext cx="30" cy="44"/>
              </a:xfrm>
              <a:custGeom>
                <a:avLst/>
                <a:gdLst/>
                <a:ahLst/>
                <a:cxnLst>
                  <a:cxn ang="0">
                    <a:pos x="0" y="0"/>
                  </a:cxn>
                  <a:cxn ang="0">
                    <a:pos x="8" y="3"/>
                  </a:cxn>
                  <a:cxn ang="0">
                    <a:pos x="17" y="9"/>
                  </a:cxn>
                  <a:cxn ang="0">
                    <a:pos x="28" y="15"/>
                  </a:cxn>
                  <a:cxn ang="0">
                    <a:pos x="40" y="22"/>
                  </a:cxn>
                  <a:cxn ang="0">
                    <a:pos x="49" y="30"/>
                  </a:cxn>
                  <a:cxn ang="0">
                    <a:pos x="56" y="36"/>
                  </a:cxn>
                  <a:cxn ang="0">
                    <a:pos x="60" y="41"/>
                  </a:cxn>
                  <a:cxn ang="0">
                    <a:pos x="58" y="44"/>
                  </a:cxn>
                  <a:cxn ang="0">
                    <a:pos x="53" y="43"/>
                  </a:cxn>
                  <a:cxn ang="0">
                    <a:pos x="45" y="39"/>
                  </a:cxn>
                  <a:cxn ang="0">
                    <a:pos x="36" y="33"/>
                  </a:cxn>
                  <a:cxn ang="0">
                    <a:pos x="28" y="24"/>
                  </a:cxn>
                  <a:cxn ang="0">
                    <a:pos x="19" y="16"/>
                  </a:cxn>
                  <a:cxn ang="0">
                    <a:pos x="12" y="9"/>
                  </a:cxn>
                  <a:cxn ang="0">
                    <a:pos x="6" y="3"/>
                  </a:cxn>
                  <a:cxn ang="0">
                    <a:pos x="0" y="0"/>
                  </a:cxn>
                </a:cxnLst>
                <a:rect l="0" t="0" r="r" b="b"/>
                <a:pathLst>
                  <a:path w="60" h="44">
                    <a:moveTo>
                      <a:pt x="0" y="0"/>
                    </a:moveTo>
                    <a:lnTo>
                      <a:pt x="8" y="3"/>
                    </a:lnTo>
                    <a:lnTo>
                      <a:pt x="17" y="9"/>
                    </a:lnTo>
                    <a:lnTo>
                      <a:pt x="28" y="15"/>
                    </a:lnTo>
                    <a:lnTo>
                      <a:pt x="40" y="22"/>
                    </a:lnTo>
                    <a:lnTo>
                      <a:pt x="49" y="30"/>
                    </a:lnTo>
                    <a:lnTo>
                      <a:pt x="56" y="36"/>
                    </a:lnTo>
                    <a:lnTo>
                      <a:pt x="60" y="41"/>
                    </a:lnTo>
                    <a:lnTo>
                      <a:pt x="58" y="44"/>
                    </a:lnTo>
                    <a:lnTo>
                      <a:pt x="53" y="43"/>
                    </a:lnTo>
                    <a:lnTo>
                      <a:pt x="45" y="39"/>
                    </a:lnTo>
                    <a:lnTo>
                      <a:pt x="36" y="33"/>
                    </a:lnTo>
                    <a:lnTo>
                      <a:pt x="28" y="24"/>
                    </a:lnTo>
                    <a:lnTo>
                      <a:pt x="19" y="16"/>
                    </a:lnTo>
                    <a:lnTo>
                      <a:pt x="12" y="9"/>
                    </a:lnTo>
                    <a:lnTo>
                      <a:pt x="6" y="3"/>
                    </a:lnTo>
                    <a:lnTo>
                      <a:pt x="0" y="0"/>
                    </a:lnTo>
                    <a:close/>
                  </a:path>
                </a:pathLst>
              </a:custGeom>
              <a:solidFill>
                <a:srgbClr val="006600"/>
              </a:solidFill>
              <a:ln w="9525">
                <a:noFill/>
                <a:round/>
                <a:headEnd/>
                <a:tailEnd/>
              </a:ln>
            </p:spPr>
            <p:txBody>
              <a:bodyPr/>
              <a:lstStyle/>
              <a:p>
                <a:endParaRPr lang="en-US"/>
              </a:p>
            </p:txBody>
          </p:sp>
          <p:sp>
            <p:nvSpPr>
              <p:cNvPr id="256" name="Freeform 136"/>
              <p:cNvSpPr>
                <a:spLocks/>
              </p:cNvSpPr>
              <p:nvPr/>
            </p:nvSpPr>
            <p:spPr bwMode="auto">
              <a:xfrm>
                <a:off x="376" y="2714"/>
                <a:ext cx="25" cy="40"/>
              </a:xfrm>
              <a:custGeom>
                <a:avLst/>
                <a:gdLst/>
                <a:ahLst/>
                <a:cxnLst>
                  <a:cxn ang="0">
                    <a:pos x="0" y="0"/>
                  </a:cxn>
                  <a:cxn ang="0">
                    <a:pos x="6" y="3"/>
                  </a:cxn>
                  <a:cxn ang="0">
                    <a:pos x="15" y="8"/>
                  </a:cxn>
                  <a:cxn ang="0">
                    <a:pos x="24" y="14"/>
                  </a:cxn>
                  <a:cxn ang="0">
                    <a:pos x="36" y="22"/>
                  </a:cxn>
                  <a:cxn ang="0">
                    <a:pos x="43" y="28"/>
                  </a:cxn>
                  <a:cxn ang="0">
                    <a:pos x="49" y="34"/>
                  </a:cxn>
                  <a:cxn ang="0">
                    <a:pos x="50" y="38"/>
                  </a:cxn>
                  <a:cxn ang="0">
                    <a:pos x="47" y="40"/>
                  </a:cxn>
                  <a:cxn ang="0">
                    <a:pos x="34" y="35"/>
                  </a:cxn>
                  <a:cxn ang="0">
                    <a:pos x="21" y="23"/>
                  </a:cxn>
                  <a:cxn ang="0">
                    <a:pos x="8" y="8"/>
                  </a:cxn>
                  <a:cxn ang="0">
                    <a:pos x="0" y="0"/>
                  </a:cxn>
                </a:cxnLst>
                <a:rect l="0" t="0" r="r" b="b"/>
                <a:pathLst>
                  <a:path w="50" h="40">
                    <a:moveTo>
                      <a:pt x="0" y="0"/>
                    </a:moveTo>
                    <a:lnTo>
                      <a:pt x="6" y="3"/>
                    </a:lnTo>
                    <a:lnTo>
                      <a:pt x="15" y="8"/>
                    </a:lnTo>
                    <a:lnTo>
                      <a:pt x="24" y="14"/>
                    </a:lnTo>
                    <a:lnTo>
                      <a:pt x="36" y="22"/>
                    </a:lnTo>
                    <a:lnTo>
                      <a:pt x="43" y="28"/>
                    </a:lnTo>
                    <a:lnTo>
                      <a:pt x="49" y="34"/>
                    </a:lnTo>
                    <a:lnTo>
                      <a:pt x="50" y="38"/>
                    </a:lnTo>
                    <a:lnTo>
                      <a:pt x="47" y="40"/>
                    </a:lnTo>
                    <a:lnTo>
                      <a:pt x="34" y="35"/>
                    </a:lnTo>
                    <a:lnTo>
                      <a:pt x="21" y="23"/>
                    </a:lnTo>
                    <a:lnTo>
                      <a:pt x="8" y="8"/>
                    </a:lnTo>
                    <a:lnTo>
                      <a:pt x="0" y="0"/>
                    </a:lnTo>
                    <a:close/>
                  </a:path>
                </a:pathLst>
              </a:custGeom>
              <a:solidFill>
                <a:srgbClr val="006600"/>
              </a:solidFill>
              <a:ln w="9525">
                <a:noFill/>
                <a:round/>
                <a:headEnd/>
                <a:tailEnd/>
              </a:ln>
            </p:spPr>
            <p:txBody>
              <a:bodyPr/>
              <a:lstStyle/>
              <a:p>
                <a:endParaRPr lang="en-US"/>
              </a:p>
            </p:txBody>
          </p:sp>
          <p:sp>
            <p:nvSpPr>
              <p:cNvPr id="257" name="Freeform 137"/>
              <p:cNvSpPr>
                <a:spLocks/>
              </p:cNvSpPr>
              <p:nvPr/>
            </p:nvSpPr>
            <p:spPr bwMode="auto">
              <a:xfrm>
                <a:off x="378" y="2653"/>
                <a:ext cx="32" cy="64"/>
              </a:xfrm>
              <a:custGeom>
                <a:avLst/>
                <a:gdLst/>
                <a:ahLst/>
                <a:cxnLst>
                  <a:cxn ang="0">
                    <a:pos x="61" y="0"/>
                  </a:cxn>
                  <a:cxn ang="0">
                    <a:pos x="63" y="4"/>
                  </a:cxn>
                  <a:cxn ang="0">
                    <a:pos x="61" y="10"/>
                  </a:cxn>
                  <a:cxn ang="0">
                    <a:pos x="54" y="21"/>
                  </a:cxn>
                  <a:cxn ang="0">
                    <a:pos x="46" y="31"/>
                  </a:cxn>
                  <a:cxn ang="0">
                    <a:pos x="35" y="41"/>
                  </a:cxn>
                  <a:cxn ang="0">
                    <a:pos x="24" y="52"/>
                  </a:cxn>
                  <a:cxn ang="0">
                    <a:pos x="11" y="59"/>
                  </a:cxn>
                  <a:cxn ang="0">
                    <a:pos x="0" y="64"/>
                  </a:cxn>
                  <a:cxn ang="0">
                    <a:pos x="4" y="59"/>
                  </a:cxn>
                  <a:cxn ang="0">
                    <a:pos x="11" y="51"/>
                  </a:cxn>
                  <a:cxn ang="0">
                    <a:pos x="20" y="40"/>
                  </a:cxn>
                  <a:cxn ang="0">
                    <a:pos x="30" y="29"/>
                  </a:cxn>
                  <a:cxn ang="0">
                    <a:pos x="41" y="18"/>
                  </a:cxn>
                  <a:cxn ang="0">
                    <a:pos x="50" y="8"/>
                  </a:cxn>
                  <a:cxn ang="0">
                    <a:pos x="58" y="2"/>
                  </a:cxn>
                  <a:cxn ang="0">
                    <a:pos x="61" y="0"/>
                  </a:cxn>
                </a:cxnLst>
                <a:rect l="0" t="0" r="r" b="b"/>
                <a:pathLst>
                  <a:path w="63" h="64">
                    <a:moveTo>
                      <a:pt x="61" y="0"/>
                    </a:moveTo>
                    <a:lnTo>
                      <a:pt x="63" y="4"/>
                    </a:lnTo>
                    <a:lnTo>
                      <a:pt x="61" y="10"/>
                    </a:lnTo>
                    <a:lnTo>
                      <a:pt x="54" y="21"/>
                    </a:lnTo>
                    <a:lnTo>
                      <a:pt x="46" y="31"/>
                    </a:lnTo>
                    <a:lnTo>
                      <a:pt x="35" y="41"/>
                    </a:lnTo>
                    <a:lnTo>
                      <a:pt x="24" y="52"/>
                    </a:lnTo>
                    <a:lnTo>
                      <a:pt x="11" y="59"/>
                    </a:lnTo>
                    <a:lnTo>
                      <a:pt x="0" y="64"/>
                    </a:lnTo>
                    <a:lnTo>
                      <a:pt x="4" y="59"/>
                    </a:lnTo>
                    <a:lnTo>
                      <a:pt x="11" y="51"/>
                    </a:lnTo>
                    <a:lnTo>
                      <a:pt x="20" y="40"/>
                    </a:lnTo>
                    <a:lnTo>
                      <a:pt x="30" y="29"/>
                    </a:lnTo>
                    <a:lnTo>
                      <a:pt x="41" y="18"/>
                    </a:lnTo>
                    <a:lnTo>
                      <a:pt x="50" y="8"/>
                    </a:lnTo>
                    <a:lnTo>
                      <a:pt x="58" y="2"/>
                    </a:lnTo>
                    <a:lnTo>
                      <a:pt x="61" y="0"/>
                    </a:lnTo>
                    <a:close/>
                  </a:path>
                </a:pathLst>
              </a:custGeom>
              <a:solidFill>
                <a:srgbClr val="006600"/>
              </a:solidFill>
              <a:ln w="9525">
                <a:noFill/>
                <a:round/>
                <a:headEnd/>
                <a:tailEnd/>
              </a:ln>
            </p:spPr>
            <p:txBody>
              <a:bodyPr/>
              <a:lstStyle/>
              <a:p>
                <a:endParaRPr lang="en-US"/>
              </a:p>
            </p:txBody>
          </p:sp>
          <p:sp>
            <p:nvSpPr>
              <p:cNvPr id="258" name="Freeform 138"/>
              <p:cNvSpPr>
                <a:spLocks/>
              </p:cNvSpPr>
              <p:nvPr/>
            </p:nvSpPr>
            <p:spPr bwMode="auto">
              <a:xfrm>
                <a:off x="407" y="2662"/>
                <a:ext cx="27" cy="50"/>
              </a:xfrm>
              <a:custGeom>
                <a:avLst/>
                <a:gdLst/>
                <a:ahLst/>
                <a:cxnLst>
                  <a:cxn ang="0">
                    <a:pos x="54" y="0"/>
                  </a:cxn>
                  <a:cxn ang="0">
                    <a:pos x="54" y="2"/>
                  </a:cxn>
                  <a:cxn ang="0">
                    <a:pos x="52" y="8"/>
                  </a:cxn>
                  <a:cxn ang="0">
                    <a:pos x="48" y="15"/>
                  </a:cxn>
                  <a:cxn ang="0">
                    <a:pos x="40" y="22"/>
                  </a:cxn>
                  <a:cxn ang="0">
                    <a:pos x="31" y="31"/>
                  </a:cxn>
                  <a:cxn ang="0">
                    <a:pos x="22" y="39"/>
                  </a:cxn>
                  <a:cxn ang="0">
                    <a:pos x="11" y="46"/>
                  </a:cxn>
                  <a:cxn ang="0">
                    <a:pos x="0" y="50"/>
                  </a:cxn>
                  <a:cxn ang="0">
                    <a:pos x="13" y="38"/>
                  </a:cxn>
                  <a:cxn ang="0">
                    <a:pos x="29" y="20"/>
                  </a:cxn>
                  <a:cxn ang="0">
                    <a:pos x="44" y="5"/>
                  </a:cxn>
                  <a:cxn ang="0">
                    <a:pos x="54" y="0"/>
                  </a:cxn>
                </a:cxnLst>
                <a:rect l="0" t="0" r="r" b="b"/>
                <a:pathLst>
                  <a:path w="54" h="50">
                    <a:moveTo>
                      <a:pt x="54" y="0"/>
                    </a:moveTo>
                    <a:lnTo>
                      <a:pt x="54" y="2"/>
                    </a:lnTo>
                    <a:lnTo>
                      <a:pt x="52" y="8"/>
                    </a:lnTo>
                    <a:lnTo>
                      <a:pt x="48" y="15"/>
                    </a:lnTo>
                    <a:lnTo>
                      <a:pt x="40" y="22"/>
                    </a:lnTo>
                    <a:lnTo>
                      <a:pt x="31" y="31"/>
                    </a:lnTo>
                    <a:lnTo>
                      <a:pt x="22" y="39"/>
                    </a:lnTo>
                    <a:lnTo>
                      <a:pt x="11" y="46"/>
                    </a:lnTo>
                    <a:lnTo>
                      <a:pt x="0" y="50"/>
                    </a:lnTo>
                    <a:lnTo>
                      <a:pt x="13" y="38"/>
                    </a:lnTo>
                    <a:lnTo>
                      <a:pt x="29" y="20"/>
                    </a:lnTo>
                    <a:lnTo>
                      <a:pt x="44" y="5"/>
                    </a:lnTo>
                    <a:lnTo>
                      <a:pt x="54" y="0"/>
                    </a:lnTo>
                    <a:close/>
                  </a:path>
                </a:pathLst>
              </a:custGeom>
              <a:solidFill>
                <a:srgbClr val="006600"/>
              </a:solidFill>
              <a:ln w="9525">
                <a:noFill/>
                <a:round/>
                <a:headEnd/>
                <a:tailEnd/>
              </a:ln>
            </p:spPr>
            <p:txBody>
              <a:bodyPr/>
              <a:lstStyle/>
              <a:p>
                <a:endParaRPr lang="en-US"/>
              </a:p>
            </p:txBody>
          </p:sp>
          <p:sp>
            <p:nvSpPr>
              <p:cNvPr id="259" name="Freeform 139"/>
              <p:cNvSpPr>
                <a:spLocks/>
              </p:cNvSpPr>
              <p:nvPr/>
            </p:nvSpPr>
            <p:spPr bwMode="auto">
              <a:xfrm>
                <a:off x="411" y="2709"/>
                <a:ext cx="28" cy="43"/>
              </a:xfrm>
              <a:custGeom>
                <a:avLst/>
                <a:gdLst/>
                <a:ahLst/>
                <a:cxnLst>
                  <a:cxn ang="0">
                    <a:pos x="0" y="0"/>
                  </a:cxn>
                  <a:cxn ang="0">
                    <a:pos x="7" y="3"/>
                  </a:cxn>
                  <a:cxn ang="0">
                    <a:pos x="17" y="9"/>
                  </a:cxn>
                  <a:cxn ang="0">
                    <a:pos x="26" y="15"/>
                  </a:cxn>
                  <a:cxn ang="0">
                    <a:pos x="37" y="23"/>
                  </a:cxn>
                  <a:cxn ang="0">
                    <a:pos x="47" y="30"/>
                  </a:cxn>
                  <a:cxn ang="0">
                    <a:pos x="54" y="36"/>
                  </a:cxn>
                  <a:cxn ang="0">
                    <a:pos x="58" y="40"/>
                  </a:cxn>
                  <a:cxn ang="0">
                    <a:pos x="56" y="43"/>
                  </a:cxn>
                  <a:cxn ang="0">
                    <a:pos x="50" y="43"/>
                  </a:cxn>
                  <a:cxn ang="0">
                    <a:pos x="43" y="39"/>
                  </a:cxn>
                  <a:cxn ang="0">
                    <a:pos x="33" y="33"/>
                  </a:cxn>
                  <a:cxn ang="0">
                    <a:pos x="26" y="25"/>
                  </a:cxn>
                  <a:cxn ang="0">
                    <a:pos x="19" y="16"/>
                  </a:cxn>
                  <a:cxn ang="0">
                    <a:pos x="11" y="9"/>
                  </a:cxn>
                  <a:cxn ang="0">
                    <a:pos x="4" y="3"/>
                  </a:cxn>
                  <a:cxn ang="0">
                    <a:pos x="0" y="0"/>
                  </a:cxn>
                </a:cxnLst>
                <a:rect l="0" t="0" r="r" b="b"/>
                <a:pathLst>
                  <a:path w="58" h="43">
                    <a:moveTo>
                      <a:pt x="0" y="0"/>
                    </a:moveTo>
                    <a:lnTo>
                      <a:pt x="7" y="3"/>
                    </a:lnTo>
                    <a:lnTo>
                      <a:pt x="17" y="9"/>
                    </a:lnTo>
                    <a:lnTo>
                      <a:pt x="26" y="15"/>
                    </a:lnTo>
                    <a:lnTo>
                      <a:pt x="37" y="23"/>
                    </a:lnTo>
                    <a:lnTo>
                      <a:pt x="47" y="30"/>
                    </a:lnTo>
                    <a:lnTo>
                      <a:pt x="54" y="36"/>
                    </a:lnTo>
                    <a:lnTo>
                      <a:pt x="58" y="40"/>
                    </a:lnTo>
                    <a:lnTo>
                      <a:pt x="56" y="43"/>
                    </a:lnTo>
                    <a:lnTo>
                      <a:pt x="50" y="43"/>
                    </a:lnTo>
                    <a:lnTo>
                      <a:pt x="43" y="39"/>
                    </a:lnTo>
                    <a:lnTo>
                      <a:pt x="33" y="33"/>
                    </a:lnTo>
                    <a:lnTo>
                      <a:pt x="26" y="25"/>
                    </a:lnTo>
                    <a:lnTo>
                      <a:pt x="19" y="16"/>
                    </a:lnTo>
                    <a:lnTo>
                      <a:pt x="11" y="9"/>
                    </a:lnTo>
                    <a:lnTo>
                      <a:pt x="4" y="3"/>
                    </a:lnTo>
                    <a:lnTo>
                      <a:pt x="0" y="0"/>
                    </a:lnTo>
                    <a:close/>
                  </a:path>
                </a:pathLst>
              </a:custGeom>
              <a:solidFill>
                <a:srgbClr val="006600"/>
              </a:solidFill>
              <a:ln w="9525">
                <a:noFill/>
                <a:round/>
                <a:headEnd/>
                <a:tailEnd/>
              </a:ln>
            </p:spPr>
            <p:txBody>
              <a:bodyPr/>
              <a:lstStyle/>
              <a:p>
                <a:endParaRPr lang="en-US"/>
              </a:p>
            </p:txBody>
          </p:sp>
          <p:sp>
            <p:nvSpPr>
              <p:cNvPr id="260" name="Freeform 140"/>
              <p:cNvSpPr>
                <a:spLocks/>
              </p:cNvSpPr>
              <p:nvPr/>
            </p:nvSpPr>
            <p:spPr bwMode="auto">
              <a:xfrm>
                <a:off x="-606" y="3371"/>
                <a:ext cx="71" cy="205"/>
              </a:xfrm>
              <a:custGeom>
                <a:avLst/>
                <a:gdLst/>
                <a:ahLst/>
                <a:cxnLst>
                  <a:cxn ang="0">
                    <a:pos x="26" y="0"/>
                  </a:cxn>
                  <a:cxn ang="0">
                    <a:pos x="28" y="0"/>
                  </a:cxn>
                  <a:cxn ang="0">
                    <a:pos x="30" y="3"/>
                  </a:cxn>
                  <a:cxn ang="0">
                    <a:pos x="32" y="5"/>
                  </a:cxn>
                  <a:cxn ang="0">
                    <a:pos x="33" y="6"/>
                  </a:cxn>
                  <a:cxn ang="0">
                    <a:pos x="19" y="38"/>
                  </a:cxn>
                  <a:cxn ang="0">
                    <a:pos x="17" y="69"/>
                  </a:cxn>
                  <a:cxn ang="0">
                    <a:pos x="26" y="98"/>
                  </a:cxn>
                  <a:cxn ang="0">
                    <a:pos x="45" y="123"/>
                  </a:cxn>
                  <a:cxn ang="0">
                    <a:pos x="67" y="148"/>
                  </a:cxn>
                  <a:cxn ang="0">
                    <a:pos x="93" y="170"/>
                  </a:cxn>
                  <a:cxn ang="0">
                    <a:pos x="119" y="190"/>
                  </a:cxn>
                  <a:cxn ang="0">
                    <a:pos x="141" y="205"/>
                  </a:cxn>
                  <a:cxn ang="0">
                    <a:pos x="113" y="197"/>
                  </a:cxn>
                  <a:cxn ang="0">
                    <a:pos x="84" y="178"/>
                  </a:cxn>
                  <a:cxn ang="0">
                    <a:pos x="54" y="153"/>
                  </a:cxn>
                  <a:cxn ang="0">
                    <a:pos x="28" y="122"/>
                  </a:cxn>
                  <a:cxn ang="0">
                    <a:pos x="9" y="90"/>
                  </a:cxn>
                  <a:cxn ang="0">
                    <a:pos x="0" y="57"/>
                  </a:cxn>
                  <a:cxn ang="0">
                    <a:pos x="6" y="26"/>
                  </a:cxn>
                  <a:cxn ang="0">
                    <a:pos x="26" y="0"/>
                  </a:cxn>
                </a:cxnLst>
                <a:rect l="0" t="0" r="r" b="b"/>
                <a:pathLst>
                  <a:path w="141" h="205">
                    <a:moveTo>
                      <a:pt x="26" y="0"/>
                    </a:moveTo>
                    <a:lnTo>
                      <a:pt x="28" y="0"/>
                    </a:lnTo>
                    <a:lnTo>
                      <a:pt x="30" y="3"/>
                    </a:lnTo>
                    <a:lnTo>
                      <a:pt x="32" y="5"/>
                    </a:lnTo>
                    <a:lnTo>
                      <a:pt x="33" y="6"/>
                    </a:lnTo>
                    <a:lnTo>
                      <a:pt x="19" y="38"/>
                    </a:lnTo>
                    <a:lnTo>
                      <a:pt x="17" y="69"/>
                    </a:lnTo>
                    <a:lnTo>
                      <a:pt x="26" y="98"/>
                    </a:lnTo>
                    <a:lnTo>
                      <a:pt x="45" y="123"/>
                    </a:lnTo>
                    <a:lnTo>
                      <a:pt x="67" y="148"/>
                    </a:lnTo>
                    <a:lnTo>
                      <a:pt x="93" y="170"/>
                    </a:lnTo>
                    <a:lnTo>
                      <a:pt x="119" y="190"/>
                    </a:lnTo>
                    <a:lnTo>
                      <a:pt x="141" y="205"/>
                    </a:lnTo>
                    <a:lnTo>
                      <a:pt x="113" y="197"/>
                    </a:lnTo>
                    <a:lnTo>
                      <a:pt x="84" y="178"/>
                    </a:lnTo>
                    <a:lnTo>
                      <a:pt x="54" y="153"/>
                    </a:lnTo>
                    <a:lnTo>
                      <a:pt x="28" y="122"/>
                    </a:lnTo>
                    <a:lnTo>
                      <a:pt x="9" y="90"/>
                    </a:lnTo>
                    <a:lnTo>
                      <a:pt x="0" y="57"/>
                    </a:lnTo>
                    <a:lnTo>
                      <a:pt x="6" y="26"/>
                    </a:lnTo>
                    <a:lnTo>
                      <a:pt x="26" y="0"/>
                    </a:lnTo>
                    <a:close/>
                  </a:path>
                </a:pathLst>
              </a:custGeom>
              <a:solidFill>
                <a:srgbClr val="006600"/>
              </a:solidFill>
              <a:ln w="9525">
                <a:noFill/>
                <a:round/>
                <a:headEnd/>
                <a:tailEnd/>
              </a:ln>
            </p:spPr>
            <p:txBody>
              <a:bodyPr/>
              <a:lstStyle/>
              <a:p>
                <a:endParaRPr lang="en-US"/>
              </a:p>
            </p:txBody>
          </p:sp>
          <p:sp>
            <p:nvSpPr>
              <p:cNvPr id="261" name="Freeform 141"/>
              <p:cNvSpPr>
                <a:spLocks/>
              </p:cNvSpPr>
              <p:nvPr/>
            </p:nvSpPr>
            <p:spPr bwMode="auto">
              <a:xfrm>
                <a:off x="-572" y="3531"/>
                <a:ext cx="62" cy="14"/>
              </a:xfrm>
              <a:custGeom>
                <a:avLst/>
                <a:gdLst/>
                <a:ahLst/>
                <a:cxnLst>
                  <a:cxn ang="0">
                    <a:pos x="122" y="12"/>
                  </a:cxn>
                  <a:cxn ang="0">
                    <a:pos x="119" y="13"/>
                  </a:cxn>
                  <a:cxn ang="0">
                    <a:pos x="108" y="14"/>
                  </a:cxn>
                  <a:cxn ang="0">
                    <a:pos x="93" y="14"/>
                  </a:cxn>
                  <a:cxn ang="0">
                    <a:pos x="72" y="13"/>
                  </a:cxn>
                  <a:cxn ang="0">
                    <a:pos x="52" y="12"/>
                  </a:cxn>
                  <a:cxn ang="0">
                    <a:pos x="31" y="9"/>
                  </a:cxn>
                  <a:cxn ang="0">
                    <a:pos x="15" y="5"/>
                  </a:cxn>
                  <a:cxn ang="0">
                    <a:pos x="0" y="0"/>
                  </a:cxn>
                  <a:cxn ang="0">
                    <a:pos x="13" y="1"/>
                  </a:cxn>
                  <a:cxn ang="0">
                    <a:pos x="31" y="3"/>
                  </a:cxn>
                  <a:cxn ang="0">
                    <a:pos x="52" y="4"/>
                  </a:cxn>
                  <a:cxn ang="0">
                    <a:pos x="72" y="6"/>
                  </a:cxn>
                  <a:cxn ang="0">
                    <a:pos x="91" y="7"/>
                  </a:cxn>
                  <a:cxn ang="0">
                    <a:pos x="108" y="9"/>
                  </a:cxn>
                  <a:cxn ang="0">
                    <a:pos x="119" y="10"/>
                  </a:cxn>
                  <a:cxn ang="0">
                    <a:pos x="122" y="12"/>
                  </a:cxn>
                </a:cxnLst>
                <a:rect l="0" t="0" r="r" b="b"/>
                <a:pathLst>
                  <a:path w="122" h="14">
                    <a:moveTo>
                      <a:pt x="122" y="12"/>
                    </a:moveTo>
                    <a:lnTo>
                      <a:pt x="119" y="13"/>
                    </a:lnTo>
                    <a:lnTo>
                      <a:pt x="108" y="14"/>
                    </a:lnTo>
                    <a:lnTo>
                      <a:pt x="93" y="14"/>
                    </a:lnTo>
                    <a:lnTo>
                      <a:pt x="72" y="13"/>
                    </a:lnTo>
                    <a:lnTo>
                      <a:pt x="52" y="12"/>
                    </a:lnTo>
                    <a:lnTo>
                      <a:pt x="31" y="9"/>
                    </a:lnTo>
                    <a:lnTo>
                      <a:pt x="15" y="5"/>
                    </a:lnTo>
                    <a:lnTo>
                      <a:pt x="0" y="0"/>
                    </a:lnTo>
                    <a:lnTo>
                      <a:pt x="13" y="1"/>
                    </a:lnTo>
                    <a:lnTo>
                      <a:pt x="31" y="3"/>
                    </a:lnTo>
                    <a:lnTo>
                      <a:pt x="52" y="4"/>
                    </a:lnTo>
                    <a:lnTo>
                      <a:pt x="72" y="6"/>
                    </a:lnTo>
                    <a:lnTo>
                      <a:pt x="91" y="7"/>
                    </a:lnTo>
                    <a:lnTo>
                      <a:pt x="108" y="9"/>
                    </a:lnTo>
                    <a:lnTo>
                      <a:pt x="119" y="10"/>
                    </a:lnTo>
                    <a:lnTo>
                      <a:pt x="122" y="12"/>
                    </a:lnTo>
                    <a:close/>
                  </a:path>
                </a:pathLst>
              </a:custGeom>
              <a:solidFill>
                <a:srgbClr val="006600"/>
              </a:solidFill>
              <a:ln w="9525">
                <a:noFill/>
                <a:round/>
                <a:headEnd/>
                <a:tailEnd/>
              </a:ln>
            </p:spPr>
            <p:txBody>
              <a:bodyPr/>
              <a:lstStyle/>
              <a:p>
                <a:endParaRPr lang="en-US"/>
              </a:p>
            </p:txBody>
          </p:sp>
          <p:sp>
            <p:nvSpPr>
              <p:cNvPr id="262" name="Freeform 142"/>
              <p:cNvSpPr>
                <a:spLocks/>
              </p:cNvSpPr>
              <p:nvPr/>
            </p:nvSpPr>
            <p:spPr bwMode="auto">
              <a:xfrm>
                <a:off x="-582" y="3512"/>
                <a:ext cx="74" cy="21"/>
              </a:xfrm>
              <a:custGeom>
                <a:avLst/>
                <a:gdLst/>
                <a:ahLst/>
                <a:cxnLst>
                  <a:cxn ang="0">
                    <a:pos x="147" y="18"/>
                  </a:cxn>
                  <a:cxn ang="0">
                    <a:pos x="142" y="20"/>
                  </a:cxn>
                  <a:cxn ang="0">
                    <a:pos x="129" y="21"/>
                  </a:cxn>
                  <a:cxn ang="0">
                    <a:pos x="108" y="20"/>
                  </a:cxn>
                  <a:cxn ang="0">
                    <a:pos x="86" y="18"/>
                  </a:cxn>
                  <a:cxn ang="0">
                    <a:pos x="62" y="15"/>
                  </a:cxn>
                  <a:cxn ang="0">
                    <a:pos x="37" y="10"/>
                  </a:cxn>
                  <a:cxn ang="0">
                    <a:pos x="17" y="6"/>
                  </a:cxn>
                  <a:cxn ang="0">
                    <a:pos x="0" y="0"/>
                  </a:cxn>
                  <a:cxn ang="0">
                    <a:pos x="11" y="2"/>
                  </a:cxn>
                  <a:cxn ang="0">
                    <a:pos x="32" y="3"/>
                  </a:cxn>
                  <a:cxn ang="0">
                    <a:pos x="54" y="5"/>
                  </a:cxn>
                  <a:cxn ang="0">
                    <a:pos x="80" y="7"/>
                  </a:cxn>
                  <a:cxn ang="0">
                    <a:pos x="106" y="10"/>
                  </a:cxn>
                  <a:cxn ang="0">
                    <a:pos x="127" y="12"/>
                  </a:cxn>
                  <a:cxn ang="0">
                    <a:pos x="142" y="15"/>
                  </a:cxn>
                  <a:cxn ang="0">
                    <a:pos x="147" y="18"/>
                  </a:cxn>
                </a:cxnLst>
                <a:rect l="0" t="0" r="r" b="b"/>
                <a:pathLst>
                  <a:path w="147" h="21">
                    <a:moveTo>
                      <a:pt x="147" y="18"/>
                    </a:moveTo>
                    <a:lnTo>
                      <a:pt x="142" y="20"/>
                    </a:lnTo>
                    <a:lnTo>
                      <a:pt x="129" y="21"/>
                    </a:lnTo>
                    <a:lnTo>
                      <a:pt x="108" y="20"/>
                    </a:lnTo>
                    <a:lnTo>
                      <a:pt x="86" y="18"/>
                    </a:lnTo>
                    <a:lnTo>
                      <a:pt x="62" y="15"/>
                    </a:lnTo>
                    <a:lnTo>
                      <a:pt x="37" y="10"/>
                    </a:lnTo>
                    <a:lnTo>
                      <a:pt x="17" y="6"/>
                    </a:lnTo>
                    <a:lnTo>
                      <a:pt x="0" y="0"/>
                    </a:lnTo>
                    <a:lnTo>
                      <a:pt x="11" y="2"/>
                    </a:lnTo>
                    <a:lnTo>
                      <a:pt x="32" y="3"/>
                    </a:lnTo>
                    <a:lnTo>
                      <a:pt x="54" y="5"/>
                    </a:lnTo>
                    <a:lnTo>
                      <a:pt x="80" y="7"/>
                    </a:lnTo>
                    <a:lnTo>
                      <a:pt x="106" y="10"/>
                    </a:lnTo>
                    <a:lnTo>
                      <a:pt x="127" y="12"/>
                    </a:lnTo>
                    <a:lnTo>
                      <a:pt x="142" y="15"/>
                    </a:lnTo>
                    <a:lnTo>
                      <a:pt x="147" y="18"/>
                    </a:lnTo>
                    <a:close/>
                  </a:path>
                </a:pathLst>
              </a:custGeom>
              <a:solidFill>
                <a:srgbClr val="006600"/>
              </a:solidFill>
              <a:ln w="9525">
                <a:noFill/>
                <a:round/>
                <a:headEnd/>
                <a:tailEnd/>
              </a:ln>
            </p:spPr>
            <p:txBody>
              <a:bodyPr/>
              <a:lstStyle/>
              <a:p>
                <a:endParaRPr lang="en-US"/>
              </a:p>
            </p:txBody>
          </p:sp>
          <p:sp>
            <p:nvSpPr>
              <p:cNvPr id="263" name="Freeform 143"/>
              <p:cNvSpPr>
                <a:spLocks/>
              </p:cNvSpPr>
              <p:nvPr/>
            </p:nvSpPr>
            <p:spPr bwMode="auto">
              <a:xfrm>
                <a:off x="-595" y="3483"/>
                <a:ext cx="77" cy="16"/>
              </a:xfrm>
              <a:custGeom>
                <a:avLst/>
                <a:gdLst/>
                <a:ahLst/>
                <a:cxnLst>
                  <a:cxn ang="0">
                    <a:pos x="155" y="11"/>
                  </a:cxn>
                  <a:cxn ang="0">
                    <a:pos x="147" y="14"/>
                  </a:cxn>
                  <a:cxn ang="0">
                    <a:pos x="132" y="16"/>
                  </a:cxn>
                  <a:cxn ang="0">
                    <a:pos x="112" y="16"/>
                  </a:cxn>
                  <a:cxn ang="0">
                    <a:pos x="86" y="15"/>
                  </a:cxn>
                  <a:cxn ang="0">
                    <a:pos x="60" y="12"/>
                  </a:cxn>
                  <a:cxn ang="0">
                    <a:pos x="36" y="9"/>
                  </a:cxn>
                  <a:cxn ang="0">
                    <a:pos x="15" y="5"/>
                  </a:cxn>
                  <a:cxn ang="0">
                    <a:pos x="0" y="0"/>
                  </a:cxn>
                  <a:cxn ang="0">
                    <a:pos x="11" y="1"/>
                  </a:cxn>
                  <a:cxn ang="0">
                    <a:pos x="32" y="1"/>
                  </a:cxn>
                  <a:cxn ang="0">
                    <a:pos x="56" y="3"/>
                  </a:cxn>
                  <a:cxn ang="0">
                    <a:pos x="84" y="4"/>
                  </a:cxn>
                  <a:cxn ang="0">
                    <a:pos x="110" y="6"/>
                  </a:cxn>
                  <a:cxn ang="0">
                    <a:pos x="132" y="7"/>
                  </a:cxn>
                  <a:cxn ang="0">
                    <a:pos x="149" y="9"/>
                  </a:cxn>
                  <a:cxn ang="0">
                    <a:pos x="155" y="11"/>
                  </a:cxn>
                </a:cxnLst>
                <a:rect l="0" t="0" r="r" b="b"/>
                <a:pathLst>
                  <a:path w="155" h="16">
                    <a:moveTo>
                      <a:pt x="155" y="11"/>
                    </a:moveTo>
                    <a:lnTo>
                      <a:pt x="147" y="14"/>
                    </a:lnTo>
                    <a:lnTo>
                      <a:pt x="132" y="16"/>
                    </a:lnTo>
                    <a:lnTo>
                      <a:pt x="112" y="16"/>
                    </a:lnTo>
                    <a:lnTo>
                      <a:pt x="86" y="15"/>
                    </a:lnTo>
                    <a:lnTo>
                      <a:pt x="60" y="12"/>
                    </a:lnTo>
                    <a:lnTo>
                      <a:pt x="36" y="9"/>
                    </a:lnTo>
                    <a:lnTo>
                      <a:pt x="15" y="5"/>
                    </a:lnTo>
                    <a:lnTo>
                      <a:pt x="0" y="0"/>
                    </a:lnTo>
                    <a:lnTo>
                      <a:pt x="11" y="1"/>
                    </a:lnTo>
                    <a:lnTo>
                      <a:pt x="32" y="1"/>
                    </a:lnTo>
                    <a:lnTo>
                      <a:pt x="56" y="3"/>
                    </a:lnTo>
                    <a:lnTo>
                      <a:pt x="84" y="4"/>
                    </a:lnTo>
                    <a:lnTo>
                      <a:pt x="110" y="6"/>
                    </a:lnTo>
                    <a:lnTo>
                      <a:pt x="132" y="7"/>
                    </a:lnTo>
                    <a:lnTo>
                      <a:pt x="149" y="9"/>
                    </a:lnTo>
                    <a:lnTo>
                      <a:pt x="155" y="11"/>
                    </a:lnTo>
                    <a:close/>
                  </a:path>
                </a:pathLst>
              </a:custGeom>
              <a:solidFill>
                <a:srgbClr val="006600"/>
              </a:solidFill>
              <a:ln w="9525">
                <a:noFill/>
                <a:round/>
                <a:headEnd/>
                <a:tailEnd/>
              </a:ln>
            </p:spPr>
            <p:txBody>
              <a:bodyPr/>
              <a:lstStyle/>
              <a:p>
                <a:endParaRPr lang="en-US"/>
              </a:p>
            </p:txBody>
          </p:sp>
          <p:sp>
            <p:nvSpPr>
              <p:cNvPr id="264" name="Freeform 144"/>
              <p:cNvSpPr>
                <a:spLocks/>
              </p:cNvSpPr>
              <p:nvPr/>
            </p:nvSpPr>
            <p:spPr bwMode="auto">
              <a:xfrm>
                <a:off x="-599" y="3464"/>
                <a:ext cx="68" cy="12"/>
              </a:xfrm>
              <a:custGeom>
                <a:avLst/>
                <a:gdLst/>
                <a:ahLst/>
                <a:cxnLst>
                  <a:cxn ang="0">
                    <a:pos x="136" y="10"/>
                  </a:cxn>
                  <a:cxn ang="0">
                    <a:pos x="132" y="11"/>
                  </a:cxn>
                  <a:cxn ang="0">
                    <a:pos x="117" y="12"/>
                  </a:cxn>
                  <a:cxn ang="0">
                    <a:pos x="98" y="12"/>
                  </a:cxn>
                  <a:cxn ang="0">
                    <a:pos x="74" y="11"/>
                  </a:cxn>
                  <a:cxn ang="0">
                    <a:pos x="50" y="10"/>
                  </a:cxn>
                  <a:cxn ang="0">
                    <a:pos x="28" y="8"/>
                  </a:cxn>
                  <a:cxn ang="0">
                    <a:pos x="11" y="5"/>
                  </a:cxn>
                  <a:cxn ang="0">
                    <a:pos x="0" y="0"/>
                  </a:cxn>
                  <a:cxn ang="0">
                    <a:pos x="13" y="2"/>
                  </a:cxn>
                  <a:cxn ang="0">
                    <a:pos x="31" y="2"/>
                  </a:cxn>
                  <a:cxn ang="0">
                    <a:pos x="54" y="2"/>
                  </a:cxn>
                  <a:cxn ang="0">
                    <a:pos x="76" y="3"/>
                  </a:cxn>
                  <a:cxn ang="0">
                    <a:pos x="100" y="4"/>
                  </a:cxn>
                  <a:cxn ang="0">
                    <a:pos x="119" y="5"/>
                  </a:cxn>
                  <a:cxn ang="0">
                    <a:pos x="132" y="7"/>
                  </a:cxn>
                  <a:cxn ang="0">
                    <a:pos x="136" y="10"/>
                  </a:cxn>
                </a:cxnLst>
                <a:rect l="0" t="0" r="r" b="b"/>
                <a:pathLst>
                  <a:path w="136" h="12">
                    <a:moveTo>
                      <a:pt x="136" y="10"/>
                    </a:moveTo>
                    <a:lnTo>
                      <a:pt x="132" y="11"/>
                    </a:lnTo>
                    <a:lnTo>
                      <a:pt x="117" y="12"/>
                    </a:lnTo>
                    <a:lnTo>
                      <a:pt x="98" y="12"/>
                    </a:lnTo>
                    <a:lnTo>
                      <a:pt x="74" y="11"/>
                    </a:lnTo>
                    <a:lnTo>
                      <a:pt x="50" y="10"/>
                    </a:lnTo>
                    <a:lnTo>
                      <a:pt x="28" y="8"/>
                    </a:lnTo>
                    <a:lnTo>
                      <a:pt x="11" y="5"/>
                    </a:lnTo>
                    <a:lnTo>
                      <a:pt x="0" y="0"/>
                    </a:lnTo>
                    <a:lnTo>
                      <a:pt x="13" y="2"/>
                    </a:lnTo>
                    <a:lnTo>
                      <a:pt x="31" y="2"/>
                    </a:lnTo>
                    <a:lnTo>
                      <a:pt x="54" y="2"/>
                    </a:lnTo>
                    <a:lnTo>
                      <a:pt x="76" y="3"/>
                    </a:lnTo>
                    <a:lnTo>
                      <a:pt x="100" y="4"/>
                    </a:lnTo>
                    <a:lnTo>
                      <a:pt x="119" y="5"/>
                    </a:lnTo>
                    <a:lnTo>
                      <a:pt x="132" y="7"/>
                    </a:lnTo>
                    <a:lnTo>
                      <a:pt x="136" y="10"/>
                    </a:lnTo>
                    <a:close/>
                  </a:path>
                </a:pathLst>
              </a:custGeom>
              <a:solidFill>
                <a:srgbClr val="006600"/>
              </a:solidFill>
              <a:ln w="9525">
                <a:noFill/>
                <a:round/>
                <a:headEnd/>
                <a:tailEnd/>
              </a:ln>
            </p:spPr>
            <p:txBody>
              <a:bodyPr/>
              <a:lstStyle/>
              <a:p>
                <a:endParaRPr lang="en-US"/>
              </a:p>
            </p:txBody>
          </p:sp>
          <p:sp>
            <p:nvSpPr>
              <p:cNvPr id="265" name="Freeform 145"/>
              <p:cNvSpPr>
                <a:spLocks/>
              </p:cNvSpPr>
              <p:nvPr/>
            </p:nvSpPr>
            <p:spPr bwMode="auto">
              <a:xfrm>
                <a:off x="-604" y="3430"/>
                <a:ext cx="58" cy="11"/>
              </a:xfrm>
              <a:custGeom>
                <a:avLst/>
                <a:gdLst/>
                <a:ahLst/>
                <a:cxnLst>
                  <a:cxn ang="0">
                    <a:pos x="117" y="3"/>
                  </a:cxn>
                  <a:cxn ang="0">
                    <a:pos x="113" y="6"/>
                  </a:cxn>
                  <a:cxn ang="0">
                    <a:pos x="102" y="9"/>
                  </a:cxn>
                  <a:cxn ang="0">
                    <a:pos x="87" y="10"/>
                  </a:cxn>
                  <a:cxn ang="0">
                    <a:pos x="70" y="11"/>
                  </a:cxn>
                  <a:cxn ang="0">
                    <a:pos x="50" y="11"/>
                  </a:cxn>
                  <a:cxn ang="0">
                    <a:pos x="31" y="9"/>
                  </a:cxn>
                  <a:cxn ang="0">
                    <a:pos x="15" y="6"/>
                  </a:cxn>
                  <a:cxn ang="0">
                    <a:pos x="0" y="1"/>
                  </a:cxn>
                  <a:cxn ang="0">
                    <a:pos x="11" y="1"/>
                  </a:cxn>
                  <a:cxn ang="0">
                    <a:pos x="28" y="1"/>
                  </a:cxn>
                  <a:cxn ang="0">
                    <a:pos x="48" y="1"/>
                  </a:cxn>
                  <a:cxn ang="0">
                    <a:pos x="67" y="0"/>
                  </a:cxn>
                  <a:cxn ang="0">
                    <a:pos x="85" y="0"/>
                  </a:cxn>
                  <a:cxn ang="0">
                    <a:pos x="102" y="0"/>
                  </a:cxn>
                  <a:cxn ang="0">
                    <a:pos x="113" y="1"/>
                  </a:cxn>
                  <a:cxn ang="0">
                    <a:pos x="117" y="3"/>
                  </a:cxn>
                </a:cxnLst>
                <a:rect l="0" t="0" r="r" b="b"/>
                <a:pathLst>
                  <a:path w="117" h="11">
                    <a:moveTo>
                      <a:pt x="117" y="3"/>
                    </a:moveTo>
                    <a:lnTo>
                      <a:pt x="113" y="6"/>
                    </a:lnTo>
                    <a:lnTo>
                      <a:pt x="102" y="9"/>
                    </a:lnTo>
                    <a:lnTo>
                      <a:pt x="87" y="10"/>
                    </a:lnTo>
                    <a:lnTo>
                      <a:pt x="70" y="11"/>
                    </a:lnTo>
                    <a:lnTo>
                      <a:pt x="50" y="11"/>
                    </a:lnTo>
                    <a:lnTo>
                      <a:pt x="31" y="9"/>
                    </a:lnTo>
                    <a:lnTo>
                      <a:pt x="15" y="6"/>
                    </a:lnTo>
                    <a:lnTo>
                      <a:pt x="0" y="1"/>
                    </a:lnTo>
                    <a:lnTo>
                      <a:pt x="11" y="1"/>
                    </a:lnTo>
                    <a:lnTo>
                      <a:pt x="28" y="1"/>
                    </a:lnTo>
                    <a:lnTo>
                      <a:pt x="48" y="1"/>
                    </a:lnTo>
                    <a:lnTo>
                      <a:pt x="67" y="0"/>
                    </a:lnTo>
                    <a:lnTo>
                      <a:pt x="85" y="0"/>
                    </a:lnTo>
                    <a:lnTo>
                      <a:pt x="102" y="0"/>
                    </a:lnTo>
                    <a:lnTo>
                      <a:pt x="113" y="1"/>
                    </a:lnTo>
                    <a:lnTo>
                      <a:pt x="117" y="3"/>
                    </a:lnTo>
                    <a:close/>
                  </a:path>
                </a:pathLst>
              </a:custGeom>
              <a:solidFill>
                <a:srgbClr val="006600"/>
              </a:solidFill>
              <a:ln w="9525">
                <a:noFill/>
                <a:round/>
                <a:headEnd/>
                <a:tailEnd/>
              </a:ln>
            </p:spPr>
            <p:txBody>
              <a:bodyPr/>
              <a:lstStyle/>
              <a:p>
                <a:endParaRPr lang="en-US"/>
              </a:p>
            </p:txBody>
          </p:sp>
          <p:sp>
            <p:nvSpPr>
              <p:cNvPr id="266" name="Freeform 146"/>
              <p:cNvSpPr>
                <a:spLocks/>
              </p:cNvSpPr>
              <p:nvPr/>
            </p:nvSpPr>
            <p:spPr bwMode="auto">
              <a:xfrm>
                <a:off x="-597" y="3377"/>
                <a:ext cx="28" cy="12"/>
              </a:xfrm>
              <a:custGeom>
                <a:avLst/>
                <a:gdLst/>
                <a:ahLst/>
                <a:cxnLst>
                  <a:cxn ang="0">
                    <a:pos x="55" y="2"/>
                  </a:cxn>
                  <a:cxn ang="0">
                    <a:pos x="53" y="4"/>
                  </a:cxn>
                  <a:cxn ang="0">
                    <a:pos x="48" y="6"/>
                  </a:cxn>
                  <a:cxn ang="0">
                    <a:pos x="40" y="8"/>
                  </a:cxn>
                  <a:cxn ang="0">
                    <a:pos x="31" y="10"/>
                  </a:cxn>
                  <a:cxn ang="0">
                    <a:pos x="22" y="12"/>
                  </a:cxn>
                  <a:cxn ang="0">
                    <a:pos x="13" y="12"/>
                  </a:cxn>
                  <a:cxn ang="0">
                    <a:pos x="5" y="11"/>
                  </a:cxn>
                  <a:cxn ang="0">
                    <a:pos x="0" y="9"/>
                  </a:cxn>
                  <a:cxn ang="0">
                    <a:pos x="7" y="10"/>
                  </a:cxn>
                  <a:cxn ang="0">
                    <a:pos x="16" y="9"/>
                  </a:cxn>
                  <a:cxn ang="0">
                    <a:pos x="26" y="7"/>
                  </a:cxn>
                  <a:cxn ang="0">
                    <a:pos x="35" y="4"/>
                  </a:cxn>
                  <a:cxn ang="0">
                    <a:pos x="42" y="2"/>
                  </a:cxn>
                  <a:cxn ang="0">
                    <a:pos x="50" y="0"/>
                  </a:cxn>
                  <a:cxn ang="0">
                    <a:pos x="53" y="0"/>
                  </a:cxn>
                  <a:cxn ang="0">
                    <a:pos x="55" y="2"/>
                  </a:cxn>
                </a:cxnLst>
                <a:rect l="0" t="0" r="r" b="b"/>
                <a:pathLst>
                  <a:path w="55" h="12">
                    <a:moveTo>
                      <a:pt x="55" y="2"/>
                    </a:moveTo>
                    <a:lnTo>
                      <a:pt x="53" y="4"/>
                    </a:lnTo>
                    <a:lnTo>
                      <a:pt x="48" y="6"/>
                    </a:lnTo>
                    <a:lnTo>
                      <a:pt x="40" y="8"/>
                    </a:lnTo>
                    <a:lnTo>
                      <a:pt x="31" y="10"/>
                    </a:lnTo>
                    <a:lnTo>
                      <a:pt x="22" y="12"/>
                    </a:lnTo>
                    <a:lnTo>
                      <a:pt x="13" y="12"/>
                    </a:lnTo>
                    <a:lnTo>
                      <a:pt x="5" y="11"/>
                    </a:lnTo>
                    <a:lnTo>
                      <a:pt x="0" y="9"/>
                    </a:lnTo>
                    <a:lnTo>
                      <a:pt x="7" y="10"/>
                    </a:lnTo>
                    <a:lnTo>
                      <a:pt x="16" y="9"/>
                    </a:lnTo>
                    <a:lnTo>
                      <a:pt x="26" y="7"/>
                    </a:lnTo>
                    <a:lnTo>
                      <a:pt x="35" y="4"/>
                    </a:lnTo>
                    <a:lnTo>
                      <a:pt x="42" y="2"/>
                    </a:lnTo>
                    <a:lnTo>
                      <a:pt x="50" y="0"/>
                    </a:lnTo>
                    <a:lnTo>
                      <a:pt x="53" y="0"/>
                    </a:lnTo>
                    <a:lnTo>
                      <a:pt x="55" y="2"/>
                    </a:lnTo>
                    <a:close/>
                  </a:path>
                </a:pathLst>
              </a:custGeom>
              <a:solidFill>
                <a:srgbClr val="006600"/>
              </a:solidFill>
              <a:ln w="9525">
                <a:noFill/>
                <a:round/>
                <a:headEnd/>
                <a:tailEnd/>
              </a:ln>
            </p:spPr>
            <p:txBody>
              <a:bodyPr/>
              <a:lstStyle/>
              <a:p>
                <a:endParaRPr lang="en-US"/>
              </a:p>
            </p:txBody>
          </p:sp>
          <p:sp>
            <p:nvSpPr>
              <p:cNvPr id="267" name="Freeform 147"/>
              <p:cNvSpPr>
                <a:spLocks/>
              </p:cNvSpPr>
              <p:nvPr/>
            </p:nvSpPr>
            <p:spPr bwMode="auto">
              <a:xfrm>
                <a:off x="-558" y="3550"/>
                <a:ext cx="52" cy="15"/>
              </a:xfrm>
              <a:custGeom>
                <a:avLst/>
                <a:gdLst/>
                <a:ahLst/>
                <a:cxnLst>
                  <a:cxn ang="0">
                    <a:pos x="104" y="13"/>
                  </a:cxn>
                  <a:cxn ang="0">
                    <a:pos x="100" y="14"/>
                  </a:cxn>
                  <a:cxn ang="0">
                    <a:pos x="93" y="15"/>
                  </a:cxn>
                  <a:cxn ang="0">
                    <a:pos x="80" y="15"/>
                  </a:cxn>
                  <a:cxn ang="0">
                    <a:pos x="63" y="14"/>
                  </a:cxn>
                  <a:cxn ang="0">
                    <a:pos x="46" y="13"/>
                  </a:cxn>
                  <a:cxn ang="0">
                    <a:pos x="29" y="10"/>
                  </a:cxn>
                  <a:cxn ang="0">
                    <a:pos x="13" y="5"/>
                  </a:cxn>
                  <a:cxn ang="0">
                    <a:pos x="0" y="0"/>
                  </a:cxn>
                  <a:cxn ang="0">
                    <a:pos x="13" y="2"/>
                  </a:cxn>
                  <a:cxn ang="0">
                    <a:pos x="28" y="3"/>
                  </a:cxn>
                  <a:cxn ang="0">
                    <a:pos x="44" y="5"/>
                  </a:cxn>
                  <a:cxn ang="0">
                    <a:pos x="63" y="6"/>
                  </a:cxn>
                  <a:cxn ang="0">
                    <a:pos x="78" y="8"/>
                  </a:cxn>
                  <a:cxn ang="0">
                    <a:pos x="91" y="10"/>
                  </a:cxn>
                  <a:cxn ang="0">
                    <a:pos x="100" y="11"/>
                  </a:cxn>
                  <a:cxn ang="0">
                    <a:pos x="104" y="13"/>
                  </a:cxn>
                </a:cxnLst>
                <a:rect l="0" t="0" r="r" b="b"/>
                <a:pathLst>
                  <a:path w="104" h="15">
                    <a:moveTo>
                      <a:pt x="104" y="13"/>
                    </a:moveTo>
                    <a:lnTo>
                      <a:pt x="100" y="14"/>
                    </a:lnTo>
                    <a:lnTo>
                      <a:pt x="93" y="15"/>
                    </a:lnTo>
                    <a:lnTo>
                      <a:pt x="80" y="15"/>
                    </a:lnTo>
                    <a:lnTo>
                      <a:pt x="63" y="14"/>
                    </a:lnTo>
                    <a:lnTo>
                      <a:pt x="46" y="13"/>
                    </a:lnTo>
                    <a:lnTo>
                      <a:pt x="29" y="10"/>
                    </a:lnTo>
                    <a:lnTo>
                      <a:pt x="13" y="5"/>
                    </a:lnTo>
                    <a:lnTo>
                      <a:pt x="0" y="0"/>
                    </a:lnTo>
                    <a:lnTo>
                      <a:pt x="13" y="2"/>
                    </a:lnTo>
                    <a:lnTo>
                      <a:pt x="28" y="3"/>
                    </a:lnTo>
                    <a:lnTo>
                      <a:pt x="44" y="5"/>
                    </a:lnTo>
                    <a:lnTo>
                      <a:pt x="63" y="6"/>
                    </a:lnTo>
                    <a:lnTo>
                      <a:pt x="78" y="8"/>
                    </a:lnTo>
                    <a:lnTo>
                      <a:pt x="91" y="10"/>
                    </a:lnTo>
                    <a:lnTo>
                      <a:pt x="100" y="11"/>
                    </a:lnTo>
                    <a:lnTo>
                      <a:pt x="104" y="13"/>
                    </a:lnTo>
                    <a:close/>
                  </a:path>
                </a:pathLst>
              </a:custGeom>
              <a:solidFill>
                <a:srgbClr val="006600"/>
              </a:solidFill>
              <a:ln w="9525">
                <a:noFill/>
                <a:round/>
                <a:headEnd/>
                <a:tailEnd/>
              </a:ln>
            </p:spPr>
            <p:txBody>
              <a:bodyPr/>
              <a:lstStyle/>
              <a:p>
                <a:endParaRPr lang="en-US"/>
              </a:p>
            </p:txBody>
          </p:sp>
          <p:sp>
            <p:nvSpPr>
              <p:cNvPr id="268" name="Freeform 148"/>
              <p:cNvSpPr>
                <a:spLocks/>
              </p:cNvSpPr>
              <p:nvPr/>
            </p:nvSpPr>
            <p:spPr bwMode="auto">
              <a:xfrm>
                <a:off x="-587" y="3500"/>
                <a:ext cx="74" cy="15"/>
              </a:xfrm>
              <a:custGeom>
                <a:avLst/>
                <a:gdLst/>
                <a:ahLst/>
                <a:cxnLst>
                  <a:cxn ang="0">
                    <a:pos x="149" y="11"/>
                  </a:cxn>
                  <a:cxn ang="0">
                    <a:pos x="143" y="13"/>
                  </a:cxn>
                  <a:cxn ang="0">
                    <a:pos x="128" y="15"/>
                  </a:cxn>
                  <a:cxn ang="0">
                    <a:pos x="108" y="15"/>
                  </a:cxn>
                  <a:cxn ang="0">
                    <a:pos x="84" y="14"/>
                  </a:cxn>
                  <a:cxn ang="0">
                    <a:pos x="58" y="12"/>
                  </a:cxn>
                  <a:cxn ang="0">
                    <a:pos x="34" y="9"/>
                  </a:cxn>
                  <a:cxn ang="0">
                    <a:pos x="13" y="5"/>
                  </a:cxn>
                  <a:cxn ang="0">
                    <a:pos x="0" y="0"/>
                  </a:cxn>
                  <a:cxn ang="0">
                    <a:pos x="11" y="0"/>
                  </a:cxn>
                  <a:cxn ang="0">
                    <a:pos x="30" y="1"/>
                  </a:cxn>
                  <a:cxn ang="0">
                    <a:pos x="54" y="2"/>
                  </a:cxn>
                  <a:cxn ang="0">
                    <a:pos x="80" y="4"/>
                  </a:cxn>
                  <a:cxn ang="0">
                    <a:pos x="106" y="5"/>
                  </a:cxn>
                  <a:cxn ang="0">
                    <a:pos x="128" y="7"/>
                  </a:cxn>
                  <a:cxn ang="0">
                    <a:pos x="143" y="9"/>
                  </a:cxn>
                  <a:cxn ang="0">
                    <a:pos x="149" y="11"/>
                  </a:cxn>
                </a:cxnLst>
                <a:rect l="0" t="0" r="r" b="b"/>
                <a:pathLst>
                  <a:path w="149" h="15">
                    <a:moveTo>
                      <a:pt x="149" y="11"/>
                    </a:moveTo>
                    <a:lnTo>
                      <a:pt x="143" y="13"/>
                    </a:lnTo>
                    <a:lnTo>
                      <a:pt x="128" y="15"/>
                    </a:lnTo>
                    <a:lnTo>
                      <a:pt x="108" y="15"/>
                    </a:lnTo>
                    <a:lnTo>
                      <a:pt x="84" y="14"/>
                    </a:lnTo>
                    <a:lnTo>
                      <a:pt x="58" y="12"/>
                    </a:lnTo>
                    <a:lnTo>
                      <a:pt x="34" y="9"/>
                    </a:lnTo>
                    <a:lnTo>
                      <a:pt x="13" y="5"/>
                    </a:lnTo>
                    <a:lnTo>
                      <a:pt x="0" y="0"/>
                    </a:lnTo>
                    <a:lnTo>
                      <a:pt x="11" y="0"/>
                    </a:lnTo>
                    <a:lnTo>
                      <a:pt x="30" y="1"/>
                    </a:lnTo>
                    <a:lnTo>
                      <a:pt x="54" y="2"/>
                    </a:lnTo>
                    <a:lnTo>
                      <a:pt x="80" y="4"/>
                    </a:lnTo>
                    <a:lnTo>
                      <a:pt x="106" y="5"/>
                    </a:lnTo>
                    <a:lnTo>
                      <a:pt x="128" y="7"/>
                    </a:lnTo>
                    <a:lnTo>
                      <a:pt x="143" y="9"/>
                    </a:lnTo>
                    <a:lnTo>
                      <a:pt x="149" y="11"/>
                    </a:lnTo>
                    <a:close/>
                  </a:path>
                </a:pathLst>
              </a:custGeom>
              <a:solidFill>
                <a:srgbClr val="006600"/>
              </a:solidFill>
              <a:ln w="9525">
                <a:noFill/>
                <a:round/>
                <a:headEnd/>
                <a:tailEnd/>
              </a:ln>
            </p:spPr>
            <p:txBody>
              <a:bodyPr/>
              <a:lstStyle/>
              <a:p>
                <a:endParaRPr lang="en-US"/>
              </a:p>
            </p:txBody>
          </p:sp>
          <p:sp>
            <p:nvSpPr>
              <p:cNvPr id="269" name="Freeform 149"/>
              <p:cNvSpPr>
                <a:spLocks/>
              </p:cNvSpPr>
              <p:nvPr/>
            </p:nvSpPr>
            <p:spPr bwMode="auto">
              <a:xfrm>
                <a:off x="-602" y="3446"/>
                <a:ext cx="67" cy="9"/>
              </a:xfrm>
              <a:custGeom>
                <a:avLst/>
                <a:gdLst/>
                <a:ahLst/>
                <a:cxnLst>
                  <a:cxn ang="0">
                    <a:pos x="134" y="3"/>
                  </a:cxn>
                  <a:cxn ang="0">
                    <a:pos x="129" y="5"/>
                  </a:cxn>
                  <a:cxn ang="0">
                    <a:pos x="118" y="7"/>
                  </a:cxn>
                  <a:cxn ang="0">
                    <a:pos x="99" y="9"/>
                  </a:cxn>
                  <a:cxn ang="0">
                    <a:pos x="78" y="9"/>
                  </a:cxn>
                  <a:cxn ang="0">
                    <a:pos x="56" y="9"/>
                  </a:cxn>
                  <a:cxn ang="0">
                    <a:pos x="34" y="8"/>
                  </a:cxn>
                  <a:cxn ang="0">
                    <a:pos x="15" y="5"/>
                  </a:cxn>
                  <a:cxn ang="0">
                    <a:pos x="0" y="1"/>
                  </a:cxn>
                  <a:cxn ang="0">
                    <a:pos x="13" y="1"/>
                  </a:cxn>
                  <a:cxn ang="0">
                    <a:pos x="32" y="1"/>
                  </a:cxn>
                  <a:cxn ang="0">
                    <a:pos x="52" y="1"/>
                  </a:cxn>
                  <a:cxn ang="0">
                    <a:pos x="77" y="0"/>
                  </a:cxn>
                  <a:cxn ang="0">
                    <a:pos x="99" y="0"/>
                  </a:cxn>
                  <a:cxn ang="0">
                    <a:pos x="118" y="0"/>
                  </a:cxn>
                  <a:cxn ang="0">
                    <a:pos x="129" y="1"/>
                  </a:cxn>
                  <a:cxn ang="0">
                    <a:pos x="134" y="3"/>
                  </a:cxn>
                </a:cxnLst>
                <a:rect l="0" t="0" r="r" b="b"/>
                <a:pathLst>
                  <a:path w="134" h="9">
                    <a:moveTo>
                      <a:pt x="134" y="3"/>
                    </a:moveTo>
                    <a:lnTo>
                      <a:pt x="129" y="5"/>
                    </a:lnTo>
                    <a:lnTo>
                      <a:pt x="118" y="7"/>
                    </a:lnTo>
                    <a:lnTo>
                      <a:pt x="99" y="9"/>
                    </a:lnTo>
                    <a:lnTo>
                      <a:pt x="78" y="9"/>
                    </a:lnTo>
                    <a:lnTo>
                      <a:pt x="56" y="9"/>
                    </a:lnTo>
                    <a:lnTo>
                      <a:pt x="34" y="8"/>
                    </a:lnTo>
                    <a:lnTo>
                      <a:pt x="15" y="5"/>
                    </a:lnTo>
                    <a:lnTo>
                      <a:pt x="0" y="1"/>
                    </a:lnTo>
                    <a:lnTo>
                      <a:pt x="13" y="1"/>
                    </a:lnTo>
                    <a:lnTo>
                      <a:pt x="32" y="1"/>
                    </a:lnTo>
                    <a:lnTo>
                      <a:pt x="52" y="1"/>
                    </a:lnTo>
                    <a:lnTo>
                      <a:pt x="77" y="0"/>
                    </a:lnTo>
                    <a:lnTo>
                      <a:pt x="99" y="0"/>
                    </a:lnTo>
                    <a:lnTo>
                      <a:pt x="118" y="0"/>
                    </a:lnTo>
                    <a:lnTo>
                      <a:pt x="129" y="1"/>
                    </a:lnTo>
                    <a:lnTo>
                      <a:pt x="134" y="3"/>
                    </a:lnTo>
                    <a:close/>
                  </a:path>
                </a:pathLst>
              </a:custGeom>
              <a:solidFill>
                <a:srgbClr val="006600"/>
              </a:solidFill>
              <a:ln w="9525">
                <a:noFill/>
                <a:round/>
                <a:headEnd/>
                <a:tailEnd/>
              </a:ln>
            </p:spPr>
            <p:txBody>
              <a:bodyPr/>
              <a:lstStyle/>
              <a:p>
                <a:endParaRPr lang="en-US"/>
              </a:p>
            </p:txBody>
          </p:sp>
          <p:sp>
            <p:nvSpPr>
              <p:cNvPr id="270" name="Freeform 150"/>
              <p:cNvSpPr>
                <a:spLocks/>
              </p:cNvSpPr>
              <p:nvPr/>
            </p:nvSpPr>
            <p:spPr bwMode="auto">
              <a:xfrm>
                <a:off x="-603" y="3416"/>
                <a:ext cx="55" cy="8"/>
              </a:xfrm>
              <a:custGeom>
                <a:avLst/>
                <a:gdLst/>
                <a:ahLst/>
                <a:cxnLst>
                  <a:cxn ang="0">
                    <a:pos x="109" y="5"/>
                  </a:cxn>
                  <a:cxn ang="0">
                    <a:pos x="105" y="7"/>
                  </a:cxn>
                  <a:cxn ang="0">
                    <a:pos x="92" y="8"/>
                  </a:cxn>
                  <a:cxn ang="0">
                    <a:pos x="76" y="8"/>
                  </a:cxn>
                  <a:cxn ang="0">
                    <a:pos x="57" y="8"/>
                  </a:cxn>
                  <a:cxn ang="0">
                    <a:pos x="37" y="7"/>
                  </a:cxn>
                  <a:cxn ang="0">
                    <a:pos x="20" y="5"/>
                  </a:cxn>
                  <a:cxn ang="0">
                    <a:pos x="7" y="3"/>
                  </a:cxn>
                  <a:cxn ang="0">
                    <a:pos x="0" y="0"/>
                  </a:cxn>
                  <a:cxn ang="0">
                    <a:pos x="11" y="0"/>
                  </a:cxn>
                  <a:cxn ang="0">
                    <a:pos x="24" y="0"/>
                  </a:cxn>
                  <a:cxn ang="0">
                    <a:pos x="40" y="1"/>
                  </a:cxn>
                  <a:cxn ang="0">
                    <a:pos x="59" y="1"/>
                  </a:cxn>
                  <a:cxn ang="0">
                    <a:pos x="76" y="1"/>
                  </a:cxn>
                  <a:cxn ang="0">
                    <a:pos x="92" y="2"/>
                  </a:cxn>
                  <a:cxn ang="0">
                    <a:pos x="104" y="3"/>
                  </a:cxn>
                  <a:cxn ang="0">
                    <a:pos x="109" y="5"/>
                  </a:cxn>
                </a:cxnLst>
                <a:rect l="0" t="0" r="r" b="b"/>
                <a:pathLst>
                  <a:path w="109" h="8">
                    <a:moveTo>
                      <a:pt x="109" y="5"/>
                    </a:moveTo>
                    <a:lnTo>
                      <a:pt x="105" y="7"/>
                    </a:lnTo>
                    <a:lnTo>
                      <a:pt x="92" y="8"/>
                    </a:lnTo>
                    <a:lnTo>
                      <a:pt x="76" y="8"/>
                    </a:lnTo>
                    <a:lnTo>
                      <a:pt x="57" y="8"/>
                    </a:lnTo>
                    <a:lnTo>
                      <a:pt x="37" y="7"/>
                    </a:lnTo>
                    <a:lnTo>
                      <a:pt x="20" y="5"/>
                    </a:lnTo>
                    <a:lnTo>
                      <a:pt x="7" y="3"/>
                    </a:lnTo>
                    <a:lnTo>
                      <a:pt x="0" y="0"/>
                    </a:lnTo>
                    <a:lnTo>
                      <a:pt x="11" y="0"/>
                    </a:lnTo>
                    <a:lnTo>
                      <a:pt x="24" y="0"/>
                    </a:lnTo>
                    <a:lnTo>
                      <a:pt x="40" y="1"/>
                    </a:lnTo>
                    <a:lnTo>
                      <a:pt x="59" y="1"/>
                    </a:lnTo>
                    <a:lnTo>
                      <a:pt x="76" y="1"/>
                    </a:lnTo>
                    <a:lnTo>
                      <a:pt x="92" y="2"/>
                    </a:lnTo>
                    <a:lnTo>
                      <a:pt x="104" y="3"/>
                    </a:lnTo>
                    <a:lnTo>
                      <a:pt x="109" y="5"/>
                    </a:lnTo>
                    <a:close/>
                  </a:path>
                </a:pathLst>
              </a:custGeom>
              <a:solidFill>
                <a:srgbClr val="006600"/>
              </a:solidFill>
              <a:ln w="9525">
                <a:noFill/>
                <a:round/>
                <a:headEnd/>
                <a:tailEnd/>
              </a:ln>
            </p:spPr>
            <p:txBody>
              <a:bodyPr/>
              <a:lstStyle/>
              <a:p>
                <a:endParaRPr lang="en-US"/>
              </a:p>
            </p:txBody>
          </p:sp>
          <p:sp>
            <p:nvSpPr>
              <p:cNvPr id="271" name="Freeform 151"/>
              <p:cNvSpPr>
                <a:spLocks/>
              </p:cNvSpPr>
              <p:nvPr/>
            </p:nvSpPr>
            <p:spPr bwMode="auto">
              <a:xfrm>
                <a:off x="-601" y="3396"/>
                <a:ext cx="34" cy="10"/>
              </a:xfrm>
              <a:custGeom>
                <a:avLst/>
                <a:gdLst/>
                <a:ahLst/>
                <a:cxnLst>
                  <a:cxn ang="0">
                    <a:pos x="69" y="2"/>
                  </a:cxn>
                  <a:cxn ang="0">
                    <a:pos x="67" y="4"/>
                  </a:cxn>
                  <a:cxn ang="0">
                    <a:pos x="60" y="6"/>
                  </a:cxn>
                  <a:cxn ang="0">
                    <a:pos x="50" y="7"/>
                  </a:cxn>
                  <a:cxn ang="0">
                    <a:pos x="39" y="10"/>
                  </a:cxn>
                  <a:cxn ang="0">
                    <a:pos x="26" y="10"/>
                  </a:cxn>
                  <a:cxn ang="0">
                    <a:pos x="15" y="10"/>
                  </a:cxn>
                  <a:cxn ang="0">
                    <a:pos x="6" y="9"/>
                  </a:cxn>
                  <a:cxn ang="0">
                    <a:pos x="0" y="5"/>
                  </a:cxn>
                  <a:cxn ang="0">
                    <a:pos x="10" y="6"/>
                  </a:cxn>
                  <a:cxn ang="0">
                    <a:pos x="19" y="6"/>
                  </a:cxn>
                  <a:cxn ang="0">
                    <a:pos x="32" y="4"/>
                  </a:cxn>
                  <a:cxn ang="0">
                    <a:pos x="43" y="2"/>
                  </a:cxn>
                  <a:cxn ang="0">
                    <a:pos x="52" y="1"/>
                  </a:cxn>
                  <a:cxn ang="0">
                    <a:pos x="62" y="0"/>
                  </a:cxn>
                  <a:cxn ang="0">
                    <a:pos x="67" y="0"/>
                  </a:cxn>
                  <a:cxn ang="0">
                    <a:pos x="69" y="2"/>
                  </a:cxn>
                </a:cxnLst>
                <a:rect l="0" t="0" r="r" b="b"/>
                <a:pathLst>
                  <a:path w="69" h="10">
                    <a:moveTo>
                      <a:pt x="69" y="2"/>
                    </a:moveTo>
                    <a:lnTo>
                      <a:pt x="67" y="4"/>
                    </a:lnTo>
                    <a:lnTo>
                      <a:pt x="60" y="6"/>
                    </a:lnTo>
                    <a:lnTo>
                      <a:pt x="50" y="7"/>
                    </a:lnTo>
                    <a:lnTo>
                      <a:pt x="39" y="10"/>
                    </a:lnTo>
                    <a:lnTo>
                      <a:pt x="26" y="10"/>
                    </a:lnTo>
                    <a:lnTo>
                      <a:pt x="15" y="10"/>
                    </a:lnTo>
                    <a:lnTo>
                      <a:pt x="6" y="9"/>
                    </a:lnTo>
                    <a:lnTo>
                      <a:pt x="0" y="5"/>
                    </a:lnTo>
                    <a:lnTo>
                      <a:pt x="10" y="6"/>
                    </a:lnTo>
                    <a:lnTo>
                      <a:pt x="19" y="6"/>
                    </a:lnTo>
                    <a:lnTo>
                      <a:pt x="32" y="4"/>
                    </a:lnTo>
                    <a:lnTo>
                      <a:pt x="43" y="2"/>
                    </a:lnTo>
                    <a:lnTo>
                      <a:pt x="52" y="1"/>
                    </a:lnTo>
                    <a:lnTo>
                      <a:pt x="62" y="0"/>
                    </a:lnTo>
                    <a:lnTo>
                      <a:pt x="67" y="0"/>
                    </a:lnTo>
                    <a:lnTo>
                      <a:pt x="69" y="2"/>
                    </a:lnTo>
                    <a:close/>
                  </a:path>
                </a:pathLst>
              </a:custGeom>
              <a:solidFill>
                <a:srgbClr val="006600"/>
              </a:solidFill>
              <a:ln w="9525">
                <a:noFill/>
                <a:round/>
                <a:headEnd/>
                <a:tailEnd/>
              </a:ln>
            </p:spPr>
            <p:txBody>
              <a:bodyPr/>
              <a:lstStyle/>
              <a:p>
                <a:endParaRPr lang="en-US"/>
              </a:p>
            </p:txBody>
          </p:sp>
          <p:sp>
            <p:nvSpPr>
              <p:cNvPr id="272" name="Freeform 152"/>
              <p:cNvSpPr>
                <a:spLocks/>
              </p:cNvSpPr>
              <p:nvPr/>
            </p:nvSpPr>
            <p:spPr bwMode="auto">
              <a:xfrm>
                <a:off x="-547" y="3567"/>
                <a:ext cx="34" cy="14"/>
              </a:xfrm>
              <a:custGeom>
                <a:avLst/>
                <a:gdLst/>
                <a:ahLst/>
                <a:cxnLst>
                  <a:cxn ang="0">
                    <a:pos x="0" y="0"/>
                  </a:cxn>
                  <a:cxn ang="0">
                    <a:pos x="6" y="0"/>
                  </a:cxn>
                  <a:cxn ang="0">
                    <a:pos x="15" y="1"/>
                  </a:cxn>
                  <a:cxn ang="0">
                    <a:pos x="26" y="2"/>
                  </a:cxn>
                  <a:cxn ang="0">
                    <a:pos x="39" y="3"/>
                  </a:cxn>
                  <a:cxn ang="0">
                    <a:pos x="50" y="5"/>
                  </a:cxn>
                  <a:cxn ang="0">
                    <a:pos x="59" y="6"/>
                  </a:cxn>
                  <a:cxn ang="0">
                    <a:pos x="65" y="9"/>
                  </a:cxn>
                  <a:cxn ang="0">
                    <a:pos x="67" y="12"/>
                  </a:cxn>
                  <a:cxn ang="0">
                    <a:pos x="63" y="14"/>
                  </a:cxn>
                  <a:cxn ang="0">
                    <a:pos x="56" y="14"/>
                  </a:cxn>
                  <a:cxn ang="0">
                    <a:pos x="45" y="13"/>
                  </a:cxn>
                  <a:cxn ang="0">
                    <a:pos x="35" y="10"/>
                  </a:cxn>
                  <a:cxn ang="0">
                    <a:pos x="24" y="7"/>
                  </a:cxn>
                  <a:cxn ang="0">
                    <a:pos x="15" y="4"/>
                  </a:cxn>
                  <a:cxn ang="0">
                    <a:pos x="6" y="2"/>
                  </a:cxn>
                  <a:cxn ang="0">
                    <a:pos x="0" y="0"/>
                  </a:cxn>
                </a:cxnLst>
                <a:rect l="0" t="0" r="r" b="b"/>
                <a:pathLst>
                  <a:path w="67" h="14">
                    <a:moveTo>
                      <a:pt x="0" y="0"/>
                    </a:moveTo>
                    <a:lnTo>
                      <a:pt x="6" y="0"/>
                    </a:lnTo>
                    <a:lnTo>
                      <a:pt x="15" y="1"/>
                    </a:lnTo>
                    <a:lnTo>
                      <a:pt x="26" y="2"/>
                    </a:lnTo>
                    <a:lnTo>
                      <a:pt x="39" y="3"/>
                    </a:lnTo>
                    <a:lnTo>
                      <a:pt x="50" y="5"/>
                    </a:lnTo>
                    <a:lnTo>
                      <a:pt x="59" y="6"/>
                    </a:lnTo>
                    <a:lnTo>
                      <a:pt x="65" y="9"/>
                    </a:lnTo>
                    <a:lnTo>
                      <a:pt x="67" y="12"/>
                    </a:lnTo>
                    <a:lnTo>
                      <a:pt x="63" y="14"/>
                    </a:lnTo>
                    <a:lnTo>
                      <a:pt x="56" y="14"/>
                    </a:lnTo>
                    <a:lnTo>
                      <a:pt x="45" y="13"/>
                    </a:lnTo>
                    <a:lnTo>
                      <a:pt x="35" y="10"/>
                    </a:lnTo>
                    <a:lnTo>
                      <a:pt x="24" y="7"/>
                    </a:lnTo>
                    <a:lnTo>
                      <a:pt x="15" y="4"/>
                    </a:lnTo>
                    <a:lnTo>
                      <a:pt x="6" y="2"/>
                    </a:lnTo>
                    <a:lnTo>
                      <a:pt x="0" y="0"/>
                    </a:lnTo>
                    <a:close/>
                  </a:path>
                </a:pathLst>
              </a:custGeom>
              <a:solidFill>
                <a:srgbClr val="006600"/>
              </a:solidFill>
              <a:ln w="9525">
                <a:noFill/>
                <a:round/>
                <a:headEnd/>
                <a:tailEnd/>
              </a:ln>
            </p:spPr>
            <p:txBody>
              <a:bodyPr/>
              <a:lstStyle/>
              <a:p>
                <a:endParaRPr lang="en-US"/>
              </a:p>
            </p:txBody>
          </p:sp>
          <p:sp>
            <p:nvSpPr>
              <p:cNvPr id="273" name="Freeform 153"/>
              <p:cNvSpPr>
                <a:spLocks/>
              </p:cNvSpPr>
              <p:nvPr/>
            </p:nvSpPr>
            <p:spPr bwMode="auto">
              <a:xfrm>
                <a:off x="-549" y="3565"/>
                <a:ext cx="6" cy="35"/>
              </a:xfrm>
              <a:custGeom>
                <a:avLst/>
                <a:gdLst/>
                <a:ahLst/>
                <a:cxnLst>
                  <a:cxn ang="0">
                    <a:pos x="2" y="0"/>
                  </a:cxn>
                  <a:cxn ang="0">
                    <a:pos x="2" y="6"/>
                  </a:cxn>
                  <a:cxn ang="0">
                    <a:pos x="0" y="18"/>
                  </a:cxn>
                  <a:cxn ang="0">
                    <a:pos x="0" y="30"/>
                  </a:cxn>
                  <a:cxn ang="0">
                    <a:pos x="8" y="35"/>
                  </a:cxn>
                  <a:cxn ang="0">
                    <a:pos x="13" y="31"/>
                  </a:cxn>
                  <a:cxn ang="0">
                    <a:pos x="12" y="20"/>
                  </a:cxn>
                  <a:cxn ang="0">
                    <a:pos x="6" y="8"/>
                  </a:cxn>
                  <a:cxn ang="0">
                    <a:pos x="2" y="0"/>
                  </a:cxn>
                </a:cxnLst>
                <a:rect l="0" t="0" r="r" b="b"/>
                <a:pathLst>
                  <a:path w="13" h="35">
                    <a:moveTo>
                      <a:pt x="2" y="0"/>
                    </a:moveTo>
                    <a:lnTo>
                      <a:pt x="2" y="6"/>
                    </a:lnTo>
                    <a:lnTo>
                      <a:pt x="0" y="18"/>
                    </a:lnTo>
                    <a:lnTo>
                      <a:pt x="0" y="30"/>
                    </a:lnTo>
                    <a:lnTo>
                      <a:pt x="8" y="35"/>
                    </a:lnTo>
                    <a:lnTo>
                      <a:pt x="13" y="31"/>
                    </a:lnTo>
                    <a:lnTo>
                      <a:pt x="12" y="20"/>
                    </a:lnTo>
                    <a:lnTo>
                      <a:pt x="6" y="8"/>
                    </a:lnTo>
                    <a:lnTo>
                      <a:pt x="2" y="0"/>
                    </a:lnTo>
                    <a:close/>
                  </a:path>
                </a:pathLst>
              </a:custGeom>
              <a:solidFill>
                <a:srgbClr val="006600"/>
              </a:solidFill>
              <a:ln w="9525">
                <a:noFill/>
                <a:round/>
                <a:headEnd/>
                <a:tailEnd/>
              </a:ln>
            </p:spPr>
            <p:txBody>
              <a:bodyPr/>
              <a:lstStyle/>
              <a:p>
                <a:endParaRPr lang="en-US"/>
              </a:p>
            </p:txBody>
          </p:sp>
          <p:sp>
            <p:nvSpPr>
              <p:cNvPr id="274" name="Freeform 154"/>
              <p:cNvSpPr>
                <a:spLocks/>
              </p:cNvSpPr>
              <p:nvPr/>
            </p:nvSpPr>
            <p:spPr bwMode="auto">
              <a:xfrm>
                <a:off x="-537" y="3575"/>
                <a:ext cx="19" cy="30"/>
              </a:xfrm>
              <a:custGeom>
                <a:avLst/>
                <a:gdLst/>
                <a:ahLst/>
                <a:cxnLst>
                  <a:cxn ang="0">
                    <a:pos x="0" y="0"/>
                  </a:cxn>
                  <a:cxn ang="0">
                    <a:pos x="5" y="6"/>
                  </a:cxn>
                  <a:cxn ang="0">
                    <a:pos x="16" y="18"/>
                  </a:cxn>
                  <a:cxn ang="0">
                    <a:pos x="26" y="27"/>
                  </a:cxn>
                  <a:cxn ang="0">
                    <a:pos x="37" y="30"/>
                  </a:cxn>
                  <a:cxn ang="0">
                    <a:pos x="39" y="25"/>
                  </a:cxn>
                  <a:cxn ang="0">
                    <a:pos x="27" y="16"/>
                  </a:cxn>
                  <a:cxn ang="0">
                    <a:pos x="11" y="6"/>
                  </a:cxn>
                  <a:cxn ang="0">
                    <a:pos x="0" y="0"/>
                  </a:cxn>
                </a:cxnLst>
                <a:rect l="0" t="0" r="r" b="b"/>
                <a:pathLst>
                  <a:path w="39" h="30">
                    <a:moveTo>
                      <a:pt x="0" y="0"/>
                    </a:moveTo>
                    <a:lnTo>
                      <a:pt x="5" y="6"/>
                    </a:lnTo>
                    <a:lnTo>
                      <a:pt x="16" y="18"/>
                    </a:lnTo>
                    <a:lnTo>
                      <a:pt x="26" y="27"/>
                    </a:lnTo>
                    <a:lnTo>
                      <a:pt x="37" y="30"/>
                    </a:lnTo>
                    <a:lnTo>
                      <a:pt x="39" y="25"/>
                    </a:lnTo>
                    <a:lnTo>
                      <a:pt x="27" y="16"/>
                    </a:lnTo>
                    <a:lnTo>
                      <a:pt x="11" y="6"/>
                    </a:lnTo>
                    <a:lnTo>
                      <a:pt x="0" y="0"/>
                    </a:lnTo>
                    <a:close/>
                  </a:path>
                </a:pathLst>
              </a:custGeom>
              <a:solidFill>
                <a:srgbClr val="006600"/>
              </a:solidFill>
              <a:ln w="9525">
                <a:noFill/>
                <a:round/>
                <a:headEnd/>
                <a:tailEnd/>
              </a:ln>
            </p:spPr>
            <p:txBody>
              <a:bodyPr/>
              <a:lstStyle/>
              <a:p>
                <a:endParaRPr lang="en-US"/>
              </a:p>
            </p:txBody>
          </p:sp>
          <p:sp>
            <p:nvSpPr>
              <p:cNvPr id="275" name="Freeform 155"/>
              <p:cNvSpPr>
                <a:spLocks/>
              </p:cNvSpPr>
              <p:nvPr/>
            </p:nvSpPr>
            <p:spPr bwMode="auto">
              <a:xfrm>
                <a:off x="-639" y="3399"/>
                <a:ext cx="41" cy="11"/>
              </a:xfrm>
              <a:custGeom>
                <a:avLst/>
                <a:gdLst/>
                <a:ahLst/>
                <a:cxnLst>
                  <a:cxn ang="0">
                    <a:pos x="84" y="2"/>
                  </a:cxn>
                  <a:cxn ang="0">
                    <a:pos x="74" y="6"/>
                  </a:cxn>
                  <a:cxn ang="0">
                    <a:pos x="63" y="8"/>
                  </a:cxn>
                  <a:cxn ang="0">
                    <a:pos x="50" y="10"/>
                  </a:cxn>
                  <a:cxn ang="0">
                    <a:pos x="37" y="11"/>
                  </a:cxn>
                  <a:cxn ang="0">
                    <a:pos x="22" y="11"/>
                  </a:cxn>
                  <a:cxn ang="0">
                    <a:pos x="11" y="10"/>
                  </a:cxn>
                  <a:cxn ang="0">
                    <a:pos x="4" y="8"/>
                  </a:cxn>
                  <a:cxn ang="0">
                    <a:pos x="0" y="4"/>
                  </a:cxn>
                  <a:cxn ang="0">
                    <a:pos x="2" y="1"/>
                  </a:cxn>
                  <a:cxn ang="0">
                    <a:pos x="9" y="0"/>
                  </a:cxn>
                  <a:cxn ang="0">
                    <a:pos x="19" y="0"/>
                  </a:cxn>
                  <a:cxn ang="0">
                    <a:pos x="34" y="0"/>
                  </a:cxn>
                  <a:cxn ang="0">
                    <a:pos x="47" y="1"/>
                  </a:cxn>
                  <a:cxn ang="0">
                    <a:pos x="61" y="1"/>
                  </a:cxn>
                  <a:cxn ang="0">
                    <a:pos x="74" y="2"/>
                  </a:cxn>
                  <a:cxn ang="0">
                    <a:pos x="84" y="2"/>
                  </a:cxn>
                </a:cxnLst>
                <a:rect l="0" t="0" r="r" b="b"/>
                <a:pathLst>
                  <a:path w="84" h="11">
                    <a:moveTo>
                      <a:pt x="84" y="2"/>
                    </a:moveTo>
                    <a:lnTo>
                      <a:pt x="74" y="6"/>
                    </a:lnTo>
                    <a:lnTo>
                      <a:pt x="63" y="8"/>
                    </a:lnTo>
                    <a:lnTo>
                      <a:pt x="50" y="10"/>
                    </a:lnTo>
                    <a:lnTo>
                      <a:pt x="37" y="11"/>
                    </a:lnTo>
                    <a:lnTo>
                      <a:pt x="22" y="11"/>
                    </a:lnTo>
                    <a:lnTo>
                      <a:pt x="11" y="10"/>
                    </a:lnTo>
                    <a:lnTo>
                      <a:pt x="4" y="8"/>
                    </a:lnTo>
                    <a:lnTo>
                      <a:pt x="0" y="4"/>
                    </a:lnTo>
                    <a:lnTo>
                      <a:pt x="2" y="1"/>
                    </a:lnTo>
                    <a:lnTo>
                      <a:pt x="9" y="0"/>
                    </a:lnTo>
                    <a:lnTo>
                      <a:pt x="19" y="0"/>
                    </a:lnTo>
                    <a:lnTo>
                      <a:pt x="34" y="0"/>
                    </a:lnTo>
                    <a:lnTo>
                      <a:pt x="47" y="1"/>
                    </a:lnTo>
                    <a:lnTo>
                      <a:pt x="61" y="1"/>
                    </a:lnTo>
                    <a:lnTo>
                      <a:pt x="74" y="2"/>
                    </a:lnTo>
                    <a:lnTo>
                      <a:pt x="84" y="2"/>
                    </a:lnTo>
                    <a:close/>
                  </a:path>
                </a:pathLst>
              </a:custGeom>
              <a:solidFill>
                <a:srgbClr val="006600"/>
              </a:solidFill>
              <a:ln w="9525">
                <a:noFill/>
                <a:round/>
                <a:headEnd/>
                <a:tailEnd/>
              </a:ln>
            </p:spPr>
            <p:txBody>
              <a:bodyPr/>
              <a:lstStyle/>
              <a:p>
                <a:endParaRPr lang="en-US"/>
              </a:p>
            </p:txBody>
          </p:sp>
          <p:sp>
            <p:nvSpPr>
              <p:cNvPr id="276" name="Freeform 156"/>
              <p:cNvSpPr>
                <a:spLocks/>
              </p:cNvSpPr>
              <p:nvPr/>
            </p:nvSpPr>
            <p:spPr bwMode="auto">
              <a:xfrm>
                <a:off x="-630" y="3364"/>
                <a:ext cx="40" cy="19"/>
              </a:xfrm>
              <a:custGeom>
                <a:avLst/>
                <a:gdLst/>
                <a:ahLst/>
                <a:cxnLst>
                  <a:cxn ang="0">
                    <a:pos x="80" y="19"/>
                  </a:cxn>
                  <a:cxn ang="0">
                    <a:pos x="72" y="19"/>
                  </a:cxn>
                  <a:cxn ang="0">
                    <a:pos x="59" y="18"/>
                  </a:cxn>
                  <a:cxn ang="0">
                    <a:pos x="46" y="16"/>
                  </a:cxn>
                  <a:cxn ang="0">
                    <a:pos x="33" y="14"/>
                  </a:cxn>
                  <a:cxn ang="0">
                    <a:pos x="20" y="12"/>
                  </a:cxn>
                  <a:cxn ang="0">
                    <a:pos x="9" y="8"/>
                  </a:cxn>
                  <a:cxn ang="0">
                    <a:pos x="2" y="5"/>
                  </a:cxn>
                  <a:cxn ang="0">
                    <a:pos x="0" y="2"/>
                  </a:cxn>
                  <a:cxn ang="0">
                    <a:pos x="3" y="0"/>
                  </a:cxn>
                  <a:cxn ang="0">
                    <a:pos x="11" y="0"/>
                  </a:cxn>
                  <a:cxn ang="0">
                    <a:pos x="22" y="2"/>
                  </a:cxn>
                  <a:cxn ang="0">
                    <a:pos x="37" y="5"/>
                  </a:cxn>
                  <a:cxn ang="0">
                    <a:pos x="50" y="10"/>
                  </a:cxn>
                  <a:cxn ang="0">
                    <a:pos x="63" y="14"/>
                  </a:cxn>
                  <a:cxn ang="0">
                    <a:pos x="74" y="17"/>
                  </a:cxn>
                  <a:cxn ang="0">
                    <a:pos x="80" y="19"/>
                  </a:cxn>
                </a:cxnLst>
                <a:rect l="0" t="0" r="r" b="b"/>
                <a:pathLst>
                  <a:path w="80" h="19">
                    <a:moveTo>
                      <a:pt x="80" y="19"/>
                    </a:moveTo>
                    <a:lnTo>
                      <a:pt x="72" y="19"/>
                    </a:lnTo>
                    <a:lnTo>
                      <a:pt x="59" y="18"/>
                    </a:lnTo>
                    <a:lnTo>
                      <a:pt x="46" y="16"/>
                    </a:lnTo>
                    <a:lnTo>
                      <a:pt x="33" y="14"/>
                    </a:lnTo>
                    <a:lnTo>
                      <a:pt x="20" y="12"/>
                    </a:lnTo>
                    <a:lnTo>
                      <a:pt x="9" y="8"/>
                    </a:lnTo>
                    <a:lnTo>
                      <a:pt x="2" y="5"/>
                    </a:lnTo>
                    <a:lnTo>
                      <a:pt x="0" y="2"/>
                    </a:lnTo>
                    <a:lnTo>
                      <a:pt x="3" y="0"/>
                    </a:lnTo>
                    <a:lnTo>
                      <a:pt x="11" y="0"/>
                    </a:lnTo>
                    <a:lnTo>
                      <a:pt x="22" y="2"/>
                    </a:lnTo>
                    <a:lnTo>
                      <a:pt x="37" y="5"/>
                    </a:lnTo>
                    <a:lnTo>
                      <a:pt x="50" y="10"/>
                    </a:lnTo>
                    <a:lnTo>
                      <a:pt x="63" y="14"/>
                    </a:lnTo>
                    <a:lnTo>
                      <a:pt x="74" y="17"/>
                    </a:lnTo>
                    <a:lnTo>
                      <a:pt x="80" y="19"/>
                    </a:lnTo>
                    <a:close/>
                  </a:path>
                </a:pathLst>
              </a:custGeom>
              <a:solidFill>
                <a:srgbClr val="006600"/>
              </a:solidFill>
              <a:ln w="9525">
                <a:noFill/>
                <a:round/>
                <a:headEnd/>
                <a:tailEnd/>
              </a:ln>
            </p:spPr>
            <p:txBody>
              <a:bodyPr/>
              <a:lstStyle/>
              <a:p>
                <a:endParaRPr lang="en-US"/>
              </a:p>
            </p:txBody>
          </p:sp>
          <p:sp>
            <p:nvSpPr>
              <p:cNvPr id="277" name="Freeform 157"/>
              <p:cNvSpPr>
                <a:spLocks/>
              </p:cNvSpPr>
              <p:nvPr/>
            </p:nvSpPr>
            <p:spPr bwMode="auto">
              <a:xfrm>
                <a:off x="-639" y="3416"/>
                <a:ext cx="38" cy="10"/>
              </a:xfrm>
              <a:custGeom>
                <a:avLst/>
                <a:gdLst/>
                <a:ahLst/>
                <a:cxnLst>
                  <a:cxn ang="0">
                    <a:pos x="76" y="0"/>
                  </a:cxn>
                  <a:cxn ang="0">
                    <a:pos x="73" y="3"/>
                  </a:cxn>
                  <a:cxn ang="0">
                    <a:pos x="65" y="6"/>
                  </a:cxn>
                  <a:cxn ang="0">
                    <a:pos x="54" y="8"/>
                  </a:cxn>
                  <a:cxn ang="0">
                    <a:pos x="41" y="10"/>
                  </a:cxn>
                  <a:cxn ang="0">
                    <a:pos x="28" y="10"/>
                  </a:cxn>
                  <a:cxn ang="0">
                    <a:pos x="17" y="10"/>
                  </a:cxn>
                  <a:cxn ang="0">
                    <a:pos x="6" y="8"/>
                  </a:cxn>
                  <a:cxn ang="0">
                    <a:pos x="0" y="6"/>
                  </a:cxn>
                  <a:cxn ang="0">
                    <a:pos x="0" y="4"/>
                  </a:cxn>
                  <a:cxn ang="0">
                    <a:pos x="4" y="2"/>
                  </a:cxn>
                  <a:cxn ang="0">
                    <a:pos x="13" y="1"/>
                  </a:cxn>
                  <a:cxn ang="0">
                    <a:pos x="26" y="1"/>
                  </a:cxn>
                  <a:cxn ang="0">
                    <a:pos x="41" y="1"/>
                  </a:cxn>
                  <a:cxn ang="0">
                    <a:pos x="54" y="1"/>
                  </a:cxn>
                  <a:cxn ang="0">
                    <a:pos x="67" y="1"/>
                  </a:cxn>
                  <a:cxn ang="0">
                    <a:pos x="76" y="0"/>
                  </a:cxn>
                </a:cxnLst>
                <a:rect l="0" t="0" r="r" b="b"/>
                <a:pathLst>
                  <a:path w="76" h="10">
                    <a:moveTo>
                      <a:pt x="76" y="0"/>
                    </a:moveTo>
                    <a:lnTo>
                      <a:pt x="73" y="3"/>
                    </a:lnTo>
                    <a:lnTo>
                      <a:pt x="65" y="6"/>
                    </a:lnTo>
                    <a:lnTo>
                      <a:pt x="54" y="8"/>
                    </a:lnTo>
                    <a:lnTo>
                      <a:pt x="41" y="10"/>
                    </a:lnTo>
                    <a:lnTo>
                      <a:pt x="28" y="10"/>
                    </a:lnTo>
                    <a:lnTo>
                      <a:pt x="17" y="10"/>
                    </a:lnTo>
                    <a:lnTo>
                      <a:pt x="6" y="8"/>
                    </a:lnTo>
                    <a:lnTo>
                      <a:pt x="0" y="6"/>
                    </a:lnTo>
                    <a:lnTo>
                      <a:pt x="0" y="4"/>
                    </a:lnTo>
                    <a:lnTo>
                      <a:pt x="4" y="2"/>
                    </a:lnTo>
                    <a:lnTo>
                      <a:pt x="13" y="1"/>
                    </a:lnTo>
                    <a:lnTo>
                      <a:pt x="26" y="1"/>
                    </a:lnTo>
                    <a:lnTo>
                      <a:pt x="41" y="1"/>
                    </a:lnTo>
                    <a:lnTo>
                      <a:pt x="54" y="1"/>
                    </a:lnTo>
                    <a:lnTo>
                      <a:pt x="67" y="1"/>
                    </a:lnTo>
                    <a:lnTo>
                      <a:pt x="76" y="0"/>
                    </a:lnTo>
                    <a:close/>
                  </a:path>
                </a:pathLst>
              </a:custGeom>
              <a:solidFill>
                <a:srgbClr val="006600"/>
              </a:solidFill>
              <a:ln w="9525">
                <a:noFill/>
                <a:round/>
                <a:headEnd/>
                <a:tailEnd/>
              </a:ln>
            </p:spPr>
            <p:txBody>
              <a:bodyPr/>
              <a:lstStyle/>
              <a:p>
                <a:endParaRPr lang="en-US"/>
              </a:p>
            </p:txBody>
          </p:sp>
          <p:sp>
            <p:nvSpPr>
              <p:cNvPr id="278" name="Freeform 158"/>
              <p:cNvSpPr>
                <a:spLocks/>
              </p:cNvSpPr>
              <p:nvPr/>
            </p:nvSpPr>
            <p:spPr bwMode="auto">
              <a:xfrm>
                <a:off x="-642" y="3431"/>
                <a:ext cx="41" cy="15"/>
              </a:xfrm>
              <a:custGeom>
                <a:avLst/>
                <a:gdLst/>
                <a:ahLst/>
                <a:cxnLst>
                  <a:cxn ang="0">
                    <a:pos x="81" y="0"/>
                  </a:cxn>
                  <a:cxn ang="0">
                    <a:pos x="76" y="5"/>
                  </a:cxn>
                  <a:cxn ang="0">
                    <a:pos x="66" y="8"/>
                  </a:cxn>
                  <a:cxn ang="0">
                    <a:pos x="55" y="11"/>
                  </a:cxn>
                  <a:cxn ang="0">
                    <a:pos x="40" y="13"/>
                  </a:cxn>
                  <a:cxn ang="0">
                    <a:pos x="27" y="14"/>
                  </a:cxn>
                  <a:cxn ang="0">
                    <a:pos x="14" y="15"/>
                  </a:cxn>
                  <a:cxn ang="0">
                    <a:pos x="5" y="14"/>
                  </a:cxn>
                  <a:cxn ang="0">
                    <a:pos x="0" y="12"/>
                  </a:cxn>
                  <a:cxn ang="0">
                    <a:pos x="0" y="10"/>
                  </a:cxn>
                  <a:cxn ang="0">
                    <a:pos x="5" y="9"/>
                  </a:cxn>
                  <a:cxn ang="0">
                    <a:pos x="14" y="7"/>
                  </a:cxn>
                  <a:cxn ang="0">
                    <a:pos x="26" y="6"/>
                  </a:cxn>
                  <a:cxn ang="0">
                    <a:pos x="40" y="6"/>
                  </a:cxn>
                  <a:cxn ang="0">
                    <a:pos x="55" y="3"/>
                  </a:cxn>
                  <a:cxn ang="0">
                    <a:pos x="68" y="2"/>
                  </a:cxn>
                  <a:cxn ang="0">
                    <a:pos x="81" y="0"/>
                  </a:cxn>
                </a:cxnLst>
                <a:rect l="0" t="0" r="r" b="b"/>
                <a:pathLst>
                  <a:path w="81" h="15">
                    <a:moveTo>
                      <a:pt x="81" y="0"/>
                    </a:moveTo>
                    <a:lnTo>
                      <a:pt x="76" y="5"/>
                    </a:lnTo>
                    <a:lnTo>
                      <a:pt x="66" y="8"/>
                    </a:lnTo>
                    <a:lnTo>
                      <a:pt x="55" y="11"/>
                    </a:lnTo>
                    <a:lnTo>
                      <a:pt x="40" y="13"/>
                    </a:lnTo>
                    <a:lnTo>
                      <a:pt x="27" y="14"/>
                    </a:lnTo>
                    <a:lnTo>
                      <a:pt x="14" y="15"/>
                    </a:lnTo>
                    <a:lnTo>
                      <a:pt x="5" y="14"/>
                    </a:lnTo>
                    <a:lnTo>
                      <a:pt x="0" y="12"/>
                    </a:lnTo>
                    <a:lnTo>
                      <a:pt x="0" y="10"/>
                    </a:lnTo>
                    <a:lnTo>
                      <a:pt x="5" y="9"/>
                    </a:lnTo>
                    <a:lnTo>
                      <a:pt x="14" y="7"/>
                    </a:lnTo>
                    <a:lnTo>
                      <a:pt x="26" y="6"/>
                    </a:lnTo>
                    <a:lnTo>
                      <a:pt x="40" y="6"/>
                    </a:lnTo>
                    <a:lnTo>
                      <a:pt x="55" y="3"/>
                    </a:lnTo>
                    <a:lnTo>
                      <a:pt x="68" y="2"/>
                    </a:lnTo>
                    <a:lnTo>
                      <a:pt x="81" y="0"/>
                    </a:lnTo>
                    <a:close/>
                  </a:path>
                </a:pathLst>
              </a:custGeom>
              <a:solidFill>
                <a:srgbClr val="006600"/>
              </a:solidFill>
              <a:ln w="9525">
                <a:noFill/>
                <a:round/>
                <a:headEnd/>
                <a:tailEnd/>
              </a:ln>
            </p:spPr>
            <p:txBody>
              <a:bodyPr/>
              <a:lstStyle/>
              <a:p>
                <a:endParaRPr lang="en-US"/>
              </a:p>
            </p:txBody>
          </p:sp>
          <p:sp>
            <p:nvSpPr>
              <p:cNvPr id="279" name="Freeform 159"/>
              <p:cNvSpPr>
                <a:spLocks/>
              </p:cNvSpPr>
              <p:nvPr/>
            </p:nvSpPr>
            <p:spPr bwMode="auto">
              <a:xfrm>
                <a:off x="-639" y="3445"/>
                <a:ext cx="39" cy="18"/>
              </a:xfrm>
              <a:custGeom>
                <a:avLst/>
                <a:gdLst/>
                <a:ahLst/>
                <a:cxnLst>
                  <a:cxn ang="0">
                    <a:pos x="78" y="0"/>
                  </a:cxn>
                  <a:cxn ang="0">
                    <a:pos x="73" y="4"/>
                  </a:cxn>
                  <a:cxn ang="0">
                    <a:pos x="61" y="9"/>
                  </a:cxn>
                  <a:cxn ang="0">
                    <a:pos x="50" y="12"/>
                  </a:cxn>
                  <a:cxn ang="0">
                    <a:pos x="37" y="15"/>
                  </a:cxn>
                  <a:cxn ang="0">
                    <a:pos x="24" y="17"/>
                  </a:cxn>
                  <a:cxn ang="0">
                    <a:pos x="13" y="18"/>
                  </a:cxn>
                  <a:cxn ang="0">
                    <a:pos x="4" y="18"/>
                  </a:cxn>
                  <a:cxn ang="0">
                    <a:pos x="0" y="16"/>
                  </a:cxn>
                  <a:cxn ang="0">
                    <a:pos x="2" y="14"/>
                  </a:cxn>
                  <a:cxn ang="0">
                    <a:pos x="8" y="11"/>
                  </a:cxn>
                  <a:cxn ang="0">
                    <a:pos x="17" y="9"/>
                  </a:cxn>
                  <a:cxn ang="0">
                    <a:pos x="30" y="8"/>
                  </a:cxn>
                  <a:cxn ang="0">
                    <a:pos x="43" y="6"/>
                  </a:cxn>
                  <a:cxn ang="0">
                    <a:pos x="56" y="4"/>
                  </a:cxn>
                  <a:cxn ang="0">
                    <a:pos x="69" y="2"/>
                  </a:cxn>
                  <a:cxn ang="0">
                    <a:pos x="78" y="0"/>
                  </a:cxn>
                </a:cxnLst>
                <a:rect l="0" t="0" r="r" b="b"/>
                <a:pathLst>
                  <a:path w="78" h="18">
                    <a:moveTo>
                      <a:pt x="78" y="0"/>
                    </a:moveTo>
                    <a:lnTo>
                      <a:pt x="73" y="4"/>
                    </a:lnTo>
                    <a:lnTo>
                      <a:pt x="61" y="9"/>
                    </a:lnTo>
                    <a:lnTo>
                      <a:pt x="50" y="12"/>
                    </a:lnTo>
                    <a:lnTo>
                      <a:pt x="37" y="15"/>
                    </a:lnTo>
                    <a:lnTo>
                      <a:pt x="24" y="17"/>
                    </a:lnTo>
                    <a:lnTo>
                      <a:pt x="13" y="18"/>
                    </a:lnTo>
                    <a:lnTo>
                      <a:pt x="4" y="18"/>
                    </a:lnTo>
                    <a:lnTo>
                      <a:pt x="0" y="16"/>
                    </a:lnTo>
                    <a:lnTo>
                      <a:pt x="2" y="14"/>
                    </a:lnTo>
                    <a:lnTo>
                      <a:pt x="8" y="11"/>
                    </a:lnTo>
                    <a:lnTo>
                      <a:pt x="17" y="9"/>
                    </a:lnTo>
                    <a:lnTo>
                      <a:pt x="30" y="8"/>
                    </a:lnTo>
                    <a:lnTo>
                      <a:pt x="43" y="6"/>
                    </a:lnTo>
                    <a:lnTo>
                      <a:pt x="56" y="4"/>
                    </a:lnTo>
                    <a:lnTo>
                      <a:pt x="69" y="2"/>
                    </a:lnTo>
                    <a:lnTo>
                      <a:pt x="78" y="0"/>
                    </a:lnTo>
                    <a:close/>
                  </a:path>
                </a:pathLst>
              </a:custGeom>
              <a:solidFill>
                <a:srgbClr val="006600"/>
              </a:solidFill>
              <a:ln w="9525">
                <a:noFill/>
                <a:round/>
                <a:headEnd/>
                <a:tailEnd/>
              </a:ln>
            </p:spPr>
            <p:txBody>
              <a:bodyPr/>
              <a:lstStyle/>
              <a:p>
                <a:endParaRPr lang="en-US"/>
              </a:p>
            </p:txBody>
          </p:sp>
          <p:sp>
            <p:nvSpPr>
              <p:cNvPr id="280" name="Freeform 160"/>
              <p:cNvSpPr>
                <a:spLocks/>
              </p:cNvSpPr>
              <p:nvPr/>
            </p:nvSpPr>
            <p:spPr bwMode="auto">
              <a:xfrm>
                <a:off x="-638" y="3461"/>
                <a:ext cx="41" cy="28"/>
              </a:xfrm>
              <a:custGeom>
                <a:avLst/>
                <a:gdLst/>
                <a:ahLst/>
                <a:cxnLst>
                  <a:cxn ang="0">
                    <a:pos x="82" y="0"/>
                  </a:cxn>
                  <a:cxn ang="0">
                    <a:pos x="72" y="5"/>
                  </a:cxn>
                  <a:cxn ang="0">
                    <a:pos x="63" y="10"/>
                  </a:cxn>
                  <a:cxn ang="0">
                    <a:pos x="50" y="16"/>
                  </a:cxn>
                  <a:cxn ang="0">
                    <a:pos x="37" y="21"/>
                  </a:cxn>
                  <a:cxn ang="0">
                    <a:pos x="24" y="25"/>
                  </a:cxn>
                  <a:cxn ang="0">
                    <a:pos x="15" y="27"/>
                  </a:cxn>
                  <a:cxn ang="0">
                    <a:pos x="5" y="28"/>
                  </a:cxn>
                  <a:cxn ang="0">
                    <a:pos x="0" y="26"/>
                  </a:cxn>
                  <a:cxn ang="0">
                    <a:pos x="0" y="23"/>
                  </a:cxn>
                  <a:cxn ang="0">
                    <a:pos x="7" y="19"/>
                  </a:cxn>
                  <a:cxn ang="0">
                    <a:pos x="17" y="16"/>
                  </a:cxn>
                  <a:cxn ang="0">
                    <a:pos x="31" y="12"/>
                  </a:cxn>
                  <a:cxn ang="0">
                    <a:pos x="46" y="9"/>
                  </a:cxn>
                  <a:cxn ang="0">
                    <a:pos x="61" y="6"/>
                  </a:cxn>
                  <a:cxn ang="0">
                    <a:pos x="72" y="2"/>
                  </a:cxn>
                  <a:cxn ang="0">
                    <a:pos x="82" y="0"/>
                  </a:cxn>
                </a:cxnLst>
                <a:rect l="0" t="0" r="r" b="b"/>
                <a:pathLst>
                  <a:path w="82" h="28">
                    <a:moveTo>
                      <a:pt x="82" y="0"/>
                    </a:moveTo>
                    <a:lnTo>
                      <a:pt x="72" y="5"/>
                    </a:lnTo>
                    <a:lnTo>
                      <a:pt x="63" y="10"/>
                    </a:lnTo>
                    <a:lnTo>
                      <a:pt x="50" y="16"/>
                    </a:lnTo>
                    <a:lnTo>
                      <a:pt x="37" y="21"/>
                    </a:lnTo>
                    <a:lnTo>
                      <a:pt x="24" y="25"/>
                    </a:lnTo>
                    <a:lnTo>
                      <a:pt x="15" y="27"/>
                    </a:lnTo>
                    <a:lnTo>
                      <a:pt x="5" y="28"/>
                    </a:lnTo>
                    <a:lnTo>
                      <a:pt x="0" y="26"/>
                    </a:lnTo>
                    <a:lnTo>
                      <a:pt x="0" y="23"/>
                    </a:lnTo>
                    <a:lnTo>
                      <a:pt x="7" y="19"/>
                    </a:lnTo>
                    <a:lnTo>
                      <a:pt x="17" y="16"/>
                    </a:lnTo>
                    <a:lnTo>
                      <a:pt x="31" y="12"/>
                    </a:lnTo>
                    <a:lnTo>
                      <a:pt x="46" y="9"/>
                    </a:lnTo>
                    <a:lnTo>
                      <a:pt x="61" y="6"/>
                    </a:lnTo>
                    <a:lnTo>
                      <a:pt x="72" y="2"/>
                    </a:lnTo>
                    <a:lnTo>
                      <a:pt x="82" y="0"/>
                    </a:lnTo>
                    <a:close/>
                  </a:path>
                </a:pathLst>
              </a:custGeom>
              <a:solidFill>
                <a:srgbClr val="006600"/>
              </a:solidFill>
              <a:ln w="9525">
                <a:noFill/>
                <a:round/>
                <a:headEnd/>
                <a:tailEnd/>
              </a:ln>
            </p:spPr>
            <p:txBody>
              <a:bodyPr/>
              <a:lstStyle/>
              <a:p>
                <a:endParaRPr lang="en-US"/>
              </a:p>
            </p:txBody>
          </p:sp>
          <p:sp>
            <p:nvSpPr>
              <p:cNvPr id="281" name="Freeform 161"/>
              <p:cNvSpPr>
                <a:spLocks/>
              </p:cNvSpPr>
              <p:nvPr/>
            </p:nvSpPr>
            <p:spPr bwMode="auto">
              <a:xfrm>
                <a:off x="-630" y="3480"/>
                <a:ext cx="40" cy="38"/>
              </a:xfrm>
              <a:custGeom>
                <a:avLst/>
                <a:gdLst/>
                <a:ahLst/>
                <a:cxnLst>
                  <a:cxn ang="0">
                    <a:pos x="80" y="0"/>
                  </a:cxn>
                  <a:cxn ang="0">
                    <a:pos x="72" y="4"/>
                  </a:cxn>
                  <a:cxn ang="0">
                    <a:pos x="63" y="10"/>
                  </a:cxn>
                  <a:cxn ang="0">
                    <a:pos x="50" y="18"/>
                  </a:cxn>
                  <a:cxn ang="0">
                    <a:pos x="37" y="25"/>
                  </a:cxn>
                  <a:cxn ang="0">
                    <a:pos x="24" y="31"/>
                  </a:cxn>
                  <a:cxn ang="0">
                    <a:pos x="13" y="36"/>
                  </a:cxn>
                  <a:cxn ang="0">
                    <a:pos x="3" y="38"/>
                  </a:cxn>
                  <a:cxn ang="0">
                    <a:pos x="0" y="36"/>
                  </a:cxn>
                  <a:cxn ang="0">
                    <a:pos x="2" y="32"/>
                  </a:cxn>
                  <a:cxn ang="0">
                    <a:pos x="9" y="27"/>
                  </a:cxn>
                  <a:cxn ang="0">
                    <a:pos x="20" y="22"/>
                  </a:cxn>
                  <a:cxn ang="0">
                    <a:pos x="35" y="17"/>
                  </a:cxn>
                  <a:cxn ang="0">
                    <a:pos x="48" y="11"/>
                  </a:cxn>
                  <a:cxn ang="0">
                    <a:pos x="63" y="6"/>
                  </a:cxn>
                  <a:cxn ang="0">
                    <a:pos x="74" y="3"/>
                  </a:cxn>
                  <a:cxn ang="0">
                    <a:pos x="80" y="0"/>
                  </a:cxn>
                </a:cxnLst>
                <a:rect l="0" t="0" r="r" b="b"/>
                <a:pathLst>
                  <a:path w="80" h="38">
                    <a:moveTo>
                      <a:pt x="80" y="0"/>
                    </a:moveTo>
                    <a:lnTo>
                      <a:pt x="72" y="4"/>
                    </a:lnTo>
                    <a:lnTo>
                      <a:pt x="63" y="10"/>
                    </a:lnTo>
                    <a:lnTo>
                      <a:pt x="50" y="18"/>
                    </a:lnTo>
                    <a:lnTo>
                      <a:pt x="37" y="25"/>
                    </a:lnTo>
                    <a:lnTo>
                      <a:pt x="24" y="31"/>
                    </a:lnTo>
                    <a:lnTo>
                      <a:pt x="13" y="36"/>
                    </a:lnTo>
                    <a:lnTo>
                      <a:pt x="3" y="38"/>
                    </a:lnTo>
                    <a:lnTo>
                      <a:pt x="0" y="36"/>
                    </a:lnTo>
                    <a:lnTo>
                      <a:pt x="2" y="32"/>
                    </a:lnTo>
                    <a:lnTo>
                      <a:pt x="9" y="27"/>
                    </a:lnTo>
                    <a:lnTo>
                      <a:pt x="20" y="22"/>
                    </a:lnTo>
                    <a:lnTo>
                      <a:pt x="35" y="17"/>
                    </a:lnTo>
                    <a:lnTo>
                      <a:pt x="48" y="11"/>
                    </a:lnTo>
                    <a:lnTo>
                      <a:pt x="63" y="6"/>
                    </a:lnTo>
                    <a:lnTo>
                      <a:pt x="74" y="3"/>
                    </a:lnTo>
                    <a:lnTo>
                      <a:pt x="80" y="0"/>
                    </a:lnTo>
                    <a:close/>
                  </a:path>
                </a:pathLst>
              </a:custGeom>
              <a:solidFill>
                <a:srgbClr val="006600"/>
              </a:solidFill>
              <a:ln w="9525">
                <a:noFill/>
                <a:round/>
                <a:headEnd/>
                <a:tailEnd/>
              </a:ln>
            </p:spPr>
            <p:txBody>
              <a:bodyPr/>
              <a:lstStyle/>
              <a:p>
                <a:endParaRPr lang="en-US"/>
              </a:p>
            </p:txBody>
          </p:sp>
          <p:sp>
            <p:nvSpPr>
              <p:cNvPr id="282" name="Freeform 162"/>
              <p:cNvSpPr>
                <a:spLocks/>
              </p:cNvSpPr>
              <p:nvPr/>
            </p:nvSpPr>
            <p:spPr bwMode="auto">
              <a:xfrm>
                <a:off x="-625" y="3502"/>
                <a:ext cx="41" cy="43"/>
              </a:xfrm>
              <a:custGeom>
                <a:avLst/>
                <a:gdLst/>
                <a:ahLst/>
                <a:cxnLst>
                  <a:cxn ang="0">
                    <a:pos x="82" y="0"/>
                  </a:cxn>
                  <a:cxn ang="0">
                    <a:pos x="76" y="5"/>
                  </a:cxn>
                  <a:cxn ang="0">
                    <a:pos x="67" y="12"/>
                  </a:cxn>
                  <a:cxn ang="0">
                    <a:pos x="54" y="20"/>
                  </a:cxn>
                  <a:cxn ang="0">
                    <a:pos x="41" y="29"/>
                  </a:cxn>
                  <a:cxn ang="0">
                    <a:pos x="28" y="36"/>
                  </a:cxn>
                  <a:cxn ang="0">
                    <a:pos x="17" y="41"/>
                  </a:cxn>
                  <a:cxn ang="0">
                    <a:pos x="5" y="43"/>
                  </a:cxn>
                  <a:cxn ang="0">
                    <a:pos x="0" y="41"/>
                  </a:cxn>
                  <a:cxn ang="0">
                    <a:pos x="0" y="37"/>
                  </a:cxn>
                  <a:cxn ang="0">
                    <a:pos x="5" y="32"/>
                  </a:cxn>
                  <a:cxn ang="0">
                    <a:pos x="18" y="27"/>
                  </a:cxn>
                  <a:cxn ang="0">
                    <a:pos x="33" y="20"/>
                  </a:cxn>
                  <a:cxn ang="0">
                    <a:pos x="48" y="15"/>
                  </a:cxn>
                  <a:cxn ang="0">
                    <a:pos x="63" y="9"/>
                  </a:cxn>
                  <a:cxn ang="0">
                    <a:pos x="74" y="4"/>
                  </a:cxn>
                  <a:cxn ang="0">
                    <a:pos x="82" y="0"/>
                  </a:cxn>
                </a:cxnLst>
                <a:rect l="0" t="0" r="r" b="b"/>
                <a:pathLst>
                  <a:path w="82" h="43">
                    <a:moveTo>
                      <a:pt x="82" y="0"/>
                    </a:moveTo>
                    <a:lnTo>
                      <a:pt x="76" y="5"/>
                    </a:lnTo>
                    <a:lnTo>
                      <a:pt x="67" y="12"/>
                    </a:lnTo>
                    <a:lnTo>
                      <a:pt x="54" y="20"/>
                    </a:lnTo>
                    <a:lnTo>
                      <a:pt x="41" y="29"/>
                    </a:lnTo>
                    <a:lnTo>
                      <a:pt x="28" y="36"/>
                    </a:lnTo>
                    <a:lnTo>
                      <a:pt x="17" y="41"/>
                    </a:lnTo>
                    <a:lnTo>
                      <a:pt x="5" y="43"/>
                    </a:lnTo>
                    <a:lnTo>
                      <a:pt x="0" y="41"/>
                    </a:lnTo>
                    <a:lnTo>
                      <a:pt x="0" y="37"/>
                    </a:lnTo>
                    <a:lnTo>
                      <a:pt x="5" y="32"/>
                    </a:lnTo>
                    <a:lnTo>
                      <a:pt x="18" y="27"/>
                    </a:lnTo>
                    <a:lnTo>
                      <a:pt x="33" y="20"/>
                    </a:lnTo>
                    <a:lnTo>
                      <a:pt x="48" y="15"/>
                    </a:lnTo>
                    <a:lnTo>
                      <a:pt x="63" y="9"/>
                    </a:lnTo>
                    <a:lnTo>
                      <a:pt x="74" y="4"/>
                    </a:lnTo>
                    <a:lnTo>
                      <a:pt x="82" y="0"/>
                    </a:lnTo>
                    <a:close/>
                  </a:path>
                </a:pathLst>
              </a:custGeom>
              <a:solidFill>
                <a:srgbClr val="006600"/>
              </a:solidFill>
              <a:ln w="9525">
                <a:noFill/>
                <a:round/>
                <a:headEnd/>
                <a:tailEnd/>
              </a:ln>
            </p:spPr>
            <p:txBody>
              <a:bodyPr/>
              <a:lstStyle/>
              <a:p>
                <a:endParaRPr lang="en-US"/>
              </a:p>
            </p:txBody>
          </p:sp>
          <p:sp>
            <p:nvSpPr>
              <p:cNvPr id="283" name="Freeform 163"/>
              <p:cNvSpPr>
                <a:spLocks/>
              </p:cNvSpPr>
              <p:nvPr/>
            </p:nvSpPr>
            <p:spPr bwMode="auto">
              <a:xfrm>
                <a:off x="-613" y="3518"/>
                <a:ext cx="39" cy="50"/>
              </a:xfrm>
              <a:custGeom>
                <a:avLst/>
                <a:gdLst/>
                <a:ahLst/>
                <a:cxnLst>
                  <a:cxn ang="0">
                    <a:pos x="78" y="0"/>
                  </a:cxn>
                  <a:cxn ang="0">
                    <a:pos x="74" y="6"/>
                  </a:cxn>
                  <a:cxn ang="0">
                    <a:pos x="67" y="15"/>
                  </a:cxn>
                  <a:cxn ang="0">
                    <a:pos x="58" y="23"/>
                  </a:cxn>
                  <a:cxn ang="0">
                    <a:pos x="48" y="31"/>
                  </a:cxn>
                  <a:cxn ang="0">
                    <a:pos x="37" y="38"/>
                  </a:cxn>
                  <a:cxn ang="0">
                    <a:pos x="26" y="45"/>
                  </a:cxn>
                  <a:cxn ang="0">
                    <a:pos x="13" y="49"/>
                  </a:cxn>
                  <a:cxn ang="0">
                    <a:pos x="2" y="50"/>
                  </a:cxn>
                  <a:cxn ang="0">
                    <a:pos x="0" y="48"/>
                  </a:cxn>
                  <a:cxn ang="0">
                    <a:pos x="4" y="43"/>
                  </a:cxn>
                  <a:cxn ang="0">
                    <a:pos x="15" y="35"/>
                  </a:cxn>
                  <a:cxn ang="0">
                    <a:pos x="28" y="27"/>
                  </a:cxn>
                  <a:cxn ang="0">
                    <a:pos x="43" y="19"/>
                  </a:cxn>
                  <a:cxn ang="0">
                    <a:pos x="58" y="11"/>
                  </a:cxn>
                  <a:cxn ang="0">
                    <a:pos x="71" y="4"/>
                  </a:cxn>
                  <a:cxn ang="0">
                    <a:pos x="78" y="0"/>
                  </a:cxn>
                </a:cxnLst>
                <a:rect l="0" t="0" r="r" b="b"/>
                <a:pathLst>
                  <a:path w="78" h="50">
                    <a:moveTo>
                      <a:pt x="78" y="0"/>
                    </a:moveTo>
                    <a:lnTo>
                      <a:pt x="74" y="6"/>
                    </a:lnTo>
                    <a:lnTo>
                      <a:pt x="67" y="15"/>
                    </a:lnTo>
                    <a:lnTo>
                      <a:pt x="58" y="23"/>
                    </a:lnTo>
                    <a:lnTo>
                      <a:pt x="48" y="31"/>
                    </a:lnTo>
                    <a:lnTo>
                      <a:pt x="37" y="38"/>
                    </a:lnTo>
                    <a:lnTo>
                      <a:pt x="26" y="45"/>
                    </a:lnTo>
                    <a:lnTo>
                      <a:pt x="13" y="49"/>
                    </a:lnTo>
                    <a:lnTo>
                      <a:pt x="2" y="50"/>
                    </a:lnTo>
                    <a:lnTo>
                      <a:pt x="0" y="48"/>
                    </a:lnTo>
                    <a:lnTo>
                      <a:pt x="4" y="43"/>
                    </a:lnTo>
                    <a:lnTo>
                      <a:pt x="15" y="35"/>
                    </a:lnTo>
                    <a:lnTo>
                      <a:pt x="28" y="27"/>
                    </a:lnTo>
                    <a:lnTo>
                      <a:pt x="43" y="19"/>
                    </a:lnTo>
                    <a:lnTo>
                      <a:pt x="58" y="11"/>
                    </a:lnTo>
                    <a:lnTo>
                      <a:pt x="71" y="4"/>
                    </a:lnTo>
                    <a:lnTo>
                      <a:pt x="78" y="0"/>
                    </a:lnTo>
                    <a:close/>
                  </a:path>
                </a:pathLst>
              </a:custGeom>
              <a:solidFill>
                <a:srgbClr val="006600"/>
              </a:solidFill>
              <a:ln w="9525">
                <a:noFill/>
                <a:round/>
                <a:headEnd/>
                <a:tailEnd/>
              </a:ln>
            </p:spPr>
            <p:txBody>
              <a:bodyPr/>
              <a:lstStyle/>
              <a:p>
                <a:endParaRPr lang="en-US"/>
              </a:p>
            </p:txBody>
          </p:sp>
          <p:sp>
            <p:nvSpPr>
              <p:cNvPr id="284" name="Freeform 164"/>
              <p:cNvSpPr>
                <a:spLocks/>
              </p:cNvSpPr>
              <p:nvPr/>
            </p:nvSpPr>
            <p:spPr bwMode="auto">
              <a:xfrm>
                <a:off x="-588" y="3531"/>
                <a:ext cx="17" cy="54"/>
              </a:xfrm>
              <a:custGeom>
                <a:avLst/>
                <a:gdLst/>
                <a:ahLst/>
                <a:cxnLst>
                  <a:cxn ang="0">
                    <a:pos x="0" y="54"/>
                  </a:cxn>
                  <a:cxn ang="0">
                    <a:pos x="2" y="46"/>
                  </a:cxn>
                  <a:cxn ang="0">
                    <a:pos x="11" y="30"/>
                  </a:cxn>
                  <a:cxn ang="0">
                    <a:pos x="24" y="12"/>
                  </a:cxn>
                  <a:cxn ang="0">
                    <a:pos x="34" y="0"/>
                  </a:cxn>
                  <a:cxn ang="0">
                    <a:pos x="36" y="16"/>
                  </a:cxn>
                  <a:cxn ang="0">
                    <a:pos x="28" y="36"/>
                  </a:cxn>
                  <a:cxn ang="0">
                    <a:pos x="17" y="50"/>
                  </a:cxn>
                  <a:cxn ang="0">
                    <a:pos x="0" y="54"/>
                  </a:cxn>
                </a:cxnLst>
                <a:rect l="0" t="0" r="r" b="b"/>
                <a:pathLst>
                  <a:path w="36" h="54">
                    <a:moveTo>
                      <a:pt x="0" y="54"/>
                    </a:moveTo>
                    <a:lnTo>
                      <a:pt x="2" y="46"/>
                    </a:lnTo>
                    <a:lnTo>
                      <a:pt x="11" y="30"/>
                    </a:lnTo>
                    <a:lnTo>
                      <a:pt x="24" y="12"/>
                    </a:lnTo>
                    <a:lnTo>
                      <a:pt x="34" y="0"/>
                    </a:lnTo>
                    <a:lnTo>
                      <a:pt x="36" y="16"/>
                    </a:lnTo>
                    <a:lnTo>
                      <a:pt x="28" y="36"/>
                    </a:lnTo>
                    <a:lnTo>
                      <a:pt x="17" y="50"/>
                    </a:lnTo>
                    <a:lnTo>
                      <a:pt x="0" y="54"/>
                    </a:lnTo>
                    <a:close/>
                  </a:path>
                </a:pathLst>
              </a:custGeom>
              <a:solidFill>
                <a:srgbClr val="006600"/>
              </a:solidFill>
              <a:ln w="9525">
                <a:noFill/>
                <a:round/>
                <a:headEnd/>
                <a:tailEnd/>
              </a:ln>
            </p:spPr>
            <p:txBody>
              <a:bodyPr/>
              <a:lstStyle/>
              <a:p>
                <a:endParaRPr lang="en-US"/>
              </a:p>
            </p:txBody>
          </p:sp>
          <p:sp>
            <p:nvSpPr>
              <p:cNvPr id="285" name="Freeform 165"/>
              <p:cNvSpPr>
                <a:spLocks/>
              </p:cNvSpPr>
              <p:nvPr/>
            </p:nvSpPr>
            <p:spPr bwMode="auto">
              <a:xfrm>
                <a:off x="-574" y="3549"/>
                <a:ext cx="17" cy="53"/>
              </a:xfrm>
              <a:custGeom>
                <a:avLst/>
                <a:gdLst/>
                <a:ahLst/>
                <a:cxnLst>
                  <a:cxn ang="0">
                    <a:pos x="0" y="53"/>
                  </a:cxn>
                  <a:cxn ang="0">
                    <a:pos x="2" y="45"/>
                  </a:cxn>
                  <a:cxn ang="0">
                    <a:pos x="13" y="28"/>
                  </a:cxn>
                  <a:cxn ang="0">
                    <a:pos x="26" y="12"/>
                  </a:cxn>
                  <a:cxn ang="0">
                    <a:pos x="34" y="0"/>
                  </a:cxn>
                  <a:cxn ang="0">
                    <a:pos x="35" y="17"/>
                  </a:cxn>
                  <a:cxn ang="0">
                    <a:pos x="28" y="35"/>
                  </a:cxn>
                  <a:cxn ang="0">
                    <a:pos x="17" y="50"/>
                  </a:cxn>
                  <a:cxn ang="0">
                    <a:pos x="0" y="53"/>
                  </a:cxn>
                </a:cxnLst>
                <a:rect l="0" t="0" r="r" b="b"/>
                <a:pathLst>
                  <a:path w="35" h="53">
                    <a:moveTo>
                      <a:pt x="0" y="53"/>
                    </a:moveTo>
                    <a:lnTo>
                      <a:pt x="2" y="45"/>
                    </a:lnTo>
                    <a:lnTo>
                      <a:pt x="13" y="28"/>
                    </a:lnTo>
                    <a:lnTo>
                      <a:pt x="26" y="12"/>
                    </a:lnTo>
                    <a:lnTo>
                      <a:pt x="34" y="0"/>
                    </a:lnTo>
                    <a:lnTo>
                      <a:pt x="35" y="17"/>
                    </a:lnTo>
                    <a:lnTo>
                      <a:pt x="28" y="35"/>
                    </a:lnTo>
                    <a:lnTo>
                      <a:pt x="17" y="50"/>
                    </a:lnTo>
                    <a:lnTo>
                      <a:pt x="0" y="53"/>
                    </a:lnTo>
                    <a:close/>
                  </a:path>
                </a:pathLst>
              </a:custGeom>
              <a:solidFill>
                <a:srgbClr val="006600"/>
              </a:solidFill>
              <a:ln w="9525">
                <a:noFill/>
                <a:round/>
                <a:headEnd/>
                <a:tailEnd/>
              </a:ln>
            </p:spPr>
            <p:txBody>
              <a:bodyPr/>
              <a:lstStyle/>
              <a:p>
                <a:endParaRPr lang="en-US"/>
              </a:p>
            </p:txBody>
          </p:sp>
          <p:sp>
            <p:nvSpPr>
              <p:cNvPr id="286" name="Freeform 166"/>
              <p:cNvSpPr>
                <a:spLocks/>
              </p:cNvSpPr>
              <p:nvPr/>
            </p:nvSpPr>
            <p:spPr bwMode="auto">
              <a:xfrm>
                <a:off x="-648" y="3495"/>
                <a:ext cx="52" cy="268"/>
              </a:xfrm>
              <a:custGeom>
                <a:avLst/>
                <a:gdLst/>
                <a:ahLst/>
                <a:cxnLst>
                  <a:cxn ang="0">
                    <a:pos x="15" y="4"/>
                  </a:cxn>
                  <a:cxn ang="0">
                    <a:pos x="12" y="3"/>
                  </a:cxn>
                  <a:cxn ang="0">
                    <a:pos x="8" y="2"/>
                  </a:cxn>
                  <a:cxn ang="0">
                    <a:pos x="4" y="2"/>
                  </a:cxn>
                  <a:cxn ang="0">
                    <a:pos x="0" y="0"/>
                  </a:cxn>
                  <a:cxn ang="0">
                    <a:pos x="36" y="40"/>
                  </a:cxn>
                  <a:cxn ang="0">
                    <a:pos x="62" y="78"/>
                  </a:cxn>
                  <a:cxn ang="0">
                    <a:pos x="78" y="115"/>
                  </a:cxn>
                  <a:cxn ang="0">
                    <a:pos x="88" y="150"/>
                  </a:cxn>
                  <a:cxn ang="0">
                    <a:pos x="91" y="183"/>
                  </a:cxn>
                  <a:cxn ang="0">
                    <a:pos x="93" y="214"/>
                  </a:cxn>
                  <a:cxn ang="0">
                    <a:pos x="93" y="242"/>
                  </a:cxn>
                  <a:cxn ang="0">
                    <a:pos x="91" y="268"/>
                  </a:cxn>
                  <a:cxn ang="0">
                    <a:pos x="99" y="249"/>
                  </a:cxn>
                  <a:cxn ang="0">
                    <a:pos x="104" y="221"/>
                  </a:cxn>
                  <a:cxn ang="0">
                    <a:pos x="104" y="184"/>
                  </a:cxn>
                  <a:cxn ang="0">
                    <a:pos x="101" y="145"/>
                  </a:cxn>
                  <a:cxn ang="0">
                    <a:pos x="90" y="105"/>
                  </a:cxn>
                  <a:cxn ang="0">
                    <a:pos x="73" y="66"/>
                  </a:cxn>
                  <a:cxn ang="0">
                    <a:pos x="49" y="32"/>
                  </a:cxn>
                  <a:cxn ang="0">
                    <a:pos x="15" y="4"/>
                  </a:cxn>
                </a:cxnLst>
                <a:rect l="0" t="0" r="r" b="b"/>
                <a:pathLst>
                  <a:path w="104" h="268">
                    <a:moveTo>
                      <a:pt x="15" y="4"/>
                    </a:moveTo>
                    <a:lnTo>
                      <a:pt x="12" y="3"/>
                    </a:lnTo>
                    <a:lnTo>
                      <a:pt x="8" y="2"/>
                    </a:lnTo>
                    <a:lnTo>
                      <a:pt x="4" y="2"/>
                    </a:lnTo>
                    <a:lnTo>
                      <a:pt x="0" y="0"/>
                    </a:lnTo>
                    <a:lnTo>
                      <a:pt x="36" y="40"/>
                    </a:lnTo>
                    <a:lnTo>
                      <a:pt x="62" y="78"/>
                    </a:lnTo>
                    <a:lnTo>
                      <a:pt x="78" y="115"/>
                    </a:lnTo>
                    <a:lnTo>
                      <a:pt x="88" y="150"/>
                    </a:lnTo>
                    <a:lnTo>
                      <a:pt x="91" y="183"/>
                    </a:lnTo>
                    <a:lnTo>
                      <a:pt x="93" y="214"/>
                    </a:lnTo>
                    <a:lnTo>
                      <a:pt x="93" y="242"/>
                    </a:lnTo>
                    <a:lnTo>
                      <a:pt x="91" y="268"/>
                    </a:lnTo>
                    <a:lnTo>
                      <a:pt x="99" y="249"/>
                    </a:lnTo>
                    <a:lnTo>
                      <a:pt x="104" y="221"/>
                    </a:lnTo>
                    <a:lnTo>
                      <a:pt x="104" y="184"/>
                    </a:lnTo>
                    <a:lnTo>
                      <a:pt x="101" y="145"/>
                    </a:lnTo>
                    <a:lnTo>
                      <a:pt x="90" y="105"/>
                    </a:lnTo>
                    <a:lnTo>
                      <a:pt x="73" y="66"/>
                    </a:lnTo>
                    <a:lnTo>
                      <a:pt x="49" y="32"/>
                    </a:lnTo>
                    <a:lnTo>
                      <a:pt x="15" y="4"/>
                    </a:lnTo>
                    <a:close/>
                  </a:path>
                </a:pathLst>
              </a:custGeom>
              <a:solidFill>
                <a:srgbClr val="006600"/>
              </a:solidFill>
              <a:ln w="9525">
                <a:noFill/>
                <a:round/>
                <a:headEnd/>
                <a:tailEnd/>
              </a:ln>
            </p:spPr>
            <p:txBody>
              <a:bodyPr/>
              <a:lstStyle/>
              <a:p>
                <a:endParaRPr lang="en-US"/>
              </a:p>
            </p:txBody>
          </p:sp>
          <p:sp>
            <p:nvSpPr>
              <p:cNvPr id="287" name="Freeform 167"/>
              <p:cNvSpPr>
                <a:spLocks/>
              </p:cNvSpPr>
              <p:nvPr/>
            </p:nvSpPr>
            <p:spPr bwMode="auto">
              <a:xfrm>
                <a:off x="-635" y="3707"/>
                <a:ext cx="36" cy="40"/>
              </a:xfrm>
              <a:custGeom>
                <a:avLst/>
                <a:gdLst/>
                <a:ahLst/>
                <a:cxnLst>
                  <a:cxn ang="0">
                    <a:pos x="0" y="39"/>
                  </a:cxn>
                  <a:cxn ang="0">
                    <a:pos x="4" y="40"/>
                  </a:cxn>
                  <a:cxn ang="0">
                    <a:pos x="12" y="39"/>
                  </a:cxn>
                  <a:cxn ang="0">
                    <a:pos x="23" y="36"/>
                  </a:cxn>
                  <a:cxn ang="0">
                    <a:pos x="36" y="31"/>
                  </a:cxn>
                  <a:cxn ang="0">
                    <a:pos x="47" y="25"/>
                  </a:cxn>
                  <a:cxn ang="0">
                    <a:pos x="60" y="18"/>
                  </a:cxn>
                  <a:cxn ang="0">
                    <a:pos x="67" y="10"/>
                  </a:cxn>
                  <a:cxn ang="0">
                    <a:pos x="73" y="0"/>
                  </a:cxn>
                  <a:cxn ang="0">
                    <a:pos x="65" y="6"/>
                  </a:cxn>
                  <a:cxn ang="0">
                    <a:pos x="54" y="11"/>
                  </a:cxn>
                  <a:cxn ang="0">
                    <a:pos x="43" y="16"/>
                  </a:cxn>
                  <a:cxn ang="0">
                    <a:pos x="30" y="21"/>
                  </a:cxn>
                  <a:cxn ang="0">
                    <a:pos x="17" y="27"/>
                  </a:cxn>
                  <a:cxn ang="0">
                    <a:pos x="8" y="31"/>
                  </a:cxn>
                  <a:cxn ang="0">
                    <a:pos x="2" y="36"/>
                  </a:cxn>
                  <a:cxn ang="0">
                    <a:pos x="0" y="39"/>
                  </a:cxn>
                </a:cxnLst>
                <a:rect l="0" t="0" r="r" b="b"/>
                <a:pathLst>
                  <a:path w="73" h="40">
                    <a:moveTo>
                      <a:pt x="0" y="39"/>
                    </a:moveTo>
                    <a:lnTo>
                      <a:pt x="4" y="40"/>
                    </a:lnTo>
                    <a:lnTo>
                      <a:pt x="12" y="39"/>
                    </a:lnTo>
                    <a:lnTo>
                      <a:pt x="23" y="36"/>
                    </a:lnTo>
                    <a:lnTo>
                      <a:pt x="36" y="31"/>
                    </a:lnTo>
                    <a:lnTo>
                      <a:pt x="47" y="25"/>
                    </a:lnTo>
                    <a:lnTo>
                      <a:pt x="60" y="18"/>
                    </a:lnTo>
                    <a:lnTo>
                      <a:pt x="67" y="10"/>
                    </a:lnTo>
                    <a:lnTo>
                      <a:pt x="73" y="0"/>
                    </a:lnTo>
                    <a:lnTo>
                      <a:pt x="65" y="6"/>
                    </a:lnTo>
                    <a:lnTo>
                      <a:pt x="54" y="11"/>
                    </a:lnTo>
                    <a:lnTo>
                      <a:pt x="43" y="16"/>
                    </a:lnTo>
                    <a:lnTo>
                      <a:pt x="30" y="21"/>
                    </a:lnTo>
                    <a:lnTo>
                      <a:pt x="17" y="27"/>
                    </a:lnTo>
                    <a:lnTo>
                      <a:pt x="8" y="31"/>
                    </a:lnTo>
                    <a:lnTo>
                      <a:pt x="2" y="36"/>
                    </a:lnTo>
                    <a:lnTo>
                      <a:pt x="0" y="39"/>
                    </a:lnTo>
                    <a:close/>
                  </a:path>
                </a:pathLst>
              </a:custGeom>
              <a:solidFill>
                <a:srgbClr val="006600"/>
              </a:solidFill>
              <a:ln w="9525">
                <a:noFill/>
                <a:round/>
                <a:headEnd/>
                <a:tailEnd/>
              </a:ln>
            </p:spPr>
            <p:txBody>
              <a:bodyPr/>
              <a:lstStyle/>
              <a:p>
                <a:endParaRPr lang="en-US"/>
              </a:p>
            </p:txBody>
          </p:sp>
          <p:sp>
            <p:nvSpPr>
              <p:cNvPr id="288" name="Freeform 168"/>
              <p:cNvSpPr>
                <a:spLocks/>
              </p:cNvSpPr>
              <p:nvPr/>
            </p:nvSpPr>
            <p:spPr bwMode="auto">
              <a:xfrm>
                <a:off x="-639" y="3660"/>
                <a:ext cx="42" cy="49"/>
              </a:xfrm>
              <a:custGeom>
                <a:avLst/>
                <a:gdLst/>
                <a:ahLst/>
                <a:cxnLst>
                  <a:cxn ang="0">
                    <a:pos x="0" y="48"/>
                  </a:cxn>
                  <a:cxn ang="0">
                    <a:pos x="6" y="49"/>
                  </a:cxn>
                  <a:cxn ang="0">
                    <a:pos x="15" y="48"/>
                  </a:cxn>
                  <a:cxn ang="0">
                    <a:pos x="26" y="43"/>
                  </a:cxn>
                  <a:cxn ang="0">
                    <a:pos x="41" y="37"/>
                  </a:cxn>
                  <a:cxn ang="0">
                    <a:pos x="54" y="29"/>
                  </a:cxn>
                  <a:cxn ang="0">
                    <a:pos x="67" y="19"/>
                  </a:cxn>
                  <a:cxn ang="0">
                    <a:pos x="78" y="10"/>
                  </a:cxn>
                  <a:cxn ang="0">
                    <a:pos x="84" y="0"/>
                  </a:cxn>
                  <a:cxn ang="0">
                    <a:pos x="78" y="4"/>
                  </a:cxn>
                  <a:cxn ang="0">
                    <a:pos x="65" y="9"/>
                  </a:cxn>
                  <a:cxn ang="0">
                    <a:pos x="52" y="16"/>
                  </a:cxn>
                  <a:cxn ang="0">
                    <a:pos x="37" y="24"/>
                  </a:cxn>
                  <a:cxn ang="0">
                    <a:pos x="22" y="31"/>
                  </a:cxn>
                  <a:cxn ang="0">
                    <a:pos x="9" y="38"/>
                  </a:cxn>
                  <a:cxn ang="0">
                    <a:pos x="2" y="44"/>
                  </a:cxn>
                  <a:cxn ang="0">
                    <a:pos x="0" y="48"/>
                  </a:cxn>
                </a:cxnLst>
                <a:rect l="0" t="0" r="r" b="b"/>
                <a:pathLst>
                  <a:path w="84" h="49">
                    <a:moveTo>
                      <a:pt x="0" y="48"/>
                    </a:moveTo>
                    <a:lnTo>
                      <a:pt x="6" y="49"/>
                    </a:lnTo>
                    <a:lnTo>
                      <a:pt x="15" y="48"/>
                    </a:lnTo>
                    <a:lnTo>
                      <a:pt x="26" y="43"/>
                    </a:lnTo>
                    <a:lnTo>
                      <a:pt x="41" y="37"/>
                    </a:lnTo>
                    <a:lnTo>
                      <a:pt x="54" y="29"/>
                    </a:lnTo>
                    <a:lnTo>
                      <a:pt x="67" y="19"/>
                    </a:lnTo>
                    <a:lnTo>
                      <a:pt x="78" y="10"/>
                    </a:lnTo>
                    <a:lnTo>
                      <a:pt x="84" y="0"/>
                    </a:lnTo>
                    <a:lnTo>
                      <a:pt x="78" y="4"/>
                    </a:lnTo>
                    <a:lnTo>
                      <a:pt x="65" y="9"/>
                    </a:lnTo>
                    <a:lnTo>
                      <a:pt x="52" y="16"/>
                    </a:lnTo>
                    <a:lnTo>
                      <a:pt x="37" y="24"/>
                    </a:lnTo>
                    <a:lnTo>
                      <a:pt x="22" y="31"/>
                    </a:lnTo>
                    <a:lnTo>
                      <a:pt x="9" y="38"/>
                    </a:lnTo>
                    <a:lnTo>
                      <a:pt x="2" y="44"/>
                    </a:lnTo>
                    <a:lnTo>
                      <a:pt x="0" y="48"/>
                    </a:lnTo>
                    <a:close/>
                  </a:path>
                </a:pathLst>
              </a:custGeom>
              <a:solidFill>
                <a:srgbClr val="006600"/>
              </a:solidFill>
              <a:ln w="9525">
                <a:noFill/>
                <a:round/>
                <a:headEnd/>
                <a:tailEnd/>
              </a:ln>
            </p:spPr>
            <p:txBody>
              <a:bodyPr/>
              <a:lstStyle/>
              <a:p>
                <a:endParaRPr lang="en-US"/>
              </a:p>
            </p:txBody>
          </p:sp>
          <p:sp>
            <p:nvSpPr>
              <p:cNvPr id="289" name="Freeform 169"/>
              <p:cNvSpPr>
                <a:spLocks/>
              </p:cNvSpPr>
              <p:nvPr/>
            </p:nvSpPr>
            <p:spPr bwMode="auto">
              <a:xfrm>
                <a:off x="-647" y="3636"/>
                <a:ext cx="47" cy="43"/>
              </a:xfrm>
              <a:custGeom>
                <a:avLst/>
                <a:gdLst/>
                <a:ahLst/>
                <a:cxnLst>
                  <a:cxn ang="0">
                    <a:pos x="0" y="41"/>
                  </a:cxn>
                  <a:cxn ang="0">
                    <a:pos x="6" y="43"/>
                  </a:cxn>
                  <a:cxn ang="0">
                    <a:pos x="19" y="42"/>
                  </a:cxn>
                  <a:cxn ang="0">
                    <a:pos x="32" y="38"/>
                  </a:cxn>
                  <a:cxn ang="0">
                    <a:pos x="49" y="33"/>
                  </a:cxn>
                  <a:cxn ang="0">
                    <a:pos x="63" y="26"/>
                  </a:cxn>
                  <a:cxn ang="0">
                    <a:pos x="78" y="18"/>
                  </a:cxn>
                  <a:cxn ang="0">
                    <a:pos x="88" y="8"/>
                  </a:cxn>
                  <a:cxn ang="0">
                    <a:pos x="93" y="0"/>
                  </a:cxn>
                  <a:cxn ang="0">
                    <a:pos x="86" y="2"/>
                  </a:cxn>
                  <a:cxn ang="0">
                    <a:pos x="75" y="7"/>
                  </a:cxn>
                  <a:cxn ang="0">
                    <a:pos x="58" y="12"/>
                  </a:cxn>
                  <a:cxn ang="0">
                    <a:pos x="41" y="20"/>
                  </a:cxn>
                  <a:cxn ang="0">
                    <a:pos x="26" y="26"/>
                  </a:cxn>
                  <a:cxn ang="0">
                    <a:pos x="11" y="33"/>
                  </a:cxn>
                  <a:cxn ang="0">
                    <a:pos x="2" y="38"/>
                  </a:cxn>
                  <a:cxn ang="0">
                    <a:pos x="0" y="41"/>
                  </a:cxn>
                </a:cxnLst>
                <a:rect l="0" t="0" r="r" b="b"/>
                <a:pathLst>
                  <a:path w="93" h="43">
                    <a:moveTo>
                      <a:pt x="0" y="41"/>
                    </a:moveTo>
                    <a:lnTo>
                      <a:pt x="6" y="43"/>
                    </a:lnTo>
                    <a:lnTo>
                      <a:pt x="19" y="42"/>
                    </a:lnTo>
                    <a:lnTo>
                      <a:pt x="32" y="38"/>
                    </a:lnTo>
                    <a:lnTo>
                      <a:pt x="49" y="33"/>
                    </a:lnTo>
                    <a:lnTo>
                      <a:pt x="63" y="26"/>
                    </a:lnTo>
                    <a:lnTo>
                      <a:pt x="78" y="18"/>
                    </a:lnTo>
                    <a:lnTo>
                      <a:pt x="88" y="8"/>
                    </a:lnTo>
                    <a:lnTo>
                      <a:pt x="93" y="0"/>
                    </a:lnTo>
                    <a:lnTo>
                      <a:pt x="86" y="2"/>
                    </a:lnTo>
                    <a:lnTo>
                      <a:pt x="75" y="7"/>
                    </a:lnTo>
                    <a:lnTo>
                      <a:pt x="58" y="12"/>
                    </a:lnTo>
                    <a:lnTo>
                      <a:pt x="41" y="20"/>
                    </a:lnTo>
                    <a:lnTo>
                      <a:pt x="26" y="26"/>
                    </a:lnTo>
                    <a:lnTo>
                      <a:pt x="11" y="33"/>
                    </a:lnTo>
                    <a:lnTo>
                      <a:pt x="2" y="38"/>
                    </a:lnTo>
                    <a:lnTo>
                      <a:pt x="0" y="41"/>
                    </a:lnTo>
                    <a:close/>
                  </a:path>
                </a:pathLst>
              </a:custGeom>
              <a:solidFill>
                <a:srgbClr val="006600"/>
              </a:solidFill>
              <a:ln w="9525">
                <a:noFill/>
                <a:round/>
                <a:headEnd/>
                <a:tailEnd/>
              </a:ln>
            </p:spPr>
            <p:txBody>
              <a:bodyPr/>
              <a:lstStyle/>
              <a:p>
                <a:endParaRPr lang="en-US"/>
              </a:p>
            </p:txBody>
          </p:sp>
          <p:sp>
            <p:nvSpPr>
              <p:cNvPr id="290" name="Freeform 170"/>
              <p:cNvSpPr>
                <a:spLocks/>
              </p:cNvSpPr>
              <p:nvPr/>
            </p:nvSpPr>
            <p:spPr bwMode="auto">
              <a:xfrm>
                <a:off x="-648" y="3591"/>
                <a:ext cx="43" cy="37"/>
              </a:xfrm>
              <a:custGeom>
                <a:avLst/>
                <a:gdLst/>
                <a:ahLst/>
                <a:cxnLst>
                  <a:cxn ang="0">
                    <a:pos x="0" y="36"/>
                  </a:cxn>
                  <a:cxn ang="0">
                    <a:pos x="4" y="37"/>
                  </a:cxn>
                  <a:cxn ang="0">
                    <a:pos x="15" y="36"/>
                  </a:cxn>
                  <a:cxn ang="0">
                    <a:pos x="28" y="32"/>
                  </a:cxn>
                  <a:cxn ang="0">
                    <a:pos x="43" y="26"/>
                  </a:cxn>
                  <a:cxn ang="0">
                    <a:pos x="58" y="20"/>
                  </a:cxn>
                  <a:cxn ang="0">
                    <a:pos x="71" y="14"/>
                  </a:cxn>
                  <a:cxn ang="0">
                    <a:pos x="82" y="7"/>
                  </a:cxn>
                  <a:cxn ang="0">
                    <a:pos x="86" y="0"/>
                  </a:cxn>
                  <a:cxn ang="0">
                    <a:pos x="78" y="3"/>
                  </a:cxn>
                  <a:cxn ang="0">
                    <a:pos x="65" y="7"/>
                  </a:cxn>
                  <a:cxn ang="0">
                    <a:pos x="51" y="11"/>
                  </a:cxn>
                  <a:cxn ang="0">
                    <a:pos x="36" y="16"/>
                  </a:cxn>
                  <a:cxn ang="0">
                    <a:pos x="21" y="21"/>
                  </a:cxn>
                  <a:cxn ang="0">
                    <a:pos x="8" y="26"/>
                  </a:cxn>
                  <a:cxn ang="0">
                    <a:pos x="2" y="32"/>
                  </a:cxn>
                  <a:cxn ang="0">
                    <a:pos x="0" y="36"/>
                  </a:cxn>
                </a:cxnLst>
                <a:rect l="0" t="0" r="r" b="b"/>
                <a:pathLst>
                  <a:path w="86" h="37">
                    <a:moveTo>
                      <a:pt x="0" y="36"/>
                    </a:moveTo>
                    <a:lnTo>
                      <a:pt x="4" y="37"/>
                    </a:lnTo>
                    <a:lnTo>
                      <a:pt x="15" y="36"/>
                    </a:lnTo>
                    <a:lnTo>
                      <a:pt x="28" y="32"/>
                    </a:lnTo>
                    <a:lnTo>
                      <a:pt x="43" y="26"/>
                    </a:lnTo>
                    <a:lnTo>
                      <a:pt x="58" y="20"/>
                    </a:lnTo>
                    <a:lnTo>
                      <a:pt x="71" y="14"/>
                    </a:lnTo>
                    <a:lnTo>
                      <a:pt x="82" y="7"/>
                    </a:lnTo>
                    <a:lnTo>
                      <a:pt x="86" y="0"/>
                    </a:lnTo>
                    <a:lnTo>
                      <a:pt x="78" y="3"/>
                    </a:lnTo>
                    <a:lnTo>
                      <a:pt x="65" y="7"/>
                    </a:lnTo>
                    <a:lnTo>
                      <a:pt x="51" y="11"/>
                    </a:lnTo>
                    <a:lnTo>
                      <a:pt x="36" y="16"/>
                    </a:lnTo>
                    <a:lnTo>
                      <a:pt x="21" y="21"/>
                    </a:lnTo>
                    <a:lnTo>
                      <a:pt x="8" y="26"/>
                    </a:lnTo>
                    <a:lnTo>
                      <a:pt x="2" y="32"/>
                    </a:lnTo>
                    <a:lnTo>
                      <a:pt x="0" y="36"/>
                    </a:lnTo>
                    <a:close/>
                  </a:path>
                </a:pathLst>
              </a:custGeom>
              <a:solidFill>
                <a:srgbClr val="006600"/>
              </a:solidFill>
              <a:ln w="9525">
                <a:noFill/>
                <a:round/>
                <a:headEnd/>
                <a:tailEnd/>
              </a:ln>
            </p:spPr>
            <p:txBody>
              <a:bodyPr/>
              <a:lstStyle/>
              <a:p>
                <a:endParaRPr lang="en-US"/>
              </a:p>
            </p:txBody>
          </p:sp>
          <p:sp>
            <p:nvSpPr>
              <p:cNvPr id="291" name="Freeform 171"/>
              <p:cNvSpPr>
                <a:spLocks/>
              </p:cNvSpPr>
              <p:nvPr/>
            </p:nvSpPr>
            <p:spPr bwMode="auto">
              <a:xfrm>
                <a:off x="-650" y="3572"/>
                <a:ext cx="39" cy="27"/>
              </a:xfrm>
              <a:custGeom>
                <a:avLst/>
                <a:gdLst/>
                <a:ahLst/>
                <a:cxnLst>
                  <a:cxn ang="0">
                    <a:pos x="0" y="24"/>
                  </a:cxn>
                  <a:cxn ang="0">
                    <a:pos x="3" y="26"/>
                  </a:cxn>
                  <a:cxn ang="0">
                    <a:pos x="13" y="27"/>
                  </a:cxn>
                  <a:cxn ang="0">
                    <a:pos x="24" y="26"/>
                  </a:cxn>
                  <a:cxn ang="0">
                    <a:pos x="37" y="24"/>
                  </a:cxn>
                  <a:cxn ang="0">
                    <a:pos x="50" y="20"/>
                  </a:cxn>
                  <a:cxn ang="0">
                    <a:pos x="63" y="14"/>
                  </a:cxn>
                  <a:cxn ang="0">
                    <a:pos x="72" y="8"/>
                  </a:cxn>
                  <a:cxn ang="0">
                    <a:pos x="78" y="0"/>
                  </a:cxn>
                  <a:cxn ang="0">
                    <a:pos x="70" y="2"/>
                  </a:cxn>
                  <a:cxn ang="0">
                    <a:pos x="59" y="5"/>
                  </a:cxn>
                  <a:cxn ang="0">
                    <a:pos x="44" y="8"/>
                  </a:cxn>
                  <a:cxn ang="0">
                    <a:pos x="31" y="11"/>
                  </a:cxn>
                  <a:cxn ang="0">
                    <a:pos x="18" y="14"/>
                  </a:cxn>
                  <a:cxn ang="0">
                    <a:pos x="7" y="18"/>
                  </a:cxn>
                  <a:cxn ang="0">
                    <a:pos x="2" y="21"/>
                  </a:cxn>
                  <a:cxn ang="0">
                    <a:pos x="0" y="24"/>
                  </a:cxn>
                </a:cxnLst>
                <a:rect l="0" t="0" r="r" b="b"/>
                <a:pathLst>
                  <a:path w="78" h="27">
                    <a:moveTo>
                      <a:pt x="0" y="24"/>
                    </a:moveTo>
                    <a:lnTo>
                      <a:pt x="3" y="26"/>
                    </a:lnTo>
                    <a:lnTo>
                      <a:pt x="13" y="27"/>
                    </a:lnTo>
                    <a:lnTo>
                      <a:pt x="24" y="26"/>
                    </a:lnTo>
                    <a:lnTo>
                      <a:pt x="37" y="24"/>
                    </a:lnTo>
                    <a:lnTo>
                      <a:pt x="50" y="20"/>
                    </a:lnTo>
                    <a:lnTo>
                      <a:pt x="63" y="14"/>
                    </a:lnTo>
                    <a:lnTo>
                      <a:pt x="72" y="8"/>
                    </a:lnTo>
                    <a:lnTo>
                      <a:pt x="78" y="0"/>
                    </a:lnTo>
                    <a:lnTo>
                      <a:pt x="70" y="2"/>
                    </a:lnTo>
                    <a:lnTo>
                      <a:pt x="59" y="5"/>
                    </a:lnTo>
                    <a:lnTo>
                      <a:pt x="44" y="8"/>
                    </a:lnTo>
                    <a:lnTo>
                      <a:pt x="31" y="11"/>
                    </a:lnTo>
                    <a:lnTo>
                      <a:pt x="18" y="14"/>
                    </a:lnTo>
                    <a:lnTo>
                      <a:pt x="7" y="18"/>
                    </a:lnTo>
                    <a:lnTo>
                      <a:pt x="2" y="21"/>
                    </a:lnTo>
                    <a:lnTo>
                      <a:pt x="0" y="24"/>
                    </a:lnTo>
                    <a:close/>
                  </a:path>
                </a:pathLst>
              </a:custGeom>
              <a:solidFill>
                <a:srgbClr val="006600"/>
              </a:solidFill>
              <a:ln w="9525">
                <a:noFill/>
                <a:round/>
                <a:headEnd/>
                <a:tailEnd/>
              </a:ln>
            </p:spPr>
            <p:txBody>
              <a:bodyPr/>
              <a:lstStyle/>
              <a:p>
                <a:endParaRPr lang="en-US"/>
              </a:p>
            </p:txBody>
          </p:sp>
          <p:sp>
            <p:nvSpPr>
              <p:cNvPr id="292" name="Freeform 172"/>
              <p:cNvSpPr>
                <a:spLocks/>
              </p:cNvSpPr>
              <p:nvPr/>
            </p:nvSpPr>
            <p:spPr bwMode="auto">
              <a:xfrm>
                <a:off x="-655" y="3531"/>
                <a:ext cx="29" cy="20"/>
              </a:xfrm>
              <a:custGeom>
                <a:avLst/>
                <a:gdLst/>
                <a:ahLst/>
                <a:cxnLst>
                  <a:cxn ang="0">
                    <a:pos x="0" y="18"/>
                  </a:cxn>
                  <a:cxn ang="0">
                    <a:pos x="4" y="20"/>
                  </a:cxn>
                  <a:cxn ang="0">
                    <a:pos x="12" y="20"/>
                  </a:cxn>
                  <a:cxn ang="0">
                    <a:pos x="21" y="18"/>
                  </a:cxn>
                  <a:cxn ang="0">
                    <a:pos x="32" y="16"/>
                  </a:cxn>
                  <a:cxn ang="0">
                    <a:pos x="43" y="12"/>
                  </a:cxn>
                  <a:cxn ang="0">
                    <a:pos x="51" y="8"/>
                  </a:cxn>
                  <a:cxn ang="0">
                    <a:pos x="58" y="4"/>
                  </a:cxn>
                  <a:cxn ang="0">
                    <a:pos x="60" y="0"/>
                  </a:cxn>
                  <a:cxn ang="0">
                    <a:pos x="54" y="2"/>
                  </a:cxn>
                  <a:cxn ang="0">
                    <a:pos x="45" y="4"/>
                  </a:cxn>
                  <a:cxn ang="0">
                    <a:pos x="36" y="6"/>
                  </a:cxn>
                  <a:cxn ang="0">
                    <a:pos x="27" y="8"/>
                  </a:cxn>
                  <a:cxn ang="0">
                    <a:pos x="17" y="10"/>
                  </a:cxn>
                  <a:cxn ang="0">
                    <a:pos x="8" y="13"/>
                  </a:cxn>
                  <a:cxn ang="0">
                    <a:pos x="2" y="15"/>
                  </a:cxn>
                  <a:cxn ang="0">
                    <a:pos x="0" y="18"/>
                  </a:cxn>
                </a:cxnLst>
                <a:rect l="0" t="0" r="r" b="b"/>
                <a:pathLst>
                  <a:path w="60" h="20">
                    <a:moveTo>
                      <a:pt x="0" y="18"/>
                    </a:moveTo>
                    <a:lnTo>
                      <a:pt x="4" y="20"/>
                    </a:lnTo>
                    <a:lnTo>
                      <a:pt x="12" y="20"/>
                    </a:lnTo>
                    <a:lnTo>
                      <a:pt x="21" y="18"/>
                    </a:lnTo>
                    <a:lnTo>
                      <a:pt x="32" y="16"/>
                    </a:lnTo>
                    <a:lnTo>
                      <a:pt x="43" y="12"/>
                    </a:lnTo>
                    <a:lnTo>
                      <a:pt x="51" y="8"/>
                    </a:lnTo>
                    <a:lnTo>
                      <a:pt x="58" y="4"/>
                    </a:lnTo>
                    <a:lnTo>
                      <a:pt x="60" y="0"/>
                    </a:lnTo>
                    <a:lnTo>
                      <a:pt x="54" y="2"/>
                    </a:lnTo>
                    <a:lnTo>
                      <a:pt x="45" y="4"/>
                    </a:lnTo>
                    <a:lnTo>
                      <a:pt x="36" y="6"/>
                    </a:lnTo>
                    <a:lnTo>
                      <a:pt x="27" y="8"/>
                    </a:lnTo>
                    <a:lnTo>
                      <a:pt x="17" y="10"/>
                    </a:lnTo>
                    <a:lnTo>
                      <a:pt x="8" y="13"/>
                    </a:lnTo>
                    <a:lnTo>
                      <a:pt x="2" y="15"/>
                    </a:lnTo>
                    <a:lnTo>
                      <a:pt x="0" y="18"/>
                    </a:lnTo>
                    <a:close/>
                  </a:path>
                </a:pathLst>
              </a:custGeom>
              <a:solidFill>
                <a:srgbClr val="006600"/>
              </a:solidFill>
              <a:ln w="9525">
                <a:noFill/>
                <a:round/>
                <a:headEnd/>
                <a:tailEnd/>
              </a:ln>
            </p:spPr>
            <p:txBody>
              <a:bodyPr/>
              <a:lstStyle/>
              <a:p>
                <a:endParaRPr lang="en-US"/>
              </a:p>
            </p:txBody>
          </p:sp>
          <p:sp>
            <p:nvSpPr>
              <p:cNvPr id="293" name="Freeform 173"/>
              <p:cNvSpPr>
                <a:spLocks/>
              </p:cNvSpPr>
              <p:nvPr/>
            </p:nvSpPr>
            <p:spPr bwMode="auto">
              <a:xfrm>
                <a:off x="-652" y="3512"/>
                <a:ext cx="19" cy="16"/>
              </a:xfrm>
              <a:custGeom>
                <a:avLst/>
                <a:gdLst/>
                <a:ahLst/>
                <a:cxnLst>
                  <a:cxn ang="0">
                    <a:pos x="2" y="15"/>
                  </a:cxn>
                  <a:cxn ang="0">
                    <a:pos x="13" y="16"/>
                  </a:cxn>
                  <a:cxn ang="0">
                    <a:pos x="28" y="13"/>
                  </a:cxn>
                  <a:cxn ang="0">
                    <a:pos x="39" y="7"/>
                  </a:cxn>
                  <a:cxn ang="0">
                    <a:pos x="37" y="0"/>
                  </a:cxn>
                  <a:cxn ang="0">
                    <a:pos x="30" y="6"/>
                  </a:cxn>
                  <a:cxn ang="0">
                    <a:pos x="15" y="8"/>
                  </a:cxn>
                  <a:cxn ang="0">
                    <a:pos x="0" y="10"/>
                  </a:cxn>
                  <a:cxn ang="0">
                    <a:pos x="2" y="15"/>
                  </a:cxn>
                </a:cxnLst>
                <a:rect l="0" t="0" r="r" b="b"/>
                <a:pathLst>
                  <a:path w="39" h="16">
                    <a:moveTo>
                      <a:pt x="2" y="15"/>
                    </a:moveTo>
                    <a:lnTo>
                      <a:pt x="13" y="16"/>
                    </a:lnTo>
                    <a:lnTo>
                      <a:pt x="28" y="13"/>
                    </a:lnTo>
                    <a:lnTo>
                      <a:pt x="39" y="7"/>
                    </a:lnTo>
                    <a:lnTo>
                      <a:pt x="37" y="0"/>
                    </a:lnTo>
                    <a:lnTo>
                      <a:pt x="30" y="6"/>
                    </a:lnTo>
                    <a:lnTo>
                      <a:pt x="15" y="8"/>
                    </a:lnTo>
                    <a:lnTo>
                      <a:pt x="0" y="10"/>
                    </a:lnTo>
                    <a:lnTo>
                      <a:pt x="2" y="15"/>
                    </a:lnTo>
                    <a:close/>
                  </a:path>
                </a:pathLst>
              </a:custGeom>
              <a:solidFill>
                <a:srgbClr val="006600"/>
              </a:solidFill>
              <a:ln w="9525">
                <a:noFill/>
                <a:round/>
                <a:headEnd/>
                <a:tailEnd/>
              </a:ln>
            </p:spPr>
            <p:txBody>
              <a:bodyPr/>
              <a:lstStyle/>
              <a:p>
                <a:endParaRPr lang="en-US"/>
              </a:p>
            </p:txBody>
          </p:sp>
          <p:sp>
            <p:nvSpPr>
              <p:cNvPr id="294" name="Freeform 174"/>
              <p:cNvSpPr>
                <a:spLocks/>
              </p:cNvSpPr>
              <p:nvPr/>
            </p:nvSpPr>
            <p:spPr bwMode="auto">
              <a:xfrm>
                <a:off x="-637" y="3683"/>
                <a:ext cx="39" cy="44"/>
              </a:xfrm>
              <a:custGeom>
                <a:avLst/>
                <a:gdLst/>
                <a:ahLst/>
                <a:cxnLst>
                  <a:cxn ang="0">
                    <a:pos x="0" y="42"/>
                  </a:cxn>
                  <a:cxn ang="0">
                    <a:pos x="5" y="44"/>
                  </a:cxn>
                  <a:cxn ang="0">
                    <a:pos x="15" y="42"/>
                  </a:cxn>
                  <a:cxn ang="0">
                    <a:pos x="26" y="39"/>
                  </a:cxn>
                  <a:cxn ang="0">
                    <a:pos x="39" y="34"/>
                  </a:cxn>
                  <a:cxn ang="0">
                    <a:pos x="52" y="26"/>
                  </a:cxn>
                  <a:cxn ang="0">
                    <a:pos x="63" y="18"/>
                  </a:cxn>
                  <a:cxn ang="0">
                    <a:pos x="72" y="9"/>
                  </a:cxn>
                  <a:cxn ang="0">
                    <a:pos x="78" y="0"/>
                  </a:cxn>
                  <a:cxn ang="0">
                    <a:pos x="72" y="3"/>
                  </a:cxn>
                  <a:cxn ang="0">
                    <a:pos x="61" y="8"/>
                  </a:cxn>
                  <a:cxn ang="0">
                    <a:pos x="48" y="14"/>
                  </a:cxn>
                  <a:cxn ang="0">
                    <a:pos x="33" y="20"/>
                  </a:cxn>
                  <a:cxn ang="0">
                    <a:pos x="20" y="26"/>
                  </a:cxn>
                  <a:cxn ang="0">
                    <a:pos x="9" y="33"/>
                  </a:cxn>
                  <a:cxn ang="0">
                    <a:pos x="2" y="38"/>
                  </a:cxn>
                  <a:cxn ang="0">
                    <a:pos x="0" y="42"/>
                  </a:cxn>
                </a:cxnLst>
                <a:rect l="0" t="0" r="r" b="b"/>
                <a:pathLst>
                  <a:path w="78" h="44">
                    <a:moveTo>
                      <a:pt x="0" y="42"/>
                    </a:moveTo>
                    <a:lnTo>
                      <a:pt x="5" y="44"/>
                    </a:lnTo>
                    <a:lnTo>
                      <a:pt x="15" y="42"/>
                    </a:lnTo>
                    <a:lnTo>
                      <a:pt x="26" y="39"/>
                    </a:lnTo>
                    <a:lnTo>
                      <a:pt x="39" y="34"/>
                    </a:lnTo>
                    <a:lnTo>
                      <a:pt x="52" y="26"/>
                    </a:lnTo>
                    <a:lnTo>
                      <a:pt x="63" y="18"/>
                    </a:lnTo>
                    <a:lnTo>
                      <a:pt x="72" y="9"/>
                    </a:lnTo>
                    <a:lnTo>
                      <a:pt x="78" y="0"/>
                    </a:lnTo>
                    <a:lnTo>
                      <a:pt x="72" y="3"/>
                    </a:lnTo>
                    <a:lnTo>
                      <a:pt x="61" y="8"/>
                    </a:lnTo>
                    <a:lnTo>
                      <a:pt x="48" y="14"/>
                    </a:lnTo>
                    <a:lnTo>
                      <a:pt x="33" y="20"/>
                    </a:lnTo>
                    <a:lnTo>
                      <a:pt x="20" y="26"/>
                    </a:lnTo>
                    <a:lnTo>
                      <a:pt x="9" y="33"/>
                    </a:lnTo>
                    <a:lnTo>
                      <a:pt x="2" y="38"/>
                    </a:lnTo>
                    <a:lnTo>
                      <a:pt x="0" y="42"/>
                    </a:lnTo>
                    <a:close/>
                  </a:path>
                </a:pathLst>
              </a:custGeom>
              <a:solidFill>
                <a:srgbClr val="006600"/>
              </a:solidFill>
              <a:ln w="9525">
                <a:noFill/>
                <a:round/>
                <a:headEnd/>
                <a:tailEnd/>
              </a:ln>
            </p:spPr>
            <p:txBody>
              <a:bodyPr/>
              <a:lstStyle/>
              <a:p>
                <a:endParaRPr lang="en-US"/>
              </a:p>
            </p:txBody>
          </p:sp>
          <p:sp>
            <p:nvSpPr>
              <p:cNvPr id="295" name="Freeform 175"/>
              <p:cNvSpPr>
                <a:spLocks/>
              </p:cNvSpPr>
              <p:nvPr/>
            </p:nvSpPr>
            <p:spPr bwMode="auto">
              <a:xfrm>
                <a:off x="-629" y="3731"/>
                <a:ext cx="30" cy="34"/>
              </a:xfrm>
              <a:custGeom>
                <a:avLst/>
                <a:gdLst/>
                <a:ahLst/>
                <a:cxnLst>
                  <a:cxn ang="0">
                    <a:pos x="0" y="33"/>
                  </a:cxn>
                  <a:cxn ang="0">
                    <a:pos x="3" y="34"/>
                  </a:cxn>
                  <a:cxn ang="0">
                    <a:pos x="9" y="34"/>
                  </a:cxn>
                  <a:cxn ang="0">
                    <a:pos x="18" y="32"/>
                  </a:cxn>
                  <a:cxn ang="0">
                    <a:pos x="29" y="29"/>
                  </a:cxn>
                  <a:cxn ang="0">
                    <a:pos x="39" y="24"/>
                  </a:cxn>
                  <a:cxn ang="0">
                    <a:pos x="48" y="17"/>
                  </a:cxn>
                  <a:cxn ang="0">
                    <a:pos x="57" y="9"/>
                  </a:cxn>
                  <a:cxn ang="0">
                    <a:pos x="61" y="0"/>
                  </a:cxn>
                  <a:cxn ang="0">
                    <a:pos x="53" y="4"/>
                  </a:cxn>
                  <a:cxn ang="0">
                    <a:pos x="44" y="9"/>
                  </a:cxn>
                  <a:cxn ang="0">
                    <a:pos x="33" y="14"/>
                  </a:cxn>
                  <a:cxn ang="0">
                    <a:pos x="22" y="19"/>
                  </a:cxn>
                  <a:cxn ang="0">
                    <a:pos x="13" y="23"/>
                  </a:cxn>
                  <a:cxn ang="0">
                    <a:pos x="5" y="27"/>
                  </a:cxn>
                  <a:cxn ang="0">
                    <a:pos x="0" y="31"/>
                  </a:cxn>
                  <a:cxn ang="0">
                    <a:pos x="0" y="33"/>
                  </a:cxn>
                </a:cxnLst>
                <a:rect l="0" t="0" r="r" b="b"/>
                <a:pathLst>
                  <a:path w="61" h="34">
                    <a:moveTo>
                      <a:pt x="0" y="33"/>
                    </a:moveTo>
                    <a:lnTo>
                      <a:pt x="3" y="34"/>
                    </a:lnTo>
                    <a:lnTo>
                      <a:pt x="9" y="34"/>
                    </a:lnTo>
                    <a:lnTo>
                      <a:pt x="18" y="32"/>
                    </a:lnTo>
                    <a:lnTo>
                      <a:pt x="29" y="29"/>
                    </a:lnTo>
                    <a:lnTo>
                      <a:pt x="39" y="24"/>
                    </a:lnTo>
                    <a:lnTo>
                      <a:pt x="48" y="17"/>
                    </a:lnTo>
                    <a:lnTo>
                      <a:pt x="57" y="9"/>
                    </a:lnTo>
                    <a:lnTo>
                      <a:pt x="61" y="0"/>
                    </a:lnTo>
                    <a:lnTo>
                      <a:pt x="53" y="4"/>
                    </a:lnTo>
                    <a:lnTo>
                      <a:pt x="44" y="9"/>
                    </a:lnTo>
                    <a:lnTo>
                      <a:pt x="33" y="14"/>
                    </a:lnTo>
                    <a:lnTo>
                      <a:pt x="22" y="19"/>
                    </a:lnTo>
                    <a:lnTo>
                      <a:pt x="13" y="23"/>
                    </a:lnTo>
                    <a:lnTo>
                      <a:pt x="5" y="27"/>
                    </a:lnTo>
                    <a:lnTo>
                      <a:pt x="0" y="31"/>
                    </a:lnTo>
                    <a:lnTo>
                      <a:pt x="0" y="33"/>
                    </a:lnTo>
                    <a:close/>
                  </a:path>
                </a:pathLst>
              </a:custGeom>
              <a:solidFill>
                <a:srgbClr val="006600"/>
              </a:solidFill>
              <a:ln w="9525">
                <a:noFill/>
                <a:round/>
                <a:headEnd/>
                <a:tailEnd/>
              </a:ln>
            </p:spPr>
            <p:txBody>
              <a:bodyPr/>
              <a:lstStyle/>
              <a:p>
                <a:endParaRPr lang="en-US"/>
              </a:p>
            </p:txBody>
          </p:sp>
          <p:sp>
            <p:nvSpPr>
              <p:cNvPr id="296" name="Freeform 176"/>
              <p:cNvSpPr>
                <a:spLocks/>
              </p:cNvSpPr>
              <p:nvPr/>
            </p:nvSpPr>
            <p:spPr bwMode="auto">
              <a:xfrm>
                <a:off x="-643" y="3610"/>
                <a:ext cx="43" cy="37"/>
              </a:xfrm>
              <a:custGeom>
                <a:avLst/>
                <a:gdLst/>
                <a:ahLst/>
                <a:cxnLst>
                  <a:cxn ang="0">
                    <a:pos x="0" y="36"/>
                  </a:cxn>
                  <a:cxn ang="0">
                    <a:pos x="3" y="37"/>
                  </a:cxn>
                  <a:cxn ang="0">
                    <a:pos x="15" y="35"/>
                  </a:cxn>
                  <a:cxn ang="0">
                    <a:pos x="28" y="32"/>
                  </a:cxn>
                  <a:cxn ang="0">
                    <a:pos x="42" y="27"/>
                  </a:cxn>
                  <a:cxn ang="0">
                    <a:pos x="57" y="21"/>
                  </a:cxn>
                  <a:cxn ang="0">
                    <a:pos x="70" y="14"/>
                  </a:cxn>
                  <a:cxn ang="0">
                    <a:pos x="81" y="6"/>
                  </a:cxn>
                  <a:cxn ang="0">
                    <a:pos x="85" y="0"/>
                  </a:cxn>
                  <a:cxn ang="0">
                    <a:pos x="78" y="3"/>
                  </a:cxn>
                  <a:cxn ang="0">
                    <a:pos x="65" y="6"/>
                  </a:cxn>
                  <a:cxn ang="0">
                    <a:pos x="50" y="12"/>
                  </a:cxn>
                  <a:cxn ang="0">
                    <a:pos x="35" y="17"/>
                  </a:cxn>
                  <a:cxn ang="0">
                    <a:pos x="20" y="22"/>
                  </a:cxn>
                  <a:cxn ang="0">
                    <a:pos x="7" y="27"/>
                  </a:cxn>
                  <a:cxn ang="0">
                    <a:pos x="2" y="32"/>
                  </a:cxn>
                  <a:cxn ang="0">
                    <a:pos x="0" y="36"/>
                  </a:cxn>
                </a:cxnLst>
                <a:rect l="0" t="0" r="r" b="b"/>
                <a:pathLst>
                  <a:path w="85" h="37">
                    <a:moveTo>
                      <a:pt x="0" y="36"/>
                    </a:moveTo>
                    <a:lnTo>
                      <a:pt x="3" y="37"/>
                    </a:lnTo>
                    <a:lnTo>
                      <a:pt x="15" y="35"/>
                    </a:lnTo>
                    <a:lnTo>
                      <a:pt x="28" y="32"/>
                    </a:lnTo>
                    <a:lnTo>
                      <a:pt x="42" y="27"/>
                    </a:lnTo>
                    <a:lnTo>
                      <a:pt x="57" y="21"/>
                    </a:lnTo>
                    <a:lnTo>
                      <a:pt x="70" y="14"/>
                    </a:lnTo>
                    <a:lnTo>
                      <a:pt x="81" y="6"/>
                    </a:lnTo>
                    <a:lnTo>
                      <a:pt x="85" y="0"/>
                    </a:lnTo>
                    <a:lnTo>
                      <a:pt x="78" y="3"/>
                    </a:lnTo>
                    <a:lnTo>
                      <a:pt x="65" y="6"/>
                    </a:lnTo>
                    <a:lnTo>
                      <a:pt x="50" y="12"/>
                    </a:lnTo>
                    <a:lnTo>
                      <a:pt x="35" y="17"/>
                    </a:lnTo>
                    <a:lnTo>
                      <a:pt x="20" y="22"/>
                    </a:lnTo>
                    <a:lnTo>
                      <a:pt x="7" y="27"/>
                    </a:lnTo>
                    <a:lnTo>
                      <a:pt x="2" y="32"/>
                    </a:lnTo>
                    <a:lnTo>
                      <a:pt x="0" y="36"/>
                    </a:lnTo>
                    <a:close/>
                  </a:path>
                </a:pathLst>
              </a:custGeom>
              <a:solidFill>
                <a:srgbClr val="006600"/>
              </a:solidFill>
              <a:ln w="9525">
                <a:noFill/>
                <a:round/>
                <a:headEnd/>
                <a:tailEnd/>
              </a:ln>
            </p:spPr>
            <p:txBody>
              <a:bodyPr/>
              <a:lstStyle/>
              <a:p>
                <a:endParaRPr lang="en-US"/>
              </a:p>
            </p:txBody>
          </p:sp>
          <p:sp>
            <p:nvSpPr>
              <p:cNvPr id="297" name="Freeform 177"/>
              <p:cNvSpPr>
                <a:spLocks/>
              </p:cNvSpPr>
              <p:nvPr/>
            </p:nvSpPr>
            <p:spPr bwMode="auto">
              <a:xfrm>
                <a:off x="-652" y="3550"/>
                <a:ext cx="35" cy="28"/>
              </a:xfrm>
              <a:custGeom>
                <a:avLst/>
                <a:gdLst/>
                <a:ahLst/>
                <a:cxnLst>
                  <a:cxn ang="0">
                    <a:pos x="0" y="26"/>
                  </a:cxn>
                  <a:cxn ang="0">
                    <a:pos x="6" y="28"/>
                  </a:cxn>
                  <a:cxn ang="0">
                    <a:pos x="13" y="27"/>
                  </a:cxn>
                  <a:cxn ang="0">
                    <a:pos x="26" y="24"/>
                  </a:cxn>
                  <a:cxn ang="0">
                    <a:pos x="39" y="20"/>
                  </a:cxn>
                  <a:cxn ang="0">
                    <a:pos x="50" y="15"/>
                  </a:cxn>
                  <a:cxn ang="0">
                    <a:pos x="61" y="10"/>
                  </a:cxn>
                  <a:cxn ang="0">
                    <a:pos x="69" y="4"/>
                  </a:cxn>
                  <a:cxn ang="0">
                    <a:pos x="71" y="0"/>
                  </a:cxn>
                  <a:cxn ang="0">
                    <a:pos x="65" y="2"/>
                  </a:cxn>
                  <a:cxn ang="0">
                    <a:pos x="56" y="5"/>
                  </a:cxn>
                  <a:cxn ang="0">
                    <a:pos x="45" y="9"/>
                  </a:cxn>
                  <a:cxn ang="0">
                    <a:pos x="32" y="12"/>
                  </a:cxn>
                  <a:cxn ang="0">
                    <a:pos x="21" y="16"/>
                  </a:cxn>
                  <a:cxn ang="0">
                    <a:pos x="11" y="20"/>
                  </a:cxn>
                  <a:cxn ang="0">
                    <a:pos x="4" y="23"/>
                  </a:cxn>
                  <a:cxn ang="0">
                    <a:pos x="0" y="26"/>
                  </a:cxn>
                </a:cxnLst>
                <a:rect l="0" t="0" r="r" b="b"/>
                <a:pathLst>
                  <a:path w="71" h="28">
                    <a:moveTo>
                      <a:pt x="0" y="26"/>
                    </a:moveTo>
                    <a:lnTo>
                      <a:pt x="6" y="28"/>
                    </a:lnTo>
                    <a:lnTo>
                      <a:pt x="13" y="27"/>
                    </a:lnTo>
                    <a:lnTo>
                      <a:pt x="26" y="24"/>
                    </a:lnTo>
                    <a:lnTo>
                      <a:pt x="39" y="20"/>
                    </a:lnTo>
                    <a:lnTo>
                      <a:pt x="50" y="15"/>
                    </a:lnTo>
                    <a:lnTo>
                      <a:pt x="61" y="10"/>
                    </a:lnTo>
                    <a:lnTo>
                      <a:pt x="69" y="4"/>
                    </a:lnTo>
                    <a:lnTo>
                      <a:pt x="71" y="0"/>
                    </a:lnTo>
                    <a:lnTo>
                      <a:pt x="65" y="2"/>
                    </a:lnTo>
                    <a:lnTo>
                      <a:pt x="56" y="5"/>
                    </a:lnTo>
                    <a:lnTo>
                      <a:pt x="45" y="9"/>
                    </a:lnTo>
                    <a:lnTo>
                      <a:pt x="32" y="12"/>
                    </a:lnTo>
                    <a:lnTo>
                      <a:pt x="21" y="16"/>
                    </a:lnTo>
                    <a:lnTo>
                      <a:pt x="11" y="20"/>
                    </a:lnTo>
                    <a:lnTo>
                      <a:pt x="4" y="23"/>
                    </a:lnTo>
                    <a:lnTo>
                      <a:pt x="0" y="26"/>
                    </a:lnTo>
                    <a:close/>
                  </a:path>
                </a:pathLst>
              </a:custGeom>
              <a:solidFill>
                <a:srgbClr val="006600"/>
              </a:solidFill>
              <a:ln w="9525">
                <a:noFill/>
                <a:round/>
                <a:headEnd/>
                <a:tailEnd/>
              </a:ln>
            </p:spPr>
            <p:txBody>
              <a:bodyPr/>
              <a:lstStyle/>
              <a:p>
                <a:endParaRPr lang="en-US"/>
              </a:p>
            </p:txBody>
          </p:sp>
          <p:sp>
            <p:nvSpPr>
              <p:cNvPr id="298" name="Freeform 178"/>
              <p:cNvSpPr>
                <a:spLocks/>
              </p:cNvSpPr>
              <p:nvPr/>
            </p:nvSpPr>
            <p:spPr bwMode="auto">
              <a:xfrm>
                <a:off x="-604" y="3749"/>
                <a:ext cx="5" cy="40"/>
              </a:xfrm>
              <a:custGeom>
                <a:avLst/>
                <a:gdLst/>
                <a:ahLst/>
                <a:cxnLst>
                  <a:cxn ang="0">
                    <a:pos x="5" y="0"/>
                  </a:cxn>
                  <a:cxn ang="0">
                    <a:pos x="7" y="8"/>
                  </a:cxn>
                  <a:cxn ang="0">
                    <a:pos x="9" y="22"/>
                  </a:cxn>
                  <a:cxn ang="0">
                    <a:pos x="11" y="35"/>
                  </a:cxn>
                  <a:cxn ang="0">
                    <a:pos x="5" y="40"/>
                  </a:cxn>
                  <a:cxn ang="0">
                    <a:pos x="0" y="35"/>
                  </a:cxn>
                  <a:cxn ang="0">
                    <a:pos x="0" y="22"/>
                  </a:cxn>
                  <a:cxn ang="0">
                    <a:pos x="3" y="9"/>
                  </a:cxn>
                  <a:cxn ang="0">
                    <a:pos x="5" y="0"/>
                  </a:cxn>
                </a:cxnLst>
                <a:rect l="0" t="0" r="r" b="b"/>
                <a:pathLst>
                  <a:path w="11" h="40">
                    <a:moveTo>
                      <a:pt x="5" y="0"/>
                    </a:moveTo>
                    <a:lnTo>
                      <a:pt x="7" y="8"/>
                    </a:lnTo>
                    <a:lnTo>
                      <a:pt x="9" y="22"/>
                    </a:lnTo>
                    <a:lnTo>
                      <a:pt x="11" y="35"/>
                    </a:lnTo>
                    <a:lnTo>
                      <a:pt x="5" y="40"/>
                    </a:lnTo>
                    <a:lnTo>
                      <a:pt x="0" y="35"/>
                    </a:lnTo>
                    <a:lnTo>
                      <a:pt x="0" y="22"/>
                    </a:lnTo>
                    <a:lnTo>
                      <a:pt x="3" y="9"/>
                    </a:lnTo>
                    <a:lnTo>
                      <a:pt x="5" y="0"/>
                    </a:lnTo>
                    <a:close/>
                  </a:path>
                </a:pathLst>
              </a:custGeom>
              <a:solidFill>
                <a:srgbClr val="006600"/>
              </a:solidFill>
              <a:ln w="9525">
                <a:noFill/>
                <a:round/>
                <a:headEnd/>
                <a:tailEnd/>
              </a:ln>
            </p:spPr>
            <p:txBody>
              <a:bodyPr/>
              <a:lstStyle/>
              <a:p>
                <a:endParaRPr lang="en-US"/>
              </a:p>
            </p:txBody>
          </p:sp>
          <p:sp>
            <p:nvSpPr>
              <p:cNvPr id="299" name="Freeform 179"/>
              <p:cNvSpPr>
                <a:spLocks/>
              </p:cNvSpPr>
              <p:nvPr/>
            </p:nvSpPr>
            <p:spPr bwMode="auto">
              <a:xfrm>
                <a:off x="-598" y="3702"/>
                <a:ext cx="40" cy="57"/>
              </a:xfrm>
              <a:custGeom>
                <a:avLst/>
                <a:gdLst/>
                <a:ahLst/>
                <a:cxnLst>
                  <a:cxn ang="0">
                    <a:pos x="0" y="0"/>
                  </a:cxn>
                  <a:cxn ang="0">
                    <a:pos x="5" y="6"/>
                  </a:cxn>
                  <a:cxn ang="0">
                    <a:pos x="15" y="16"/>
                  </a:cxn>
                  <a:cxn ang="0">
                    <a:pos x="26" y="26"/>
                  </a:cxn>
                  <a:cxn ang="0">
                    <a:pos x="39" y="36"/>
                  </a:cxn>
                  <a:cxn ang="0">
                    <a:pos x="52" y="46"/>
                  </a:cxn>
                  <a:cxn ang="0">
                    <a:pos x="63" y="53"/>
                  </a:cxn>
                  <a:cxn ang="0">
                    <a:pos x="74" y="57"/>
                  </a:cxn>
                  <a:cxn ang="0">
                    <a:pos x="80" y="56"/>
                  </a:cxn>
                  <a:cxn ang="0">
                    <a:pos x="80" y="52"/>
                  </a:cxn>
                  <a:cxn ang="0">
                    <a:pos x="74" y="45"/>
                  </a:cxn>
                  <a:cxn ang="0">
                    <a:pos x="63" y="37"/>
                  </a:cxn>
                  <a:cxn ang="0">
                    <a:pos x="48" y="29"/>
                  </a:cxn>
                  <a:cxn ang="0">
                    <a:pos x="33" y="21"/>
                  </a:cxn>
                  <a:cxn ang="0">
                    <a:pos x="18" y="13"/>
                  </a:cxn>
                  <a:cxn ang="0">
                    <a:pos x="7" y="5"/>
                  </a:cxn>
                  <a:cxn ang="0">
                    <a:pos x="0" y="0"/>
                  </a:cxn>
                </a:cxnLst>
                <a:rect l="0" t="0" r="r" b="b"/>
                <a:pathLst>
                  <a:path w="80" h="57">
                    <a:moveTo>
                      <a:pt x="0" y="0"/>
                    </a:moveTo>
                    <a:lnTo>
                      <a:pt x="5" y="6"/>
                    </a:lnTo>
                    <a:lnTo>
                      <a:pt x="15" y="16"/>
                    </a:lnTo>
                    <a:lnTo>
                      <a:pt x="26" y="26"/>
                    </a:lnTo>
                    <a:lnTo>
                      <a:pt x="39" y="36"/>
                    </a:lnTo>
                    <a:lnTo>
                      <a:pt x="52" y="46"/>
                    </a:lnTo>
                    <a:lnTo>
                      <a:pt x="63" y="53"/>
                    </a:lnTo>
                    <a:lnTo>
                      <a:pt x="74" y="57"/>
                    </a:lnTo>
                    <a:lnTo>
                      <a:pt x="80" y="56"/>
                    </a:lnTo>
                    <a:lnTo>
                      <a:pt x="80" y="52"/>
                    </a:lnTo>
                    <a:lnTo>
                      <a:pt x="74" y="45"/>
                    </a:lnTo>
                    <a:lnTo>
                      <a:pt x="63" y="37"/>
                    </a:lnTo>
                    <a:lnTo>
                      <a:pt x="48" y="29"/>
                    </a:lnTo>
                    <a:lnTo>
                      <a:pt x="33" y="21"/>
                    </a:lnTo>
                    <a:lnTo>
                      <a:pt x="18" y="13"/>
                    </a:lnTo>
                    <a:lnTo>
                      <a:pt x="7" y="5"/>
                    </a:lnTo>
                    <a:lnTo>
                      <a:pt x="0" y="0"/>
                    </a:lnTo>
                    <a:close/>
                  </a:path>
                </a:pathLst>
              </a:custGeom>
              <a:solidFill>
                <a:srgbClr val="006600"/>
              </a:solidFill>
              <a:ln w="9525">
                <a:noFill/>
                <a:round/>
                <a:headEnd/>
                <a:tailEnd/>
              </a:ln>
            </p:spPr>
            <p:txBody>
              <a:bodyPr/>
              <a:lstStyle/>
              <a:p>
                <a:endParaRPr lang="en-US"/>
              </a:p>
            </p:txBody>
          </p:sp>
          <p:sp>
            <p:nvSpPr>
              <p:cNvPr id="300" name="Freeform 180"/>
              <p:cNvSpPr>
                <a:spLocks/>
              </p:cNvSpPr>
              <p:nvPr/>
            </p:nvSpPr>
            <p:spPr bwMode="auto">
              <a:xfrm>
                <a:off x="-599" y="3683"/>
                <a:ext cx="43" cy="51"/>
              </a:xfrm>
              <a:custGeom>
                <a:avLst/>
                <a:gdLst/>
                <a:ahLst/>
                <a:cxnLst>
                  <a:cxn ang="0">
                    <a:pos x="0" y="0"/>
                  </a:cxn>
                  <a:cxn ang="0">
                    <a:pos x="7" y="6"/>
                  </a:cxn>
                  <a:cxn ang="0">
                    <a:pos x="18" y="15"/>
                  </a:cxn>
                  <a:cxn ang="0">
                    <a:pos x="31" y="24"/>
                  </a:cxn>
                  <a:cxn ang="0">
                    <a:pos x="46" y="34"/>
                  </a:cxn>
                  <a:cxn ang="0">
                    <a:pos x="59" y="42"/>
                  </a:cxn>
                  <a:cxn ang="0">
                    <a:pos x="72" y="48"/>
                  </a:cxn>
                  <a:cxn ang="0">
                    <a:pos x="82" y="51"/>
                  </a:cxn>
                  <a:cxn ang="0">
                    <a:pos x="85" y="50"/>
                  </a:cxn>
                  <a:cxn ang="0">
                    <a:pos x="83" y="45"/>
                  </a:cxn>
                  <a:cxn ang="0">
                    <a:pos x="74" y="39"/>
                  </a:cxn>
                  <a:cxn ang="0">
                    <a:pos x="61" y="32"/>
                  </a:cxn>
                  <a:cxn ang="0">
                    <a:pos x="46" y="23"/>
                  </a:cxn>
                  <a:cxn ang="0">
                    <a:pos x="31" y="16"/>
                  </a:cxn>
                  <a:cxn ang="0">
                    <a:pos x="17" y="9"/>
                  </a:cxn>
                  <a:cxn ang="0">
                    <a:pos x="5" y="4"/>
                  </a:cxn>
                  <a:cxn ang="0">
                    <a:pos x="0" y="0"/>
                  </a:cxn>
                </a:cxnLst>
                <a:rect l="0" t="0" r="r" b="b"/>
                <a:pathLst>
                  <a:path w="85" h="51">
                    <a:moveTo>
                      <a:pt x="0" y="0"/>
                    </a:moveTo>
                    <a:lnTo>
                      <a:pt x="7" y="6"/>
                    </a:lnTo>
                    <a:lnTo>
                      <a:pt x="18" y="15"/>
                    </a:lnTo>
                    <a:lnTo>
                      <a:pt x="31" y="24"/>
                    </a:lnTo>
                    <a:lnTo>
                      <a:pt x="46" y="34"/>
                    </a:lnTo>
                    <a:lnTo>
                      <a:pt x="59" y="42"/>
                    </a:lnTo>
                    <a:lnTo>
                      <a:pt x="72" y="48"/>
                    </a:lnTo>
                    <a:lnTo>
                      <a:pt x="82" y="51"/>
                    </a:lnTo>
                    <a:lnTo>
                      <a:pt x="85" y="50"/>
                    </a:lnTo>
                    <a:lnTo>
                      <a:pt x="83" y="45"/>
                    </a:lnTo>
                    <a:lnTo>
                      <a:pt x="74" y="39"/>
                    </a:lnTo>
                    <a:lnTo>
                      <a:pt x="61" y="32"/>
                    </a:lnTo>
                    <a:lnTo>
                      <a:pt x="46" y="23"/>
                    </a:lnTo>
                    <a:lnTo>
                      <a:pt x="31" y="16"/>
                    </a:lnTo>
                    <a:lnTo>
                      <a:pt x="17" y="9"/>
                    </a:lnTo>
                    <a:lnTo>
                      <a:pt x="5" y="4"/>
                    </a:lnTo>
                    <a:lnTo>
                      <a:pt x="0" y="0"/>
                    </a:lnTo>
                    <a:close/>
                  </a:path>
                </a:pathLst>
              </a:custGeom>
              <a:solidFill>
                <a:srgbClr val="006600"/>
              </a:solidFill>
              <a:ln w="9525">
                <a:noFill/>
                <a:round/>
                <a:headEnd/>
                <a:tailEnd/>
              </a:ln>
            </p:spPr>
            <p:txBody>
              <a:bodyPr/>
              <a:lstStyle/>
              <a:p>
                <a:endParaRPr lang="en-US"/>
              </a:p>
            </p:txBody>
          </p:sp>
          <p:sp>
            <p:nvSpPr>
              <p:cNvPr id="301" name="Freeform 181"/>
              <p:cNvSpPr>
                <a:spLocks/>
              </p:cNvSpPr>
              <p:nvPr/>
            </p:nvSpPr>
            <p:spPr bwMode="auto">
              <a:xfrm>
                <a:off x="-599" y="3660"/>
                <a:ext cx="45" cy="45"/>
              </a:xfrm>
              <a:custGeom>
                <a:avLst/>
                <a:gdLst/>
                <a:ahLst/>
                <a:cxnLst>
                  <a:cxn ang="0">
                    <a:pos x="0" y="0"/>
                  </a:cxn>
                  <a:cxn ang="0">
                    <a:pos x="9" y="7"/>
                  </a:cxn>
                  <a:cxn ang="0">
                    <a:pos x="20" y="15"/>
                  </a:cxn>
                  <a:cxn ang="0">
                    <a:pos x="35" y="24"/>
                  </a:cxn>
                  <a:cxn ang="0">
                    <a:pos x="50" y="32"/>
                  </a:cxn>
                  <a:cxn ang="0">
                    <a:pos x="63" y="39"/>
                  </a:cxn>
                  <a:cxn ang="0">
                    <a:pos x="76" y="43"/>
                  </a:cxn>
                  <a:cxn ang="0">
                    <a:pos x="85" y="45"/>
                  </a:cxn>
                  <a:cxn ang="0">
                    <a:pos x="89" y="44"/>
                  </a:cxn>
                  <a:cxn ang="0">
                    <a:pos x="87" y="40"/>
                  </a:cxn>
                  <a:cxn ang="0">
                    <a:pos x="78" y="35"/>
                  </a:cxn>
                  <a:cxn ang="0">
                    <a:pos x="65" y="29"/>
                  </a:cxn>
                  <a:cxn ang="0">
                    <a:pos x="50" y="23"/>
                  </a:cxn>
                  <a:cxn ang="0">
                    <a:pos x="33" y="16"/>
                  </a:cxn>
                  <a:cxn ang="0">
                    <a:pos x="18" y="10"/>
                  </a:cxn>
                  <a:cxn ang="0">
                    <a:pos x="7" y="5"/>
                  </a:cxn>
                  <a:cxn ang="0">
                    <a:pos x="0" y="0"/>
                  </a:cxn>
                </a:cxnLst>
                <a:rect l="0" t="0" r="r" b="b"/>
                <a:pathLst>
                  <a:path w="89" h="45">
                    <a:moveTo>
                      <a:pt x="0" y="0"/>
                    </a:moveTo>
                    <a:lnTo>
                      <a:pt x="9" y="7"/>
                    </a:lnTo>
                    <a:lnTo>
                      <a:pt x="20" y="15"/>
                    </a:lnTo>
                    <a:lnTo>
                      <a:pt x="35" y="24"/>
                    </a:lnTo>
                    <a:lnTo>
                      <a:pt x="50" y="32"/>
                    </a:lnTo>
                    <a:lnTo>
                      <a:pt x="63" y="39"/>
                    </a:lnTo>
                    <a:lnTo>
                      <a:pt x="76" y="43"/>
                    </a:lnTo>
                    <a:lnTo>
                      <a:pt x="85" y="45"/>
                    </a:lnTo>
                    <a:lnTo>
                      <a:pt x="89" y="44"/>
                    </a:lnTo>
                    <a:lnTo>
                      <a:pt x="87" y="40"/>
                    </a:lnTo>
                    <a:lnTo>
                      <a:pt x="78" y="35"/>
                    </a:lnTo>
                    <a:lnTo>
                      <a:pt x="65" y="29"/>
                    </a:lnTo>
                    <a:lnTo>
                      <a:pt x="50" y="23"/>
                    </a:lnTo>
                    <a:lnTo>
                      <a:pt x="33" y="16"/>
                    </a:lnTo>
                    <a:lnTo>
                      <a:pt x="18" y="10"/>
                    </a:lnTo>
                    <a:lnTo>
                      <a:pt x="7" y="5"/>
                    </a:lnTo>
                    <a:lnTo>
                      <a:pt x="0" y="0"/>
                    </a:lnTo>
                    <a:close/>
                  </a:path>
                </a:pathLst>
              </a:custGeom>
              <a:solidFill>
                <a:srgbClr val="006600"/>
              </a:solidFill>
              <a:ln w="9525">
                <a:noFill/>
                <a:round/>
                <a:headEnd/>
                <a:tailEnd/>
              </a:ln>
            </p:spPr>
            <p:txBody>
              <a:bodyPr/>
              <a:lstStyle/>
              <a:p>
                <a:endParaRPr lang="en-US"/>
              </a:p>
            </p:txBody>
          </p:sp>
          <p:sp>
            <p:nvSpPr>
              <p:cNvPr id="302" name="Freeform 182"/>
              <p:cNvSpPr>
                <a:spLocks/>
              </p:cNvSpPr>
              <p:nvPr/>
            </p:nvSpPr>
            <p:spPr bwMode="auto">
              <a:xfrm>
                <a:off x="-602" y="3637"/>
                <a:ext cx="42" cy="35"/>
              </a:xfrm>
              <a:custGeom>
                <a:avLst/>
                <a:gdLst/>
                <a:ahLst/>
                <a:cxnLst>
                  <a:cxn ang="0">
                    <a:pos x="0" y="0"/>
                  </a:cxn>
                  <a:cxn ang="0">
                    <a:pos x="8" y="5"/>
                  </a:cxn>
                  <a:cxn ang="0">
                    <a:pos x="19" y="11"/>
                  </a:cxn>
                  <a:cxn ang="0">
                    <a:pos x="34" y="19"/>
                  </a:cxn>
                  <a:cxn ang="0">
                    <a:pos x="49" y="25"/>
                  </a:cxn>
                  <a:cxn ang="0">
                    <a:pos x="62" y="31"/>
                  </a:cxn>
                  <a:cxn ang="0">
                    <a:pos x="75" y="34"/>
                  </a:cxn>
                  <a:cxn ang="0">
                    <a:pos x="82" y="35"/>
                  </a:cxn>
                  <a:cxn ang="0">
                    <a:pos x="86" y="32"/>
                  </a:cxn>
                  <a:cxn ang="0">
                    <a:pos x="82" y="27"/>
                  </a:cxn>
                  <a:cxn ang="0">
                    <a:pos x="75" y="23"/>
                  </a:cxn>
                  <a:cxn ang="0">
                    <a:pos x="64" y="19"/>
                  </a:cxn>
                  <a:cxn ang="0">
                    <a:pos x="49" y="15"/>
                  </a:cxn>
                  <a:cxn ang="0">
                    <a:pos x="34" y="10"/>
                  </a:cxn>
                  <a:cxn ang="0">
                    <a:pos x="21" y="7"/>
                  </a:cxn>
                  <a:cxn ang="0">
                    <a:pos x="8" y="3"/>
                  </a:cxn>
                  <a:cxn ang="0">
                    <a:pos x="0" y="0"/>
                  </a:cxn>
                </a:cxnLst>
                <a:rect l="0" t="0" r="r" b="b"/>
                <a:pathLst>
                  <a:path w="86" h="35">
                    <a:moveTo>
                      <a:pt x="0" y="0"/>
                    </a:moveTo>
                    <a:lnTo>
                      <a:pt x="8" y="5"/>
                    </a:lnTo>
                    <a:lnTo>
                      <a:pt x="19" y="11"/>
                    </a:lnTo>
                    <a:lnTo>
                      <a:pt x="34" y="19"/>
                    </a:lnTo>
                    <a:lnTo>
                      <a:pt x="49" y="25"/>
                    </a:lnTo>
                    <a:lnTo>
                      <a:pt x="62" y="31"/>
                    </a:lnTo>
                    <a:lnTo>
                      <a:pt x="75" y="34"/>
                    </a:lnTo>
                    <a:lnTo>
                      <a:pt x="82" y="35"/>
                    </a:lnTo>
                    <a:lnTo>
                      <a:pt x="86" y="32"/>
                    </a:lnTo>
                    <a:lnTo>
                      <a:pt x="82" y="27"/>
                    </a:lnTo>
                    <a:lnTo>
                      <a:pt x="75" y="23"/>
                    </a:lnTo>
                    <a:lnTo>
                      <a:pt x="64" y="19"/>
                    </a:lnTo>
                    <a:lnTo>
                      <a:pt x="49" y="15"/>
                    </a:lnTo>
                    <a:lnTo>
                      <a:pt x="34" y="10"/>
                    </a:lnTo>
                    <a:lnTo>
                      <a:pt x="21" y="7"/>
                    </a:lnTo>
                    <a:lnTo>
                      <a:pt x="8" y="3"/>
                    </a:lnTo>
                    <a:lnTo>
                      <a:pt x="0" y="0"/>
                    </a:lnTo>
                    <a:close/>
                  </a:path>
                </a:pathLst>
              </a:custGeom>
              <a:solidFill>
                <a:srgbClr val="006600"/>
              </a:solidFill>
              <a:ln w="9525">
                <a:noFill/>
                <a:round/>
                <a:headEnd/>
                <a:tailEnd/>
              </a:ln>
            </p:spPr>
            <p:txBody>
              <a:bodyPr/>
              <a:lstStyle/>
              <a:p>
                <a:endParaRPr lang="en-US"/>
              </a:p>
            </p:txBody>
          </p:sp>
          <p:sp>
            <p:nvSpPr>
              <p:cNvPr id="303" name="Freeform 183"/>
              <p:cNvSpPr>
                <a:spLocks/>
              </p:cNvSpPr>
              <p:nvPr/>
            </p:nvSpPr>
            <p:spPr bwMode="auto">
              <a:xfrm>
                <a:off x="-605" y="3611"/>
                <a:ext cx="42" cy="32"/>
              </a:xfrm>
              <a:custGeom>
                <a:avLst/>
                <a:gdLst/>
                <a:ahLst/>
                <a:cxnLst>
                  <a:cxn ang="0">
                    <a:pos x="0" y="0"/>
                  </a:cxn>
                  <a:cxn ang="0">
                    <a:pos x="7" y="4"/>
                  </a:cxn>
                  <a:cxn ang="0">
                    <a:pos x="20" y="11"/>
                  </a:cxn>
                  <a:cxn ang="0">
                    <a:pos x="35" y="17"/>
                  </a:cxn>
                  <a:cxn ang="0">
                    <a:pos x="50" y="23"/>
                  </a:cxn>
                  <a:cxn ang="0">
                    <a:pos x="63" y="28"/>
                  </a:cxn>
                  <a:cxn ang="0">
                    <a:pos x="74" y="31"/>
                  </a:cxn>
                  <a:cxn ang="0">
                    <a:pos x="82" y="32"/>
                  </a:cxn>
                  <a:cxn ang="0">
                    <a:pos x="83" y="29"/>
                  </a:cxn>
                  <a:cxn ang="0">
                    <a:pos x="80" y="24"/>
                  </a:cxn>
                  <a:cxn ang="0">
                    <a:pos x="70" y="20"/>
                  </a:cxn>
                  <a:cxn ang="0">
                    <a:pos x="57" y="16"/>
                  </a:cxn>
                  <a:cxn ang="0">
                    <a:pos x="44" y="12"/>
                  </a:cxn>
                  <a:cxn ang="0">
                    <a:pos x="30" y="9"/>
                  </a:cxn>
                  <a:cxn ang="0">
                    <a:pos x="17" y="5"/>
                  </a:cxn>
                  <a:cxn ang="0">
                    <a:pos x="5" y="2"/>
                  </a:cxn>
                  <a:cxn ang="0">
                    <a:pos x="0" y="0"/>
                  </a:cxn>
                </a:cxnLst>
                <a:rect l="0" t="0" r="r" b="b"/>
                <a:pathLst>
                  <a:path w="83" h="32">
                    <a:moveTo>
                      <a:pt x="0" y="0"/>
                    </a:moveTo>
                    <a:lnTo>
                      <a:pt x="7" y="4"/>
                    </a:lnTo>
                    <a:lnTo>
                      <a:pt x="20" y="11"/>
                    </a:lnTo>
                    <a:lnTo>
                      <a:pt x="35" y="17"/>
                    </a:lnTo>
                    <a:lnTo>
                      <a:pt x="50" y="23"/>
                    </a:lnTo>
                    <a:lnTo>
                      <a:pt x="63" y="28"/>
                    </a:lnTo>
                    <a:lnTo>
                      <a:pt x="74" y="31"/>
                    </a:lnTo>
                    <a:lnTo>
                      <a:pt x="82" y="32"/>
                    </a:lnTo>
                    <a:lnTo>
                      <a:pt x="83" y="29"/>
                    </a:lnTo>
                    <a:lnTo>
                      <a:pt x="80" y="24"/>
                    </a:lnTo>
                    <a:lnTo>
                      <a:pt x="70" y="20"/>
                    </a:lnTo>
                    <a:lnTo>
                      <a:pt x="57" y="16"/>
                    </a:lnTo>
                    <a:lnTo>
                      <a:pt x="44" y="12"/>
                    </a:lnTo>
                    <a:lnTo>
                      <a:pt x="30" y="9"/>
                    </a:lnTo>
                    <a:lnTo>
                      <a:pt x="17" y="5"/>
                    </a:lnTo>
                    <a:lnTo>
                      <a:pt x="5" y="2"/>
                    </a:lnTo>
                    <a:lnTo>
                      <a:pt x="0" y="0"/>
                    </a:lnTo>
                    <a:close/>
                  </a:path>
                </a:pathLst>
              </a:custGeom>
              <a:solidFill>
                <a:srgbClr val="006600"/>
              </a:solidFill>
              <a:ln w="9525">
                <a:noFill/>
                <a:round/>
                <a:headEnd/>
                <a:tailEnd/>
              </a:ln>
            </p:spPr>
            <p:txBody>
              <a:bodyPr/>
              <a:lstStyle/>
              <a:p>
                <a:endParaRPr lang="en-US"/>
              </a:p>
            </p:txBody>
          </p:sp>
          <p:sp>
            <p:nvSpPr>
              <p:cNvPr id="304" name="Freeform 184"/>
              <p:cNvSpPr>
                <a:spLocks/>
              </p:cNvSpPr>
              <p:nvPr/>
            </p:nvSpPr>
            <p:spPr bwMode="auto">
              <a:xfrm>
                <a:off x="-609" y="3587"/>
                <a:ext cx="36" cy="17"/>
              </a:xfrm>
              <a:custGeom>
                <a:avLst/>
                <a:gdLst/>
                <a:ahLst/>
                <a:cxnLst>
                  <a:cxn ang="0">
                    <a:pos x="0" y="0"/>
                  </a:cxn>
                  <a:cxn ang="0">
                    <a:pos x="10" y="5"/>
                  </a:cxn>
                  <a:cxn ang="0">
                    <a:pos x="21" y="8"/>
                  </a:cxn>
                  <a:cxn ang="0">
                    <a:pos x="32" y="12"/>
                  </a:cxn>
                  <a:cxn ang="0">
                    <a:pos x="45" y="15"/>
                  </a:cxn>
                  <a:cxn ang="0">
                    <a:pos x="56" y="17"/>
                  </a:cxn>
                  <a:cxn ang="0">
                    <a:pos x="65" y="17"/>
                  </a:cxn>
                  <a:cxn ang="0">
                    <a:pos x="71" y="16"/>
                  </a:cxn>
                  <a:cxn ang="0">
                    <a:pos x="73" y="13"/>
                  </a:cxn>
                  <a:cxn ang="0">
                    <a:pos x="69" y="9"/>
                  </a:cxn>
                  <a:cxn ang="0">
                    <a:pos x="64" y="6"/>
                  </a:cxn>
                  <a:cxn ang="0">
                    <a:pos x="54" y="5"/>
                  </a:cxn>
                  <a:cxn ang="0">
                    <a:pos x="43" y="4"/>
                  </a:cxn>
                  <a:cxn ang="0">
                    <a:pos x="30" y="4"/>
                  </a:cxn>
                  <a:cxn ang="0">
                    <a:pos x="19" y="3"/>
                  </a:cxn>
                  <a:cxn ang="0">
                    <a:pos x="8" y="2"/>
                  </a:cxn>
                  <a:cxn ang="0">
                    <a:pos x="0" y="0"/>
                  </a:cxn>
                </a:cxnLst>
                <a:rect l="0" t="0" r="r" b="b"/>
                <a:pathLst>
                  <a:path w="73" h="17">
                    <a:moveTo>
                      <a:pt x="0" y="0"/>
                    </a:moveTo>
                    <a:lnTo>
                      <a:pt x="10" y="5"/>
                    </a:lnTo>
                    <a:lnTo>
                      <a:pt x="21" y="8"/>
                    </a:lnTo>
                    <a:lnTo>
                      <a:pt x="32" y="12"/>
                    </a:lnTo>
                    <a:lnTo>
                      <a:pt x="45" y="15"/>
                    </a:lnTo>
                    <a:lnTo>
                      <a:pt x="56" y="17"/>
                    </a:lnTo>
                    <a:lnTo>
                      <a:pt x="65" y="17"/>
                    </a:lnTo>
                    <a:lnTo>
                      <a:pt x="71" y="16"/>
                    </a:lnTo>
                    <a:lnTo>
                      <a:pt x="73" y="13"/>
                    </a:lnTo>
                    <a:lnTo>
                      <a:pt x="69" y="9"/>
                    </a:lnTo>
                    <a:lnTo>
                      <a:pt x="64" y="6"/>
                    </a:lnTo>
                    <a:lnTo>
                      <a:pt x="54" y="5"/>
                    </a:lnTo>
                    <a:lnTo>
                      <a:pt x="43" y="4"/>
                    </a:lnTo>
                    <a:lnTo>
                      <a:pt x="30" y="4"/>
                    </a:lnTo>
                    <a:lnTo>
                      <a:pt x="19" y="3"/>
                    </a:lnTo>
                    <a:lnTo>
                      <a:pt x="8" y="2"/>
                    </a:lnTo>
                    <a:lnTo>
                      <a:pt x="0" y="0"/>
                    </a:lnTo>
                    <a:close/>
                  </a:path>
                </a:pathLst>
              </a:custGeom>
              <a:solidFill>
                <a:srgbClr val="006600"/>
              </a:solidFill>
              <a:ln w="9525">
                <a:noFill/>
                <a:round/>
                <a:headEnd/>
                <a:tailEnd/>
              </a:ln>
            </p:spPr>
            <p:txBody>
              <a:bodyPr/>
              <a:lstStyle/>
              <a:p>
                <a:endParaRPr lang="en-US"/>
              </a:p>
            </p:txBody>
          </p:sp>
          <p:sp>
            <p:nvSpPr>
              <p:cNvPr id="305" name="Freeform 185"/>
              <p:cNvSpPr>
                <a:spLocks/>
              </p:cNvSpPr>
              <p:nvPr/>
            </p:nvSpPr>
            <p:spPr bwMode="auto">
              <a:xfrm>
                <a:off x="-613" y="3569"/>
                <a:ext cx="32" cy="8"/>
              </a:xfrm>
              <a:custGeom>
                <a:avLst/>
                <a:gdLst/>
                <a:ahLst/>
                <a:cxnLst>
                  <a:cxn ang="0">
                    <a:pos x="0" y="0"/>
                  </a:cxn>
                  <a:cxn ang="0">
                    <a:pos x="7" y="1"/>
                  </a:cxn>
                  <a:cxn ang="0">
                    <a:pos x="15" y="3"/>
                  </a:cxn>
                  <a:cxn ang="0">
                    <a:pos x="26" y="5"/>
                  </a:cxn>
                  <a:cxn ang="0">
                    <a:pos x="37" y="7"/>
                  </a:cxn>
                  <a:cxn ang="0">
                    <a:pos x="48" y="8"/>
                  </a:cxn>
                  <a:cxn ang="0">
                    <a:pos x="56" y="8"/>
                  </a:cxn>
                  <a:cxn ang="0">
                    <a:pos x="61" y="7"/>
                  </a:cxn>
                  <a:cxn ang="0">
                    <a:pos x="63" y="4"/>
                  </a:cxn>
                  <a:cxn ang="0">
                    <a:pos x="59" y="1"/>
                  </a:cxn>
                  <a:cxn ang="0">
                    <a:pos x="54" y="0"/>
                  </a:cxn>
                  <a:cxn ang="0">
                    <a:pos x="46" y="0"/>
                  </a:cxn>
                  <a:cxn ang="0">
                    <a:pos x="37" y="0"/>
                  </a:cxn>
                  <a:cxn ang="0">
                    <a:pos x="28" y="1"/>
                  </a:cxn>
                  <a:cxn ang="0">
                    <a:pos x="17" y="1"/>
                  </a:cxn>
                  <a:cxn ang="0">
                    <a:pos x="7" y="1"/>
                  </a:cxn>
                  <a:cxn ang="0">
                    <a:pos x="0" y="0"/>
                  </a:cxn>
                </a:cxnLst>
                <a:rect l="0" t="0" r="r" b="b"/>
                <a:pathLst>
                  <a:path w="63" h="8">
                    <a:moveTo>
                      <a:pt x="0" y="0"/>
                    </a:moveTo>
                    <a:lnTo>
                      <a:pt x="7" y="1"/>
                    </a:lnTo>
                    <a:lnTo>
                      <a:pt x="15" y="3"/>
                    </a:lnTo>
                    <a:lnTo>
                      <a:pt x="26" y="5"/>
                    </a:lnTo>
                    <a:lnTo>
                      <a:pt x="37" y="7"/>
                    </a:lnTo>
                    <a:lnTo>
                      <a:pt x="48" y="8"/>
                    </a:lnTo>
                    <a:lnTo>
                      <a:pt x="56" y="8"/>
                    </a:lnTo>
                    <a:lnTo>
                      <a:pt x="61" y="7"/>
                    </a:lnTo>
                    <a:lnTo>
                      <a:pt x="63" y="4"/>
                    </a:lnTo>
                    <a:lnTo>
                      <a:pt x="59" y="1"/>
                    </a:lnTo>
                    <a:lnTo>
                      <a:pt x="54" y="0"/>
                    </a:lnTo>
                    <a:lnTo>
                      <a:pt x="46" y="0"/>
                    </a:lnTo>
                    <a:lnTo>
                      <a:pt x="37" y="0"/>
                    </a:lnTo>
                    <a:lnTo>
                      <a:pt x="28" y="1"/>
                    </a:lnTo>
                    <a:lnTo>
                      <a:pt x="17" y="1"/>
                    </a:lnTo>
                    <a:lnTo>
                      <a:pt x="7" y="1"/>
                    </a:lnTo>
                    <a:lnTo>
                      <a:pt x="0" y="0"/>
                    </a:lnTo>
                    <a:close/>
                  </a:path>
                </a:pathLst>
              </a:custGeom>
              <a:solidFill>
                <a:srgbClr val="006600"/>
              </a:solidFill>
              <a:ln w="9525">
                <a:noFill/>
                <a:round/>
                <a:headEnd/>
                <a:tailEnd/>
              </a:ln>
            </p:spPr>
            <p:txBody>
              <a:bodyPr/>
              <a:lstStyle/>
              <a:p>
                <a:endParaRPr lang="en-US"/>
              </a:p>
            </p:txBody>
          </p:sp>
          <p:sp>
            <p:nvSpPr>
              <p:cNvPr id="306" name="Freeform 186"/>
              <p:cNvSpPr>
                <a:spLocks/>
              </p:cNvSpPr>
              <p:nvPr/>
            </p:nvSpPr>
            <p:spPr bwMode="auto">
              <a:xfrm>
                <a:off x="-618" y="3546"/>
                <a:ext cx="32" cy="10"/>
              </a:xfrm>
              <a:custGeom>
                <a:avLst/>
                <a:gdLst/>
                <a:ahLst/>
                <a:cxnLst>
                  <a:cxn ang="0">
                    <a:pos x="0" y="5"/>
                  </a:cxn>
                  <a:cxn ang="0">
                    <a:pos x="5" y="7"/>
                  </a:cxn>
                  <a:cxn ang="0">
                    <a:pos x="15" y="8"/>
                  </a:cxn>
                  <a:cxn ang="0">
                    <a:pos x="24" y="9"/>
                  </a:cxn>
                  <a:cxn ang="0">
                    <a:pos x="35" y="10"/>
                  </a:cxn>
                  <a:cxn ang="0">
                    <a:pos x="44" y="9"/>
                  </a:cxn>
                  <a:cxn ang="0">
                    <a:pos x="54" y="8"/>
                  </a:cxn>
                  <a:cxn ang="0">
                    <a:pos x="59" y="6"/>
                  </a:cxn>
                  <a:cxn ang="0">
                    <a:pos x="63" y="3"/>
                  </a:cxn>
                  <a:cxn ang="0">
                    <a:pos x="61" y="1"/>
                  </a:cxn>
                  <a:cxn ang="0">
                    <a:pos x="57" y="0"/>
                  </a:cxn>
                  <a:cxn ang="0">
                    <a:pos x="50" y="0"/>
                  </a:cxn>
                  <a:cxn ang="0">
                    <a:pos x="41" y="1"/>
                  </a:cxn>
                  <a:cxn ang="0">
                    <a:pos x="30" y="2"/>
                  </a:cxn>
                  <a:cxn ang="0">
                    <a:pos x="20" y="4"/>
                  </a:cxn>
                  <a:cxn ang="0">
                    <a:pos x="9" y="5"/>
                  </a:cxn>
                  <a:cxn ang="0">
                    <a:pos x="0" y="5"/>
                  </a:cxn>
                </a:cxnLst>
                <a:rect l="0" t="0" r="r" b="b"/>
                <a:pathLst>
                  <a:path w="63" h="10">
                    <a:moveTo>
                      <a:pt x="0" y="5"/>
                    </a:moveTo>
                    <a:lnTo>
                      <a:pt x="5" y="7"/>
                    </a:lnTo>
                    <a:lnTo>
                      <a:pt x="15" y="8"/>
                    </a:lnTo>
                    <a:lnTo>
                      <a:pt x="24" y="9"/>
                    </a:lnTo>
                    <a:lnTo>
                      <a:pt x="35" y="10"/>
                    </a:lnTo>
                    <a:lnTo>
                      <a:pt x="44" y="9"/>
                    </a:lnTo>
                    <a:lnTo>
                      <a:pt x="54" y="8"/>
                    </a:lnTo>
                    <a:lnTo>
                      <a:pt x="59" y="6"/>
                    </a:lnTo>
                    <a:lnTo>
                      <a:pt x="63" y="3"/>
                    </a:lnTo>
                    <a:lnTo>
                      <a:pt x="61" y="1"/>
                    </a:lnTo>
                    <a:lnTo>
                      <a:pt x="57" y="0"/>
                    </a:lnTo>
                    <a:lnTo>
                      <a:pt x="50" y="0"/>
                    </a:lnTo>
                    <a:lnTo>
                      <a:pt x="41" y="1"/>
                    </a:lnTo>
                    <a:lnTo>
                      <a:pt x="30" y="2"/>
                    </a:lnTo>
                    <a:lnTo>
                      <a:pt x="20" y="4"/>
                    </a:lnTo>
                    <a:lnTo>
                      <a:pt x="9" y="5"/>
                    </a:lnTo>
                    <a:lnTo>
                      <a:pt x="0" y="5"/>
                    </a:lnTo>
                    <a:close/>
                  </a:path>
                </a:pathLst>
              </a:custGeom>
              <a:solidFill>
                <a:srgbClr val="006600"/>
              </a:solidFill>
              <a:ln w="9525">
                <a:noFill/>
                <a:round/>
                <a:headEnd/>
                <a:tailEnd/>
              </a:ln>
            </p:spPr>
            <p:txBody>
              <a:bodyPr/>
              <a:lstStyle/>
              <a:p>
                <a:endParaRPr lang="en-US"/>
              </a:p>
            </p:txBody>
          </p:sp>
          <p:sp>
            <p:nvSpPr>
              <p:cNvPr id="307" name="Freeform 187"/>
              <p:cNvSpPr>
                <a:spLocks/>
              </p:cNvSpPr>
              <p:nvPr/>
            </p:nvSpPr>
            <p:spPr bwMode="auto">
              <a:xfrm>
                <a:off x="-634" y="3515"/>
                <a:ext cx="35" cy="10"/>
              </a:xfrm>
              <a:custGeom>
                <a:avLst/>
                <a:gdLst/>
                <a:ahLst/>
                <a:cxnLst>
                  <a:cxn ang="0">
                    <a:pos x="0" y="2"/>
                  </a:cxn>
                  <a:cxn ang="0">
                    <a:pos x="6" y="3"/>
                  </a:cxn>
                  <a:cxn ang="0">
                    <a:pos x="15" y="5"/>
                  </a:cxn>
                  <a:cxn ang="0">
                    <a:pos x="24" y="7"/>
                  </a:cxn>
                  <a:cxn ang="0">
                    <a:pos x="36" y="9"/>
                  </a:cxn>
                  <a:cxn ang="0">
                    <a:pos x="45" y="10"/>
                  </a:cxn>
                  <a:cxn ang="0">
                    <a:pos x="54" y="10"/>
                  </a:cxn>
                  <a:cxn ang="0">
                    <a:pos x="63" y="9"/>
                  </a:cxn>
                  <a:cxn ang="0">
                    <a:pos x="69" y="7"/>
                  </a:cxn>
                  <a:cxn ang="0">
                    <a:pos x="69" y="4"/>
                  </a:cxn>
                  <a:cxn ang="0">
                    <a:pos x="65" y="2"/>
                  </a:cxn>
                  <a:cxn ang="0">
                    <a:pos x="56" y="1"/>
                  </a:cxn>
                  <a:cxn ang="0">
                    <a:pos x="43" y="0"/>
                  </a:cxn>
                  <a:cxn ang="0">
                    <a:pos x="30" y="1"/>
                  </a:cxn>
                  <a:cxn ang="0">
                    <a:pos x="17" y="1"/>
                  </a:cxn>
                  <a:cxn ang="0">
                    <a:pos x="8" y="2"/>
                  </a:cxn>
                  <a:cxn ang="0">
                    <a:pos x="0" y="2"/>
                  </a:cxn>
                </a:cxnLst>
                <a:rect l="0" t="0" r="r" b="b"/>
                <a:pathLst>
                  <a:path w="69" h="10">
                    <a:moveTo>
                      <a:pt x="0" y="2"/>
                    </a:moveTo>
                    <a:lnTo>
                      <a:pt x="6" y="3"/>
                    </a:lnTo>
                    <a:lnTo>
                      <a:pt x="15" y="5"/>
                    </a:lnTo>
                    <a:lnTo>
                      <a:pt x="24" y="7"/>
                    </a:lnTo>
                    <a:lnTo>
                      <a:pt x="36" y="9"/>
                    </a:lnTo>
                    <a:lnTo>
                      <a:pt x="45" y="10"/>
                    </a:lnTo>
                    <a:lnTo>
                      <a:pt x="54" y="10"/>
                    </a:lnTo>
                    <a:lnTo>
                      <a:pt x="63" y="9"/>
                    </a:lnTo>
                    <a:lnTo>
                      <a:pt x="69" y="7"/>
                    </a:lnTo>
                    <a:lnTo>
                      <a:pt x="69" y="4"/>
                    </a:lnTo>
                    <a:lnTo>
                      <a:pt x="65" y="2"/>
                    </a:lnTo>
                    <a:lnTo>
                      <a:pt x="56" y="1"/>
                    </a:lnTo>
                    <a:lnTo>
                      <a:pt x="43" y="0"/>
                    </a:lnTo>
                    <a:lnTo>
                      <a:pt x="30" y="1"/>
                    </a:lnTo>
                    <a:lnTo>
                      <a:pt x="17" y="1"/>
                    </a:lnTo>
                    <a:lnTo>
                      <a:pt x="8" y="2"/>
                    </a:lnTo>
                    <a:lnTo>
                      <a:pt x="0" y="2"/>
                    </a:lnTo>
                    <a:close/>
                  </a:path>
                </a:pathLst>
              </a:custGeom>
              <a:solidFill>
                <a:srgbClr val="006600"/>
              </a:solidFill>
              <a:ln w="9525">
                <a:noFill/>
                <a:round/>
                <a:headEnd/>
                <a:tailEnd/>
              </a:ln>
            </p:spPr>
            <p:txBody>
              <a:bodyPr/>
              <a:lstStyle/>
              <a:p>
                <a:endParaRPr lang="en-US"/>
              </a:p>
            </p:txBody>
          </p:sp>
          <p:sp>
            <p:nvSpPr>
              <p:cNvPr id="308" name="Freeform 188"/>
              <p:cNvSpPr>
                <a:spLocks/>
              </p:cNvSpPr>
              <p:nvPr/>
            </p:nvSpPr>
            <p:spPr bwMode="auto">
              <a:xfrm>
                <a:off x="-599" y="3724"/>
                <a:ext cx="33" cy="59"/>
              </a:xfrm>
              <a:custGeom>
                <a:avLst/>
                <a:gdLst/>
                <a:ahLst/>
                <a:cxnLst>
                  <a:cxn ang="0">
                    <a:pos x="65" y="57"/>
                  </a:cxn>
                  <a:cxn ang="0">
                    <a:pos x="63" y="54"/>
                  </a:cxn>
                  <a:cxn ang="0">
                    <a:pos x="56" y="49"/>
                  </a:cxn>
                  <a:cxn ang="0">
                    <a:pos x="46" y="41"/>
                  </a:cxn>
                  <a:cxn ang="0">
                    <a:pos x="35" y="33"/>
                  </a:cxn>
                  <a:cxn ang="0">
                    <a:pos x="22" y="25"/>
                  </a:cxn>
                  <a:cxn ang="0">
                    <a:pos x="11" y="15"/>
                  </a:cxn>
                  <a:cxn ang="0">
                    <a:pos x="4" y="7"/>
                  </a:cxn>
                  <a:cxn ang="0">
                    <a:pos x="0" y="0"/>
                  </a:cxn>
                  <a:cxn ang="0">
                    <a:pos x="4" y="9"/>
                  </a:cxn>
                  <a:cxn ang="0">
                    <a:pos x="11" y="20"/>
                  </a:cxn>
                  <a:cxn ang="0">
                    <a:pos x="22" y="31"/>
                  </a:cxn>
                  <a:cxn ang="0">
                    <a:pos x="31" y="41"/>
                  </a:cxn>
                  <a:cxn ang="0">
                    <a:pos x="43" y="50"/>
                  </a:cxn>
                  <a:cxn ang="0">
                    <a:pos x="52" y="56"/>
                  </a:cxn>
                  <a:cxn ang="0">
                    <a:pos x="59" y="59"/>
                  </a:cxn>
                  <a:cxn ang="0">
                    <a:pos x="65" y="57"/>
                  </a:cxn>
                </a:cxnLst>
                <a:rect l="0" t="0" r="r" b="b"/>
                <a:pathLst>
                  <a:path w="65" h="59">
                    <a:moveTo>
                      <a:pt x="65" y="57"/>
                    </a:moveTo>
                    <a:lnTo>
                      <a:pt x="63" y="54"/>
                    </a:lnTo>
                    <a:lnTo>
                      <a:pt x="56" y="49"/>
                    </a:lnTo>
                    <a:lnTo>
                      <a:pt x="46" y="41"/>
                    </a:lnTo>
                    <a:lnTo>
                      <a:pt x="35" y="33"/>
                    </a:lnTo>
                    <a:lnTo>
                      <a:pt x="22" y="25"/>
                    </a:lnTo>
                    <a:lnTo>
                      <a:pt x="11" y="15"/>
                    </a:lnTo>
                    <a:lnTo>
                      <a:pt x="4" y="7"/>
                    </a:lnTo>
                    <a:lnTo>
                      <a:pt x="0" y="0"/>
                    </a:lnTo>
                    <a:lnTo>
                      <a:pt x="4" y="9"/>
                    </a:lnTo>
                    <a:lnTo>
                      <a:pt x="11" y="20"/>
                    </a:lnTo>
                    <a:lnTo>
                      <a:pt x="22" y="31"/>
                    </a:lnTo>
                    <a:lnTo>
                      <a:pt x="31" y="41"/>
                    </a:lnTo>
                    <a:lnTo>
                      <a:pt x="43" y="50"/>
                    </a:lnTo>
                    <a:lnTo>
                      <a:pt x="52" y="56"/>
                    </a:lnTo>
                    <a:lnTo>
                      <a:pt x="59" y="59"/>
                    </a:lnTo>
                    <a:lnTo>
                      <a:pt x="65" y="57"/>
                    </a:lnTo>
                    <a:close/>
                  </a:path>
                </a:pathLst>
              </a:custGeom>
              <a:solidFill>
                <a:srgbClr val="006600"/>
              </a:solidFill>
              <a:ln w="9525">
                <a:noFill/>
                <a:round/>
                <a:headEnd/>
                <a:tailEnd/>
              </a:ln>
            </p:spPr>
            <p:txBody>
              <a:bodyPr/>
              <a:lstStyle/>
              <a:p>
                <a:endParaRPr lang="en-US"/>
              </a:p>
            </p:txBody>
          </p:sp>
          <p:sp>
            <p:nvSpPr>
              <p:cNvPr id="309" name="Freeform 189"/>
              <p:cNvSpPr>
                <a:spLocks/>
              </p:cNvSpPr>
              <p:nvPr/>
            </p:nvSpPr>
            <p:spPr bwMode="auto">
              <a:xfrm>
                <a:off x="-601" y="3749"/>
                <a:ext cx="20" cy="42"/>
              </a:xfrm>
              <a:custGeom>
                <a:avLst/>
                <a:gdLst/>
                <a:ahLst/>
                <a:cxnLst>
                  <a:cxn ang="0">
                    <a:pos x="0" y="0"/>
                  </a:cxn>
                  <a:cxn ang="0">
                    <a:pos x="10" y="13"/>
                  </a:cxn>
                  <a:cxn ang="0">
                    <a:pos x="23" y="28"/>
                  </a:cxn>
                  <a:cxn ang="0">
                    <a:pos x="34" y="40"/>
                  </a:cxn>
                  <a:cxn ang="0">
                    <a:pos x="41" y="42"/>
                  </a:cxn>
                  <a:cxn ang="0">
                    <a:pos x="37" y="34"/>
                  </a:cxn>
                  <a:cxn ang="0">
                    <a:pos x="26" y="21"/>
                  </a:cxn>
                  <a:cxn ang="0">
                    <a:pos x="11" y="9"/>
                  </a:cxn>
                  <a:cxn ang="0">
                    <a:pos x="0" y="0"/>
                  </a:cxn>
                </a:cxnLst>
                <a:rect l="0" t="0" r="r" b="b"/>
                <a:pathLst>
                  <a:path w="41" h="42">
                    <a:moveTo>
                      <a:pt x="0" y="0"/>
                    </a:moveTo>
                    <a:lnTo>
                      <a:pt x="10" y="13"/>
                    </a:lnTo>
                    <a:lnTo>
                      <a:pt x="23" y="28"/>
                    </a:lnTo>
                    <a:lnTo>
                      <a:pt x="34" y="40"/>
                    </a:lnTo>
                    <a:lnTo>
                      <a:pt x="41" y="42"/>
                    </a:lnTo>
                    <a:lnTo>
                      <a:pt x="37" y="34"/>
                    </a:lnTo>
                    <a:lnTo>
                      <a:pt x="26" y="21"/>
                    </a:lnTo>
                    <a:lnTo>
                      <a:pt x="11" y="9"/>
                    </a:lnTo>
                    <a:lnTo>
                      <a:pt x="0" y="0"/>
                    </a:lnTo>
                    <a:close/>
                  </a:path>
                </a:pathLst>
              </a:custGeom>
              <a:solidFill>
                <a:srgbClr val="006600"/>
              </a:solidFill>
              <a:ln w="9525">
                <a:noFill/>
                <a:round/>
                <a:headEnd/>
                <a:tailEnd/>
              </a:ln>
            </p:spPr>
            <p:txBody>
              <a:bodyPr/>
              <a:lstStyle/>
              <a:p>
                <a:endParaRPr lang="en-US"/>
              </a:p>
            </p:txBody>
          </p:sp>
          <p:sp>
            <p:nvSpPr>
              <p:cNvPr id="310" name="Freeform 190"/>
              <p:cNvSpPr>
                <a:spLocks/>
              </p:cNvSpPr>
              <p:nvPr/>
            </p:nvSpPr>
            <p:spPr bwMode="auto">
              <a:xfrm>
                <a:off x="-752" y="3410"/>
                <a:ext cx="56" cy="225"/>
              </a:xfrm>
              <a:custGeom>
                <a:avLst/>
                <a:gdLst/>
                <a:ahLst/>
                <a:cxnLst>
                  <a:cxn ang="0">
                    <a:pos x="97" y="0"/>
                  </a:cxn>
                  <a:cxn ang="0">
                    <a:pos x="101" y="0"/>
                  </a:cxn>
                  <a:cxn ang="0">
                    <a:pos x="104" y="0"/>
                  </a:cxn>
                  <a:cxn ang="0">
                    <a:pos x="108" y="1"/>
                  </a:cxn>
                  <a:cxn ang="0">
                    <a:pos x="112" y="1"/>
                  </a:cxn>
                  <a:cxn ang="0">
                    <a:pos x="69" y="29"/>
                  </a:cxn>
                  <a:cxn ang="0">
                    <a:pos x="41" y="59"/>
                  </a:cxn>
                  <a:cxn ang="0">
                    <a:pos x="23" y="90"/>
                  </a:cxn>
                  <a:cxn ang="0">
                    <a:pos x="15" y="121"/>
                  </a:cxn>
                  <a:cxn ang="0">
                    <a:pos x="13" y="151"/>
                  </a:cxn>
                  <a:cxn ang="0">
                    <a:pos x="17" y="179"/>
                  </a:cxn>
                  <a:cxn ang="0">
                    <a:pos x="24" y="203"/>
                  </a:cxn>
                  <a:cxn ang="0">
                    <a:pos x="30" y="225"/>
                  </a:cxn>
                  <a:cxn ang="0">
                    <a:pos x="15" y="207"/>
                  </a:cxn>
                  <a:cxn ang="0">
                    <a:pos x="4" y="182"/>
                  </a:cxn>
                  <a:cxn ang="0">
                    <a:pos x="0" y="150"/>
                  </a:cxn>
                  <a:cxn ang="0">
                    <a:pos x="4" y="114"/>
                  </a:cxn>
                  <a:cxn ang="0">
                    <a:pos x="15" y="79"/>
                  </a:cxn>
                  <a:cxn ang="0">
                    <a:pos x="34" y="46"/>
                  </a:cxn>
                  <a:cxn ang="0">
                    <a:pos x="60" y="19"/>
                  </a:cxn>
                  <a:cxn ang="0">
                    <a:pos x="97" y="0"/>
                  </a:cxn>
                </a:cxnLst>
                <a:rect l="0" t="0" r="r" b="b"/>
                <a:pathLst>
                  <a:path w="112" h="225">
                    <a:moveTo>
                      <a:pt x="97" y="0"/>
                    </a:moveTo>
                    <a:lnTo>
                      <a:pt x="101" y="0"/>
                    </a:lnTo>
                    <a:lnTo>
                      <a:pt x="104" y="0"/>
                    </a:lnTo>
                    <a:lnTo>
                      <a:pt x="108" y="1"/>
                    </a:lnTo>
                    <a:lnTo>
                      <a:pt x="112" y="1"/>
                    </a:lnTo>
                    <a:lnTo>
                      <a:pt x="69" y="29"/>
                    </a:lnTo>
                    <a:lnTo>
                      <a:pt x="41" y="59"/>
                    </a:lnTo>
                    <a:lnTo>
                      <a:pt x="23" y="90"/>
                    </a:lnTo>
                    <a:lnTo>
                      <a:pt x="15" y="121"/>
                    </a:lnTo>
                    <a:lnTo>
                      <a:pt x="13" y="151"/>
                    </a:lnTo>
                    <a:lnTo>
                      <a:pt x="17" y="179"/>
                    </a:lnTo>
                    <a:lnTo>
                      <a:pt x="24" y="203"/>
                    </a:lnTo>
                    <a:lnTo>
                      <a:pt x="30" y="225"/>
                    </a:lnTo>
                    <a:lnTo>
                      <a:pt x="15" y="207"/>
                    </a:lnTo>
                    <a:lnTo>
                      <a:pt x="4" y="182"/>
                    </a:lnTo>
                    <a:lnTo>
                      <a:pt x="0" y="150"/>
                    </a:lnTo>
                    <a:lnTo>
                      <a:pt x="4" y="114"/>
                    </a:lnTo>
                    <a:lnTo>
                      <a:pt x="15" y="79"/>
                    </a:lnTo>
                    <a:lnTo>
                      <a:pt x="34" y="46"/>
                    </a:lnTo>
                    <a:lnTo>
                      <a:pt x="60" y="19"/>
                    </a:lnTo>
                    <a:lnTo>
                      <a:pt x="97" y="0"/>
                    </a:lnTo>
                    <a:close/>
                  </a:path>
                </a:pathLst>
              </a:custGeom>
              <a:solidFill>
                <a:srgbClr val="006600"/>
              </a:solidFill>
              <a:ln w="9525">
                <a:noFill/>
                <a:round/>
                <a:headEnd/>
                <a:tailEnd/>
              </a:ln>
            </p:spPr>
            <p:txBody>
              <a:bodyPr/>
              <a:lstStyle/>
              <a:p>
                <a:endParaRPr lang="en-US"/>
              </a:p>
            </p:txBody>
          </p:sp>
          <p:sp>
            <p:nvSpPr>
              <p:cNvPr id="311" name="Freeform 191"/>
              <p:cNvSpPr>
                <a:spLocks/>
              </p:cNvSpPr>
              <p:nvPr/>
            </p:nvSpPr>
            <p:spPr bwMode="auto">
              <a:xfrm>
                <a:off x="-745" y="3599"/>
                <a:ext cx="40" cy="30"/>
              </a:xfrm>
              <a:custGeom>
                <a:avLst/>
                <a:gdLst/>
                <a:ahLst/>
                <a:cxnLst>
                  <a:cxn ang="0">
                    <a:pos x="0" y="0"/>
                  </a:cxn>
                  <a:cxn ang="0">
                    <a:pos x="8" y="6"/>
                  </a:cxn>
                  <a:cxn ang="0">
                    <a:pos x="19" y="12"/>
                  </a:cxn>
                  <a:cxn ang="0">
                    <a:pos x="30" y="17"/>
                  </a:cxn>
                  <a:cxn ang="0">
                    <a:pos x="43" y="23"/>
                  </a:cxn>
                  <a:cxn ang="0">
                    <a:pos x="56" y="27"/>
                  </a:cxn>
                  <a:cxn ang="0">
                    <a:pos x="67" y="29"/>
                  </a:cxn>
                  <a:cxn ang="0">
                    <a:pos x="76" y="30"/>
                  </a:cxn>
                  <a:cxn ang="0">
                    <a:pos x="80" y="29"/>
                  </a:cxn>
                  <a:cxn ang="0">
                    <a:pos x="80" y="27"/>
                  </a:cxn>
                  <a:cxn ang="0">
                    <a:pos x="73" y="24"/>
                  </a:cxn>
                  <a:cxn ang="0">
                    <a:pos x="63" y="21"/>
                  </a:cxn>
                  <a:cxn ang="0">
                    <a:pos x="52" y="17"/>
                  </a:cxn>
                  <a:cxn ang="0">
                    <a:pos x="37" y="13"/>
                  </a:cxn>
                  <a:cxn ang="0">
                    <a:pos x="24" y="9"/>
                  </a:cxn>
                  <a:cxn ang="0">
                    <a:pos x="11" y="5"/>
                  </a:cxn>
                  <a:cxn ang="0">
                    <a:pos x="0" y="0"/>
                  </a:cxn>
                </a:cxnLst>
                <a:rect l="0" t="0" r="r" b="b"/>
                <a:pathLst>
                  <a:path w="80" h="30">
                    <a:moveTo>
                      <a:pt x="0" y="0"/>
                    </a:moveTo>
                    <a:lnTo>
                      <a:pt x="8" y="6"/>
                    </a:lnTo>
                    <a:lnTo>
                      <a:pt x="19" y="12"/>
                    </a:lnTo>
                    <a:lnTo>
                      <a:pt x="30" y="17"/>
                    </a:lnTo>
                    <a:lnTo>
                      <a:pt x="43" y="23"/>
                    </a:lnTo>
                    <a:lnTo>
                      <a:pt x="56" y="27"/>
                    </a:lnTo>
                    <a:lnTo>
                      <a:pt x="67" y="29"/>
                    </a:lnTo>
                    <a:lnTo>
                      <a:pt x="76" y="30"/>
                    </a:lnTo>
                    <a:lnTo>
                      <a:pt x="80" y="29"/>
                    </a:lnTo>
                    <a:lnTo>
                      <a:pt x="80" y="27"/>
                    </a:lnTo>
                    <a:lnTo>
                      <a:pt x="73" y="24"/>
                    </a:lnTo>
                    <a:lnTo>
                      <a:pt x="63" y="21"/>
                    </a:lnTo>
                    <a:lnTo>
                      <a:pt x="52" y="17"/>
                    </a:lnTo>
                    <a:lnTo>
                      <a:pt x="37" y="13"/>
                    </a:lnTo>
                    <a:lnTo>
                      <a:pt x="24" y="9"/>
                    </a:lnTo>
                    <a:lnTo>
                      <a:pt x="11" y="5"/>
                    </a:lnTo>
                    <a:lnTo>
                      <a:pt x="0" y="0"/>
                    </a:lnTo>
                    <a:close/>
                  </a:path>
                </a:pathLst>
              </a:custGeom>
              <a:solidFill>
                <a:srgbClr val="006600"/>
              </a:solidFill>
              <a:ln w="9525">
                <a:noFill/>
                <a:round/>
                <a:headEnd/>
                <a:tailEnd/>
              </a:ln>
            </p:spPr>
            <p:txBody>
              <a:bodyPr/>
              <a:lstStyle/>
              <a:p>
                <a:endParaRPr lang="en-US"/>
              </a:p>
            </p:txBody>
          </p:sp>
          <p:sp>
            <p:nvSpPr>
              <p:cNvPr id="312" name="Freeform 192"/>
              <p:cNvSpPr>
                <a:spLocks/>
              </p:cNvSpPr>
              <p:nvPr/>
            </p:nvSpPr>
            <p:spPr bwMode="auto">
              <a:xfrm>
                <a:off x="-747" y="3577"/>
                <a:ext cx="47" cy="45"/>
              </a:xfrm>
              <a:custGeom>
                <a:avLst/>
                <a:gdLst/>
                <a:ahLst/>
                <a:cxnLst>
                  <a:cxn ang="0">
                    <a:pos x="94" y="45"/>
                  </a:cxn>
                  <a:cxn ang="0">
                    <a:pos x="89" y="45"/>
                  </a:cxn>
                  <a:cxn ang="0">
                    <a:pos x="79" y="43"/>
                  </a:cxn>
                  <a:cxn ang="0">
                    <a:pos x="66" y="38"/>
                  </a:cxn>
                  <a:cxn ang="0">
                    <a:pos x="50" y="33"/>
                  </a:cxn>
                  <a:cxn ang="0">
                    <a:pos x="33" y="26"/>
                  </a:cxn>
                  <a:cxn ang="0">
                    <a:pos x="18" y="18"/>
                  </a:cxn>
                  <a:cxn ang="0">
                    <a:pos x="7" y="9"/>
                  </a:cxn>
                  <a:cxn ang="0">
                    <a:pos x="0" y="0"/>
                  </a:cxn>
                  <a:cxn ang="0">
                    <a:pos x="9" y="5"/>
                  </a:cxn>
                  <a:cxn ang="0">
                    <a:pos x="24" y="12"/>
                  </a:cxn>
                  <a:cxn ang="0">
                    <a:pos x="40" y="19"/>
                  </a:cxn>
                  <a:cxn ang="0">
                    <a:pos x="57" y="25"/>
                  </a:cxn>
                  <a:cxn ang="0">
                    <a:pos x="72" y="31"/>
                  </a:cxn>
                  <a:cxn ang="0">
                    <a:pos x="85" y="37"/>
                  </a:cxn>
                  <a:cxn ang="0">
                    <a:pos x="92" y="42"/>
                  </a:cxn>
                  <a:cxn ang="0">
                    <a:pos x="94" y="45"/>
                  </a:cxn>
                </a:cxnLst>
                <a:rect l="0" t="0" r="r" b="b"/>
                <a:pathLst>
                  <a:path w="94" h="45">
                    <a:moveTo>
                      <a:pt x="94" y="45"/>
                    </a:moveTo>
                    <a:lnTo>
                      <a:pt x="89" y="45"/>
                    </a:lnTo>
                    <a:lnTo>
                      <a:pt x="79" y="43"/>
                    </a:lnTo>
                    <a:lnTo>
                      <a:pt x="66" y="38"/>
                    </a:lnTo>
                    <a:lnTo>
                      <a:pt x="50" y="33"/>
                    </a:lnTo>
                    <a:lnTo>
                      <a:pt x="33" y="26"/>
                    </a:lnTo>
                    <a:lnTo>
                      <a:pt x="18" y="18"/>
                    </a:lnTo>
                    <a:lnTo>
                      <a:pt x="7" y="9"/>
                    </a:lnTo>
                    <a:lnTo>
                      <a:pt x="0" y="0"/>
                    </a:lnTo>
                    <a:lnTo>
                      <a:pt x="9" y="5"/>
                    </a:lnTo>
                    <a:lnTo>
                      <a:pt x="24" y="12"/>
                    </a:lnTo>
                    <a:lnTo>
                      <a:pt x="40" y="19"/>
                    </a:lnTo>
                    <a:lnTo>
                      <a:pt x="57" y="25"/>
                    </a:lnTo>
                    <a:lnTo>
                      <a:pt x="72" y="31"/>
                    </a:lnTo>
                    <a:lnTo>
                      <a:pt x="85" y="37"/>
                    </a:lnTo>
                    <a:lnTo>
                      <a:pt x="92" y="42"/>
                    </a:lnTo>
                    <a:lnTo>
                      <a:pt x="94" y="45"/>
                    </a:lnTo>
                    <a:close/>
                  </a:path>
                </a:pathLst>
              </a:custGeom>
              <a:solidFill>
                <a:srgbClr val="006600"/>
              </a:solidFill>
              <a:ln w="9525">
                <a:noFill/>
                <a:round/>
                <a:headEnd/>
                <a:tailEnd/>
              </a:ln>
            </p:spPr>
            <p:txBody>
              <a:bodyPr/>
              <a:lstStyle/>
              <a:p>
                <a:endParaRPr lang="en-US"/>
              </a:p>
            </p:txBody>
          </p:sp>
          <p:sp>
            <p:nvSpPr>
              <p:cNvPr id="313" name="Freeform 193"/>
              <p:cNvSpPr>
                <a:spLocks/>
              </p:cNvSpPr>
              <p:nvPr/>
            </p:nvSpPr>
            <p:spPr bwMode="auto">
              <a:xfrm>
                <a:off x="-749" y="3535"/>
                <a:ext cx="57" cy="58"/>
              </a:xfrm>
              <a:custGeom>
                <a:avLst/>
                <a:gdLst/>
                <a:ahLst/>
                <a:cxnLst>
                  <a:cxn ang="0">
                    <a:pos x="113" y="57"/>
                  </a:cxn>
                  <a:cxn ang="0">
                    <a:pos x="108" y="58"/>
                  </a:cxn>
                  <a:cxn ang="0">
                    <a:pos x="95" y="55"/>
                  </a:cxn>
                  <a:cxn ang="0">
                    <a:pos x="78" y="48"/>
                  </a:cxn>
                  <a:cxn ang="0">
                    <a:pos x="59" y="40"/>
                  </a:cxn>
                  <a:cxn ang="0">
                    <a:pos x="41" y="30"/>
                  </a:cxn>
                  <a:cxn ang="0">
                    <a:pos x="22" y="19"/>
                  </a:cxn>
                  <a:cxn ang="0">
                    <a:pos x="9" y="9"/>
                  </a:cxn>
                  <a:cxn ang="0">
                    <a:pos x="0" y="0"/>
                  </a:cxn>
                  <a:cxn ang="0">
                    <a:pos x="9" y="4"/>
                  </a:cxn>
                  <a:cxn ang="0">
                    <a:pos x="24" y="11"/>
                  </a:cxn>
                  <a:cxn ang="0">
                    <a:pos x="43" y="19"/>
                  </a:cxn>
                  <a:cxn ang="0">
                    <a:pos x="65" y="29"/>
                  </a:cxn>
                  <a:cxn ang="0">
                    <a:pos x="83" y="38"/>
                  </a:cxn>
                  <a:cxn ang="0">
                    <a:pos x="100" y="46"/>
                  </a:cxn>
                  <a:cxn ang="0">
                    <a:pos x="111" y="52"/>
                  </a:cxn>
                  <a:cxn ang="0">
                    <a:pos x="113" y="57"/>
                  </a:cxn>
                </a:cxnLst>
                <a:rect l="0" t="0" r="r" b="b"/>
                <a:pathLst>
                  <a:path w="113" h="58">
                    <a:moveTo>
                      <a:pt x="113" y="57"/>
                    </a:moveTo>
                    <a:lnTo>
                      <a:pt x="108" y="58"/>
                    </a:lnTo>
                    <a:lnTo>
                      <a:pt x="95" y="55"/>
                    </a:lnTo>
                    <a:lnTo>
                      <a:pt x="78" y="48"/>
                    </a:lnTo>
                    <a:lnTo>
                      <a:pt x="59" y="40"/>
                    </a:lnTo>
                    <a:lnTo>
                      <a:pt x="41" y="30"/>
                    </a:lnTo>
                    <a:lnTo>
                      <a:pt x="22" y="19"/>
                    </a:lnTo>
                    <a:lnTo>
                      <a:pt x="9" y="9"/>
                    </a:lnTo>
                    <a:lnTo>
                      <a:pt x="0" y="0"/>
                    </a:lnTo>
                    <a:lnTo>
                      <a:pt x="9" y="4"/>
                    </a:lnTo>
                    <a:lnTo>
                      <a:pt x="24" y="11"/>
                    </a:lnTo>
                    <a:lnTo>
                      <a:pt x="43" y="19"/>
                    </a:lnTo>
                    <a:lnTo>
                      <a:pt x="65" y="29"/>
                    </a:lnTo>
                    <a:lnTo>
                      <a:pt x="83" y="38"/>
                    </a:lnTo>
                    <a:lnTo>
                      <a:pt x="100" y="46"/>
                    </a:lnTo>
                    <a:lnTo>
                      <a:pt x="111" y="52"/>
                    </a:lnTo>
                    <a:lnTo>
                      <a:pt x="113" y="57"/>
                    </a:lnTo>
                    <a:close/>
                  </a:path>
                </a:pathLst>
              </a:custGeom>
              <a:solidFill>
                <a:srgbClr val="006600"/>
              </a:solidFill>
              <a:ln w="9525">
                <a:noFill/>
                <a:round/>
                <a:headEnd/>
                <a:tailEnd/>
              </a:ln>
            </p:spPr>
            <p:txBody>
              <a:bodyPr/>
              <a:lstStyle/>
              <a:p>
                <a:endParaRPr lang="en-US"/>
              </a:p>
            </p:txBody>
          </p:sp>
          <p:sp>
            <p:nvSpPr>
              <p:cNvPr id="314" name="Freeform 194"/>
              <p:cNvSpPr>
                <a:spLocks/>
              </p:cNvSpPr>
              <p:nvPr/>
            </p:nvSpPr>
            <p:spPr bwMode="auto">
              <a:xfrm>
                <a:off x="-744" y="3494"/>
                <a:ext cx="61" cy="53"/>
              </a:xfrm>
              <a:custGeom>
                <a:avLst/>
                <a:gdLst/>
                <a:ahLst/>
                <a:cxnLst>
                  <a:cxn ang="0">
                    <a:pos x="123" y="52"/>
                  </a:cxn>
                  <a:cxn ang="0">
                    <a:pos x="115" y="53"/>
                  </a:cxn>
                  <a:cxn ang="0">
                    <a:pos x="100" y="50"/>
                  </a:cxn>
                  <a:cxn ang="0">
                    <a:pos x="82" y="45"/>
                  </a:cxn>
                  <a:cxn ang="0">
                    <a:pos x="61" y="37"/>
                  </a:cxn>
                  <a:cxn ang="0">
                    <a:pos x="41" y="27"/>
                  </a:cxn>
                  <a:cxn ang="0">
                    <a:pos x="22" y="18"/>
                  </a:cxn>
                  <a:cxn ang="0">
                    <a:pos x="8" y="9"/>
                  </a:cxn>
                  <a:cxn ang="0">
                    <a:pos x="0" y="0"/>
                  </a:cxn>
                  <a:cxn ang="0">
                    <a:pos x="9" y="4"/>
                  </a:cxn>
                  <a:cxn ang="0">
                    <a:pos x="26" y="10"/>
                  </a:cxn>
                  <a:cxn ang="0">
                    <a:pos x="47" y="17"/>
                  </a:cxn>
                  <a:cxn ang="0">
                    <a:pos x="69" y="26"/>
                  </a:cxn>
                  <a:cxn ang="0">
                    <a:pos x="89" y="35"/>
                  </a:cxn>
                  <a:cxn ang="0">
                    <a:pos x="108" y="43"/>
                  </a:cxn>
                  <a:cxn ang="0">
                    <a:pos x="119" y="49"/>
                  </a:cxn>
                  <a:cxn ang="0">
                    <a:pos x="123" y="52"/>
                  </a:cxn>
                </a:cxnLst>
                <a:rect l="0" t="0" r="r" b="b"/>
                <a:pathLst>
                  <a:path w="123" h="53">
                    <a:moveTo>
                      <a:pt x="123" y="52"/>
                    </a:moveTo>
                    <a:lnTo>
                      <a:pt x="115" y="53"/>
                    </a:lnTo>
                    <a:lnTo>
                      <a:pt x="100" y="50"/>
                    </a:lnTo>
                    <a:lnTo>
                      <a:pt x="82" y="45"/>
                    </a:lnTo>
                    <a:lnTo>
                      <a:pt x="61" y="37"/>
                    </a:lnTo>
                    <a:lnTo>
                      <a:pt x="41" y="27"/>
                    </a:lnTo>
                    <a:lnTo>
                      <a:pt x="22" y="18"/>
                    </a:lnTo>
                    <a:lnTo>
                      <a:pt x="8" y="9"/>
                    </a:lnTo>
                    <a:lnTo>
                      <a:pt x="0" y="0"/>
                    </a:lnTo>
                    <a:lnTo>
                      <a:pt x="9" y="4"/>
                    </a:lnTo>
                    <a:lnTo>
                      <a:pt x="26" y="10"/>
                    </a:lnTo>
                    <a:lnTo>
                      <a:pt x="47" y="17"/>
                    </a:lnTo>
                    <a:lnTo>
                      <a:pt x="69" y="26"/>
                    </a:lnTo>
                    <a:lnTo>
                      <a:pt x="89" y="35"/>
                    </a:lnTo>
                    <a:lnTo>
                      <a:pt x="108" y="43"/>
                    </a:lnTo>
                    <a:lnTo>
                      <a:pt x="119" y="49"/>
                    </a:lnTo>
                    <a:lnTo>
                      <a:pt x="123" y="52"/>
                    </a:lnTo>
                    <a:close/>
                  </a:path>
                </a:pathLst>
              </a:custGeom>
              <a:solidFill>
                <a:srgbClr val="006600"/>
              </a:solidFill>
              <a:ln w="9525">
                <a:noFill/>
                <a:round/>
                <a:headEnd/>
                <a:tailEnd/>
              </a:ln>
            </p:spPr>
            <p:txBody>
              <a:bodyPr/>
              <a:lstStyle/>
              <a:p>
                <a:endParaRPr lang="en-US"/>
              </a:p>
            </p:txBody>
          </p:sp>
          <p:sp>
            <p:nvSpPr>
              <p:cNvPr id="315" name="Freeform 195"/>
              <p:cNvSpPr>
                <a:spLocks/>
              </p:cNvSpPr>
              <p:nvPr/>
            </p:nvSpPr>
            <p:spPr bwMode="auto">
              <a:xfrm>
                <a:off x="-737" y="3478"/>
                <a:ext cx="56" cy="45"/>
              </a:xfrm>
              <a:custGeom>
                <a:avLst/>
                <a:gdLst/>
                <a:ahLst/>
                <a:cxnLst>
                  <a:cxn ang="0">
                    <a:pos x="111" y="45"/>
                  </a:cxn>
                  <a:cxn ang="0">
                    <a:pos x="106" y="45"/>
                  </a:cxn>
                  <a:cxn ang="0">
                    <a:pos x="93" y="42"/>
                  </a:cxn>
                  <a:cxn ang="0">
                    <a:pos x="76" y="37"/>
                  </a:cxn>
                  <a:cxn ang="0">
                    <a:pos x="56" y="30"/>
                  </a:cxn>
                  <a:cxn ang="0">
                    <a:pos x="35" y="23"/>
                  </a:cxn>
                  <a:cxn ang="0">
                    <a:pos x="19" y="14"/>
                  </a:cxn>
                  <a:cxn ang="0">
                    <a:pos x="6" y="6"/>
                  </a:cxn>
                  <a:cxn ang="0">
                    <a:pos x="0" y="0"/>
                  </a:cxn>
                  <a:cxn ang="0">
                    <a:pos x="11" y="4"/>
                  </a:cxn>
                  <a:cxn ang="0">
                    <a:pos x="26" y="9"/>
                  </a:cxn>
                  <a:cxn ang="0">
                    <a:pos x="46" y="15"/>
                  </a:cxn>
                  <a:cxn ang="0">
                    <a:pos x="67" y="22"/>
                  </a:cxn>
                  <a:cxn ang="0">
                    <a:pos x="85" y="29"/>
                  </a:cxn>
                  <a:cxn ang="0">
                    <a:pos x="100" y="35"/>
                  </a:cxn>
                  <a:cxn ang="0">
                    <a:pos x="110" y="41"/>
                  </a:cxn>
                  <a:cxn ang="0">
                    <a:pos x="111" y="45"/>
                  </a:cxn>
                </a:cxnLst>
                <a:rect l="0" t="0" r="r" b="b"/>
                <a:pathLst>
                  <a:path w="111" h="45">
                    <a:moveTo>
                      <a:pt x="111" y="45"/>
                    </a:moveTo>
                    <a:lnTo>
                      <a:pt x="106" y="45"/>
                    </a:lnTo>
                    <a:lnTo>
                      <a:pt x="93" y="42"/>
                    </a:lnTo>
                    <a:lnTo>
                      <a:pt x="76" y="37"/>
                    </a:lnTo>
                    <a:lnTo>
                      <a:pt x="56" y="30"/>
                    </a:lnTo>
                    <a:lnTo>
                      <a:pt x="35" y="23"/>
                    </a:lnTo>
                    <a:lnTo>
                      <a:pt x="19" y="14"/>
                    </a:lnTo>
                    <a:lnTo>
                      <a:pt x="6" y="6"/>
                    </a:lnTo>
                    <a:lnTo>
                      <a:pt x="0" y="0"/>
                    </a:lnTo>
                    <a:lnTo>
                      <a:pt x="11" y="4"/>
                    </a:lnTo>
                    <a:lnTo>
                      <a:pt x="26" y="9"/>
                    </a:lnTo>
                    <a:lnTo>
                      <a:pt x="46" y="15"/>
                    </a:lnTo>
                    <a:lnTo>
                      <a:pt x="67" y="22"/>
                    </a:lnTo>
                    <a:lnTo>
                      <a:pt x="85" y="29"/>
                    </a:lnTo>
                    <a:lnTo>
                      <a:pt x="100" y="35"/>
                    </a:lnTo>
                    <a:lnTo>
                      <a:pt x="110" y="41"/>
                    </a:lnTo>
                    <a:lnTo>
                      <a:pt x="111" y="45"/>
                    </a:lnTo>
                    <a:close/>
                  </a:path>
                </a:pathLst>
              </a:custGeom>
              <a:solidFill>
                <a:srgbClr val="006600"/>
              </a:solidFill>
              <a:ln w="9525">
                <a:noFill/>
                <a:round/>
                <a:headEnd/>
                <a:tailEnd/>
              </a:ln>
            </p:spPr>
            <p:txBody>
              <a:bodyPr/>
              <a:lstStyle/>
              <a:p>
                <a:endParaRPr lang="en-US"/>
              </a:p>
            </p:txBody>
          </p:sp>
          <p:sp>
            <p:nvSpPr>
              <p:cNvPr id="316" name="Freeform 196"/>
              <p:cNvSpPr>
                <a:spLocks/>
              </p:cNvSpPr>
              <p:nvPr/>
            </p:nvSpPr>
            <p:spPr bwMode="auto">
              <a:xfrm>
                <a:off x="-730" y="3446"/>
                <a:ext cx="48" cy="38"/>
              </a:xfrm>
              <a:custGeom>
                <a:avLst/>
                <a:gdLst/>
                <a:ahLst/>
                <a:cxnLst>
                  <a:cxn ang="0">
                    <a:pos x="95" y="37"/>
                  </a:cxn>
                  <a:cxn ang="0">
                    <a:pos x="89" y="38"/>
                  </a:cxn>
                  <a:cxn ang="0">
                    <a:pos x="78" y="37"/>
                  </a:cxn>
                  <a:cxn ang="0">
                    <a:pos x="65" y="34"/>
                  </a:cxn>
                  <a:cxn ang="0">
                    <a:pos x="48" y="29"/>
                  </a:cxn>
                  <a:cxn ang="0">
                    <a:pos x="33" y="24"/>
                  </a:cxn>
                  <a:cxn ang="0">
                    <a:pos x="18" y="16"/>
                  </a:cxn>
                  <a:cxn ang="0">
                    <a:pos x="7" y="8"/>
                  </a:cxn>
                  <a:cxn ang="0">
                    <a:pos x="0" y="0"/>
                  </a:cxn>
                  <a:cxn ang="0">
                    <a:pos x="9" y="4"/>
                  </a:cxn>
                  <a:cxn ang="0">
                    <a:pos x="24" y="8"/>
                  </a:cxn>
                  <a:cxn ang="0">
                    <a:pos x="41" y="14"/>
                  </a:cxn>
                  <a:cxn ang="0">
                    <a:pos x="57" y="20"/>
                  </a:cxn>
                  <a:cxn ang="0">
                    <a:pos x="72" y="26"/>
                  </a:cxn>
                  <a:cxn ang="0">
                    <a:pos x="85" y="30"/>
                  </a:cxn>
                  <a:cxn ang="0">
                    <a:pos x="93" y="34"/>
                  </a:cxn>
                  <a:cxn ang="0">
                    <a:pos x="95" y="37"/>
                  </a:cxn>
                </a:cxnLst>
                <a:rect l="0" t="0" r="r" b="b"/>
                <a:pathLst>
                  <a:path w="95" h="38">
                    <a:moveTo>
                      <a:pt x="95" y="37"/>
                    </a:moveTo>
                    <a:lnTo>
                      <a:pt x="89" y="38"/>
                    </a:lnTo>
                    <a:lnTo>
                      <a:pt x="78" y="37"/>
                    </a:lnTo>
                    <a:lnTo>
                      <a:pt x="65" y="34"/>
                    </a:lnTo>
                    <a:lnTo>
                      <a:pt x="48" y="29"/>
                    </a:lnTo>
                    <a:lnTo>
                      <a:pt x="33" y="24"/>
                    </a:lnTo>
                    <a:lnTo>
                      <a:pt x="18" y="16"/>
                    </a:lnTo>
                    <a:lnTo>
                      <a:pt x="7" y="8"/>
                    </a:lnTo>
                    <a:lnTo>
                      <a:pt x="0" y="0"/>
                    </a:lnTo>
                    <a:lnTo>
                      <a:pt x="9" y="4"/>
                    </a:lnTo>
                    <a:lnTo>
                      <a:pt x="24" y="8"/>
                    </a:lnTo>
                    <a:lnTo>
                      <a:pt x="41" y="14"/>
                    </a:lnTo>
                    <a:lnTo>
                      <a:pt x="57" y="20"/>
                    </a:lnTo>
                    <a:lnTo>
                      <a:pt x="72" y="26"/>
                    </a:lnTo>
                    <a:lnTo>
                      <a:pt x="85" y="30"/>
                    </a:lnTo>
                    <a:lnTo>
                      <a:pt x="93" y="34"/>
                    </a:lnTo>
                    <a:lnTo>
                      <a:pt x="95" y="37"/>
                    </a:lnTo>
                    <a:close/>
                  </a:path>
                </a:pathLst>
              </a:custGeom>
              <a:solidFill>
                <a:srgbClr val="006600"/>
              </a:solidFill>
              <a:ln w="9525">
                <a:noFill/>
                <a:round/>
                <a:headEnd/>
                <a:tailEnd/>
              </a:ln>
            </p:spPr>
            <p:txBody>
              <a:bodyPr/>
              <a:lstStyle/>
              <a:p>
                <a:endParaRPr lang="en-US"/>
              </a:p>
            </p:txBody>
          </p:sp>
          <p:sp>
            <p:nvSpPr>
              <p:cNvPr id="317" name="Freeform 197"/>
              <p:cNvSpPr>
                <a:spLocks/>
              </p:cNvSpPr>
              <p:nvPr/>
            </p:nvSpPr>
            <p:spPr bwMode="auto">
              <a:xfrm>
                <a:off x="-701" y="3418"/>
                <a:ext cx="28" cy="10"/>
              </a:xfrm>
              <a:custGeom>
                <a:avLst/>
                <a:gdLst/>
                <a:ahLst/>
                <a:cxnLst>
                  <a:cxn ang="0">
                    <a:pos x="56" y="7"/>
                  </a:cxn>
                  <a:cxn ang="0">
                    <a:pos x="52" y="9"/>
                  </a:cxn>
                  <a:cxn ang="0">
                    <a:pos x="45" y="10"/>
                  </a:cxn>
                  <a:cxn ang="0">
                    <a:pos x="38" y="10"/>
                  </a:cxn>
                  <a:cxn ang="0">
                    <a:pos x="26" y="10"/>
                  </a:cxn>
                  <a:cxn ang="0">
                    <a:pos x="17" y="9"/>
                  </a:cxn>
                  <a:cxn ang="0">
                    <a:pos x="8" y="7"/>
                  </a:cxn>
                  <a:cxn ang="0">
                    <a:pos x="2" y="4"/>
                  </a:cxn>
                  <a:cxn ang="0">
                    <a:pos x="0" y="0"/>
                  </a:cxn>
                  <a:cxn ang="0">
                    <a:pos x="8" y="3"/>
                  </a:cxn>
                  <a:cxn ang="0">
                    <a:pos x="15" y="4"/>
                  </a:cxn>
                  <a:cxn ang="0">
                    <a:pos x="26" y="4"/>
                  </a:cxn>
                  <a:cxn ang="0">
                    <a:pos x="38" y="4"/>
                  </a:cxn>
                  <a:cxn ang="0">
                    <a:pos x="47" y="4"/>
                  </a:cxn>
                  <a:cxn ang="0">
                    <a:pos x="52" y="4"/>
                  </a:cxn>
                  <a:cxn ang="0">
                    <a:pos x="56" y="5"/>
                  </a:cxn>
                  <a:cxn ang="0">
                    <a:pos x="56" y="7"/>
                  </a:cxn>
                </a:cxnLst>
                <a:rect l="0" t="0" r="r" b="b"/>
                <a:pathLst>
                  <a:path w="56" h="10">
                    <a:moveTo>
                      <a:pt x="56" y="7"/>
                    </a:moveTo>
                    <a:lnTo>
                      <a:pt x="52" y="9"/>
                    </a:lnTo>
                    <a:lnTo>
                      <a:pt x="45" y="10"/>
                    </a:lnTo>
                    <a:lnTo>
                      <a:pt x="38" y="10"/>
                    </a:lnTo>
                    <a:lnTo>
                      <a:pt x="26" y="10"/>
                    </a:lnTo>
                    <a:lnTo>
                      <a:pt x="17" y="9"/>
                    </a:lnTo>
                    <a:lnTo>
                      <a:pt x="8" y="7"/>
                    </a:lnTo>
                    <a:lnTo>
                      <a:pt x="2" y="4"/>
                    </a:lnTo>
                    <a:lnTo>
                      <a:pt x="0" y="0"/>
                    </a:lnTo>
                    <a:lnTo>
                      <a:pt x="8" y="3"/>
                    </a:lnTo>
                    <a:lnTo>
                      <a:pt x="15" y="4"/>
                    </a:lnTo>
                    <a:lnTo>
                      <a:pt x="26" y="4"/>
                    </a:lnTo>
                    <a:lnTo>
                      <a:pt x="38" y="4"/>
                    </a:lnTo>
                    <a:lnTo>
                      <a:pt x="47" y="4"/>
                    </a:lnTo>
                    <a:lnTo>
                      <a:pt x="52" y="4"/>
                    </a:lnTo>
                    <a:lnTo>
                      <a:pt x="56" y="5"/>
                    </a:lnTo>
                    <a:lnTo>
                      <a:pt x="56" y="7"/>
                    </a:lnTo>
                    <a:close/>
                  </a:path>
                </a:pathLst>
              </a:custGeom>
              <a:solidFill>
                <a:srgbClr val="006600"/>
              </a:solidFill>
              <a:ln w="9525">
                <a:noFill/>
                <a:round/>
                <a:headEnd/>
                <a:tailEnd/>
              </a:ln>
            </p:spPr>
            <p:txBody>
              <a:bodyPr/>
              <a:lstStyle/>
              <a:p>
                <a:endParaRPr lang="en-US"/>
              </a:p>
            </p:txBody>
          </p:sp>
          <p:sp>
            <p:nvSpPr>
              <p:cNvPr id="318" name="Freeform 198"/>
              <p:cNvSpPr>
                <a:spLocks/>
              </p:cNvSpPr>
              <p:nvPr/>
            </p:nvSpPr>
            <p:spPr bwMode="auto">
              <a:xfrm>
                <a:off x="-750" y="3554"/>
                <a:ext cx="53" cy="51"/>
              </a:xfrm>
              <a:custGeom>
                <a:avLst/>
                <a:gdLst/>
                <a:ahLst/>
                <a:cxnLst>
                  <a:cxn ang="0">
                    <a:pos x="106" y="50"/>
                  </a:cxn>
                  <a:cxn ang="0">
                    <a:pos x="100" y="51"/>
                  </a:cxn>
                  <a:cxn ang="0">
                    <a:pos x="89" y="48"/>
                  </a:cxn>
                  <a:cxn ang="0">
                    <a:pos x="72" y="44"/>
                  </a:cxn>
                  <a:cxn ang="0">
                    <a:pos x="56" y="37"/>
                  </a:cxn>
                  <a:cxn ang="0">
                    <a:pos x="37" y="28"/>
                  </a:cxn>
                  <a:cxn ang="0">
                    <a:pos x="22" y="19"/>
                  </a:cxn>
                  <a:cxn ang="0">
                    <a:pos x="9" y="10"/>
                  </a:cxn>
                  <a:cxn ang="0">
                    <a:pos x="0" y="0"/>
                  </a:cxn>
                  <a:cxn ang="0">
                    <a:pos x="9" y="5"/>
                  </a:cxn>
                  <a:cxn ang="0">
                    <a:pos x="22" y="10"/>
                  </a:cxn>
                  <a:cxn ang="0">
                    <a:pos x="41" y="17"/>
                  </a:cxn>
                  <a:cxn ang="0">
                    <a:pos x="59" y="25"/>
                  </a:cxn>
                  <a:cxn ang="0">
                    <a:pos x="78" y="33"/>
                  </a:cxn>
                  <a:cxn ang="0">
                    <a:pos x="93" y="41"/>
                  </a:cxn>
                  <a:cxn ang="0">
                    <a:pos x="104" y="46"/>
                  </a:cxn>
                  <a:cxn ang="0">
                    <a:pos x="106" y="50"/>
                  </a:cxn>
                </a:cxnLst>
                <a:rect l="0" t="0" r="r" b="b"/>
                <a:pathLst>
                  <a:path w="106" h="51">
                    <a:moveTo>
                      <a:pt x="106" y="50"/>
                    </a:moveTo>
                    <a:lnTo>
                      <a:pt x="100" y="51"/>
                    </a:lnTo>
                    <a:lnTo>
                      <a:pt x="89" y="48"/>
                    </a:lnTo>
                    <a:lnTo>
                      <a:pt x="72" y="44"/>
                    </a:lnTo>
                    <a:lnTo>
                      <a:pt x="56" y="37"/>
                    </a:lnTo>
                    <a:lnTo>
                      <a:pt x="37" y="28"/>
                    </a:lnTo>
                    <a:lnTo>
                      <a:pt x="22" y="19"/>
                    </a:lnTo>
                    <a:lnTo>
                      <a:pt x="9" y="10"/>
                    </a:lnTo>
                    <a:lnTo>
                      <a:pt x="0" y="0"/>
                    </a:lnTo>
                    <a:lnTo>
                      <a:pt x="9" y="5"/>
                    </a:lnTo>
                    <a:lnTo>
                      <a:pt x="22" y="10"/>
                    </a:lnTo>
                    <a:lnTo>
                      <a:pt x="41" y="17"/>
                    </a:lnTo>
                    <a:lnTo>
                      <a:pt x="59" y="25"/>
                    </a:lnTo>
                    <a:lnTo>
                      <a:pt x="78" y="33"/>
                    </a:lnTo>
                    <a:lnTo>
                      <a:pt x="93" y="41"/>
                    </a:lnTo>
                    <a:lnTo>
                      <a:pt x="104" y="46"/>
                    </a:lnTo>
                    <a:lnTo>
                      <a:pt x="106" y="50"/>
                    </a:lnTo>
                    <a:close/>
                  </a:path>
                </a:pathLst>
              </a:custGeom>
              <a:solidFill>
                <a:srgbClr val="006600"/>
              </a:solidFill>
              <a:ln w="9525">
                <a:noFill/>
                <a:round/>
                <a:headEnd/>
                <a:tailEnd/>
              </a:ln>
            </p:spPr>
            <p:txBody>
              <a:bodyPr/>
              <a:lstStyle/>
              <a:p>
                <a:endParaRPr lang="en-US"/>
              </a:p>
            </p:txBody>
          </p:sp>
          <p:sp>
            <p:nvSpPr>
              <p:cNvPr id="319" name="Freeform 199"/>
              <p:cNvSpPr>
                <a:spLocks/>
              </p:cNvSpPr>
              <p:nvPr/>
            </p:nvSpPr>
            <p:spPr bwMode="auto">
              <a:xfrm>
                <a:off x="-748" y="3516"/>
                <a:ext cx="60" cy="51"/>
              </a:xfrm>
              <a:custGeom>
                <a:avLst/>
                <a:gdLst/>
                <a:ahLst/>
                <a:cxnLst>
                  <a:cxn ang="0">
                    <a:pos x="120" y="50"/>
                  </a:cxn>
                  <a:cxn ang="0">
                    <a:pos x="113" y="51"/>
                  </a:cxn>
                  <a:cxn ang="0">
                    <a:pos x="98" y="48"/>
                  </a:cxn>
                  <a:cxn ang="0">
                    <a:pos x="81" y="43"/>
                  </a:cxn>
                  <a:cxn ang="0">
                    <a:pos x="61" y="35"/>
                  </a:cxn>
                  <a:cxn ang="0">
                    <a:pos x="39" y="27"/>
                  </a:cxn>
                  <a:cxn ang="0">
                    <a:pos x="22" y="18"/>
                  </a:cxn>
                  <a:cxn ang="0">
                    <a:pos x="7" y="8"/>
                  </a:cxn>
                  <a:cxn ang="0">
                    <a:pos x="0" y="0"/>
                  </a:cxn>
                  <a:cxn ang="0">
                    <a:pos x="9" y="3"/>
                  </a:cxn>
                  <a:cxn ang="0">
                    <a:pos x="26" y="8"/>
                  </a:cxn>
                  <a:cxn ang="0">
                    <a:pos x="44" y="17"/>
                  </a:cxn>
                  <a:cxn ang="0">
                    <a:pos x="67" y="25"/>
                  </a:cxn>
                  <a:cxn ang="0">
                    <a:pos x="89" y="33"/>
                  </a:cxn>
                  <a:cxn ang="0">
                    <a:pos x="106" y="40"/>
                  </a:cxn>
                  <a:cxn ang="0">
                    <a:pos x="117" y="47"/>
                  </a:cxn>
                  <a:cxn ang="0">
                    <a:pos x="120" y="50"/>
                  </a:cxn>
                </a:cxnLst>
                <a:rect l="0" t="0" r="r" b="b"/>
                <a:pathLst>
                  <a:path w="120" h="51">
                    <a:moveTo>
                      <a:pt x="120" y="50"/>
                    </a:moveTo>
                    <a:lnTo>
                      <a:pt x="113" y="51"/>
                    </a:lnTo>
                    <a:lnTo>
                      <a:pt x="98" y="48"/>
                    </a:lnTo>
                    <a:lnTo>
                      <a:pt x="81" y="43"/>
                    </a:lnTo>
                    <a:lnTo>
                      <a:pt x="61" y="35"/>
                    </a:lnTo>
                    <a:lnTo>
                      <a:pt x="39" y="27"/>
                    </a:lnTo>
                    <a:lnTo>
                      <a:pt x="22" y="18"/>
                    </a:lnTo>
                    <a:lnTo>
                      <a:pt x="7" y="8"/>
                    </a:lnTo>
                    <a:lnTo>
                      <a:pt x="0" y="0"/>
                    </a:lnTo>
                    <a:lnTo>
                      <a:pt x="9" y="3"/>
                    </a:lnTo>
                    <a:lnTo>
                      <a:pt x="26" y="8"/>
                    </a:lnTo>
                    <a:lnTo>
                      <a:pt x="44" y="17"/>
                    </a:lnTo>
                    <a:lnTo>
                      <a:pt x="67" y="25"/>
                    </a:lnTo>
                    <a:lnTo>
                      <a:pt x="89" y="33"/>
                    </a:lnTo>
                    <a:lnTo>
                      <a:pt x="106" y="40"/>
                    </a:lnTo>
                    <a:lnTo>
                      <a:pt x="117" y="47"/>
                    </a:lnTo>
                    <a:lnTo>
                      <a:pt x="120" y="50"/>
                    </a:lnTo>
                    <a:close/>
                  </a:path>
                </a:pathLst>
              </a:custGeom>
              <a:solidFill>
                <a:srgbClr val="006600"/>
              </a:solidFill>
              <a:ln w="9525">
                <a:noFill/>
                <a:round/>
                <a:headEnd/>
                <a:tailEnd/>
              </a:ln>
            </p:spPr>
            <p:txBody>
              <a:bodyPr/>
              <a:lstStyle/>
              <a:p>
                <a:endParaRPr lang="en-US"/>
              </a:p>
            </p:txBody>
          </p:sp>
          <p:sp>
            <p:nvSpPr>
              <p:cNvPr id="320" name="Freeform 200"/>
              <p:cNvSpPr>
                <a:spLocks/>
              </p:cNvSpPr>
              <p:nvPr/>
            </p:nvSpPr>
            <p:spPr bwMode="auto">
              <a:xfrm>
                <a:off x="-737" y="3461"/>
                <a:ext cx="58" cy="39"/>
              </a:xfrm>
              <a:custGeom>
                <a:avLst/>
                <a:gdLst/>
                <a:ahLst/>
                <a:cxnLst>
                  <a:cxn ang="0">
                    <a:pos x="115" y="38"/>
                  </a:cxn>
                  <a:cxn ang="0">
                    <a:pos x="110" y="39"/>
                  </a:cxn>
                  <a:cxn ang="0">
                    <a:pos x="97" y="38"/>
                  </a:cxn>
                  <a:cxn ang="0">
                    <a:pos x="80" y="34"/>
                  </a:cxn>
                  <a:cxn ang="0">
                    <a:pos x="61" y="29"/>
                  </a:cxn>
                  <a:cxn ang="0">
                    <a:pos x="41" y="23"/>
                  </a:cxn>
                  <a:cxn ang="0">
                    <a:pos x="22" y="17"/>
                  </a:cxn>
                  <a:cxn ang="0">
                    <a:pos x="9" y="9"/>
                  </a:cxn>
                  <a:cxn ang="0">
                    <a:pos x="0" y="0"/>
                  </a:cxn>
                  <a:cxn ang="0">
                    <a:pos x="11" y="5"/>
                  </a:cxn>
                  <a:cxn ang="0">
                    <a:pos x="28" y="9"/>
                  </a:cxn>
                  <a:cxn ang="0">
                    <a:pos x="48" y="14"/>
                  </a:cxn>
                  <a:cxn ang="0">
                    <a:pos x="69" y="20"/>
                  </a:cxn>
                  <a:cxn ang="0">
                    <a:pos x="87" y="25"/>
                  </a:cxn>
                  <a:cxn ang="0">
                    <a:pos x="104" y="30"/>
                  </a:cxn>
                  <a:cxn ang="0">
                    <a:pos x="113" y="34"/>
                  </a:cxn>
                  <a:cxn ang="0">
                    <a:pos x="115" y="38"/>
                  </a:cxn>
                </a:cxnLst>
                <a:rect l="0" t="0" r="r" b="b"/>
                <a:pathLst>
                  <a:path w="115" h="39">
                    <a:moveTo>
                      <a:pt x="115" y="38"/>
                    </a:moveTo>
                    <a:lnTo>
                      <a:pt x="110" y="39"/>
                    </a:lnTo>
                    <a:lnTo>
                      <a:pt x="97" y="38"/>
                    </a:lnTo>
                    <a:lnTo>
                      <a:pt x="80" y="34"/>
                    </a:lnTo>
                    <a:lnTo>
                      <a:pt x="61" y="29"/>
                    </a:lnTo>
                    <a:lnTo>
                      <a:pt x="41" y="23"/>
                    </a:lnTo>
                    <a:lnTo>
                      <a:pt x="22" y="17"/>
                    </a:lnTo>
                    <a:lnTo>
                      <a:pt x="9" y="9"/>
                    </a:lnTo>
                    <a:lnTo>
                      <a:pt x="0" y="0"/>
                    </a:lnTo>
                    <a:lnTo>
                      <a:pt x="11" y="5"/>
                    </a:lnTo>
                    <a:lnTo>
                      <a:pt x="28" y="9"/>
                    </a:lnTo>
                    <a:lnTo>
                      <a:pt x="48" y="14"/>
                    </a:lnTo>
                    <a:lnTo>
                      <a:pt x="69" y="20"/>
                    </a:lnTo>
                    <a:lnTo>
                      <a:pt x="87" y="25"/>
                    </a:lnTo>
                    <a:lnTo>
                      <a:pt x="104" y="30"/>
                    </a:lnTo>
                    <a:lnTo>
                      <a:pt x="113" y="34"/>
                    </a:lnTo>
                    <a:lnTo>
                      <a:pt x="115" y="38"/>
                    </a:lnTo>
                    <a:close/>
                  </a:path>
                </a:pathLst>
              </a:custGeom>
              <a:solidFill>
                <a:srgbClr val="006600"/>
              </a:solidFill>
              <a:ln w="9525">
                <a:noFill/>
                <a:round/>
                <a:headEnd/>
                <a:tailEnd/>
              </a:ln>
            </p:spPr>
            <p:txBody>
              <a:bodyPr/>
              <a:lstStyle/>
              <a:p>
                <a:endParaRPr lang="en-US"/>
              </a:p>
            </p:txBody>
          </p:sp>
          <p:sp>
            <p:nvSpPr>
              <p:cNvPr id="321" name="Freeform 201"/>
              <p:cNvSpPr>
                <a:spLocks/>
              </p:cNvSpPr>
              <p:nvPr/>
            </p:nvSpPr>
            <p:spPr bwMode="auto">
              <a:xfrm>
                <a:off x="-722" y="3433"/>
                <a:ext cx="43" cy="40"/>
              </a:xfrm>
              <a:custGeom>
                <a:avLst/>
                <a:gdLst/>
                <a:ahLst/>
                <a:cxnLst>
                  <a:cxn ang="0">
                    <a:pos x="85" y="39"/>
                  </a:cxn>
                  <a:cxn ang="0">
                    <a:pos x="80" y="40"/>
                  </a:cxn>
                  <a:cxn ang="0">
                    <a:pos x="68" y="37"/>
                  </a:cxn>
                  <a:cxn ang="0">
                    <a:pos x="55" y="31"/>
                  </a:cxn>
                  <a:cxn ang="0">
                    <a:pos x="41" y="25"/>
                  </a:cxn>
                  <a:cxn ang="0">
                    <a:pos x="24" y="18"/>
                  </a:cxn>
                  <a:cxn ang="0">
                    <a:pos x="11" y="11"/>
                  </a:cxn>
                  <a:cxn ang="0">
                    <a:pos x="3" y="5"/>
                  </a:cxn>
                  <a:cxn ang="0">
                    <a:pos x="0" y="0"/>
                  </a:cxn>
                  <a:cxn ang="0">
                    <a:pos x="9" y="4"/>
                  </a:cxn>
                  <a:cxn ang="0">
                    <a:pos x="20" y="8"/>
                  </a:cxn>
                  <a:cxn ang="0">
                    <a:pos x="35" y="13"/>
                  </a:cxn>
                  <a:cxn ang="0">
                    <a:pos x="48" y="19"/>
                  </a:cxn>
                  <a:cxn ang="0">
                    <a:pos x="63" y="25"/>
                  </a:cxn>
                  <a:cxn ang="0">
                    <a:pos x="74" y="30"/>
                  </a:cxn>
                  <a:cxn ang="0">
                    <a:pos x="81" y="36"/>
                  </a:cxn>
                  <a:cxn ang="0">
                    <a:pos x="85" y="39"/>
                  </a:cxn>
                </a:cxnLst>
                <a:rect l="0" t="0" r="r" b="b"/>
                <a:pathLst>
                  <a:path w="85" h="40">
                    <a:moveTo>
                      <a:pt x="85" y="39"/>
                    </a:moveTo>
                    <a:lnTo>
                      <a:pt x="80" y="40"/>
                    </a:lnTo>
                    <a:lnTo>
                      <a:pt x="68" y="37"/>
                    </a:lnTo>
                    <a:lnTo>
                      <a:pt x="55" y="31"/>
                    </a:lnTo>
                    <a:lnTo>
                      <a:pt x="41" y="25"/>
                    </a:lnTo>
                    <a:lnTo>
                      <a:pt x="24" y="18"/>
                    </a:lnTo>
                    <a:lnTo>
                      <a:pt x="11" y="11"/>
                    </a:lnTo>
                    <a:lnTo>
                      <a:pt x="3" y="5"/>
                    </a:lnTo>
                    <a:lnTo>
                      <a:pt x="0" y="0"/>
                    </a:lnTo>
                    <a:lnTo>
                      <a:pt x="9" y="4"/>
                    </a:lnTo>
                    <a:lnTo>
                      <a:pt x="20" y="8"/>
                    </a:lnTo>
                    <a:lnTo>
                      <a:pt x="35" y="13"/>
                    </a:lnTo>
                    <a:lnTo>
                      <a:pt x="48" y="19"/>
                    </a:lnTo>
                    <a:lnTo>
                      <a:pt x="63" y="25"/>
                    </a:lnTo>
                    <a:lnTo>
                      <a:pt x="74" y="30"/>
                    </a:lnTo>
                    <a:lnTo>
                      <a:pt x="81" y="36"/>
                    </a:lnTo>
                    <a:lnTo>
                      <a:pt x="85" y="39"/>
                    </a:lnTo>
                    <a:close/>
                  </a:path>
                </a:pathLst>
              </a:custGeom>
              <a:solidFill>
                <a:srgbClr val="006600"/>
              </a:solidFill>
              <a:ln w="9525">
                <a:noFill/>
                <a:round/>
                <a:headEnd/>
                <a:tailEnd/>
              </a:ln>
            </p:spPr>
            <p:txBody>
              <a:bodyPr/>
              <a:lstStyle/>
              <a:p>
                <a:endParaRPr lang="en-US"/>
              </a:p>
            </p:txBody>
          </p:sp>
          <p:sp>
            <p:nvSpPr>
              <p:cNvPr id="322" name="Freeform 202"/>
              <p:cNvSpPr>
                <a:spLocks/>
              </p:cNvSpPr>
              <p:nvPr/>
            </p:nvSpPr>
            <p:spPr bwMode="auto">
              <a:xfrm>
                <a:off x="-717" y="3427"/>
                <a:ext cx="32" cy="16"/>
              </a:xfrm>
              <a:custGeom>
                <a:avLst/>
                <a:gdLst/>
                <a:ahLst/>
                <a:cxnLst>
                  <a:cxn ang="0">
                    <a:pos x="63" y="14"/>
                  </a:cxn>
                  <a:cxn ang="0">
                    <a:pos x="59" y="15"/>
                  </a:cxn>
                  <a:cxn ang="0">
                    <a:pos x="52" y="16"/>
                  </a:cxn>
                  <a:cxn ang="0">
                    <a:pos x="43" y="15"/>
                  </a:cxn>
                  <a:cxn ang="0">
                    <a:pos x="31" y="14"/>
                  </a:cxn>
                  <a:cxn ang="0">
                    <a:pos x="20" y="12"/>
                  </a:cxn>
                  <a:cxn ang="0">
                    <a:pos x="11" y="9"/>
                  </a:cxn>
                  <a:cxn ang="0">
                    <a:pos x="4" y="4"/>
                  </a:cxn>
                  <a:cxn ang="0">
                    <a:pos x="0" y="0"/>
                  </a:cxn>
                  <a:cxn ang="0">
                    <a:pos x="7" y="3"/>
                  </a:cxn>
                  <a:cxn ang="0">
                    <a:pos x="17" y="5"/>
                  </a:cxn>
                  <a:cxn ang="0">
                    <a:pos x="30" y="6"/>
                  </a:cxn>
                  <a:cxn ang="0">
                    <a:pos x="41" y="7"/>
                  </a:cxn>
                  <a:cxn ang="0">
                    <a:pos x="52" y="9"/>
                  </a:cxn>
                  <a:cxn ang="0">
                    <a:pos x="59" y="10"/>
                  </a:cxn>
                  <a:cxn ang="0">
                    <a:pos x="63" y="12"/>
                  </a:cxn>
                  <a:cxn ang="0">
                    <a:pos x="63" y="14"/>
                  </a:cxn>
                </a:cxnLst>
                <a:rect l="0" t="0" r="r" b="b"/>
                <a:pathLst>
                  <a:path w="63" h="16">
                    <a:moveTo>
                      <a:pt x="63" y="14"/>
                    </a:moveTo>
                    <a:lnTo>
                      <a:pt x="59" y="15"/>
                    </a:lnTo>
                    <a:lnTo>
                      <a:pt x="52" y="16"/>
                    </a:lnTo>
                    <a:lnTo>
                      <a:pt x="43" y="15"/>
                    </a:lnTo>
                    <a:lnTo>
                      <a:pt x="31" y="14"/>
                    </a:lnTo>
                    <a:lnTo>
                      <a:pt x="20" y="12"/>
                    </a:lnTo>
                    <a:lnTo>
                      <a:pt x="11" y="9"/>
                    </a:lnTo>
                    <a:lnTo>
                      <a:pt x="4" y="4"/>
                    </a:lnTo>
                    <a:lnTo>
                      <a:pt x="0" y="0"/>
                    </a:lnTo>
                    <a:lnTo>
                      <a:pt x="7" y="3"/>
                    </a:lnTo>
                    <a:lnTo>
                      <a:pt x="17" y="5"/>
                    </a:lnTo>
                    <a:lnTo>
                      <a:pt x="30" y="6"/>
                    </a:lnTo>
                    <a:lnTo>
                      <a:pt x="41" y="7"/>
                    </a:lnTo>
                    <a:lnTo>
                      <a:pt x="52" y="9"/>
                    </a:lnTo>
                    <a:lnTo>
                      <a:pt x="59" y="10"/>
                    </a:lnTo>
                    <a:lnTo>
                      <a:pt x="63" y="12"/>
                    </a:lnTo>
                    <a:lnTo>
                      <a:pt x="63" y="14"/>
                    </a:lnTo>
                    <a:close/>
                  </a:path>
                </a:pathLst>
              </a:custGeom>
              <a:solidFill>
                <a:srgbClr val="006600"/>
              </a:solidFill>
              <a:ln w="9525">
                <a:noFill/>
                <a:round/>
                <a:headEnd/>
                <a:tailEnd/>
              </a:ln>
            </p:spPr>
            <p:txBody>
              <a:bodyPr/>
              <a:lstStyle/>
              <a:p>
                <a:endParaRPr lang="en-US"/>
              </a:p>
            </p:txBody>
          </p:sp>
          <p:sp>
            <p:nvSpPr>
              <p:cNvPr id="323" name="Freeform 203"/>
              <p:cNvSpPr>
                <a:spLocks/>
              </p:cNvSpPr>
              <p:nvPr/>
            </p:nvSpPr>
            <p:spPr bwMode="auto">
              <a:xfrm>
                <a:off x="-742" y="3616"/>
                <a:ext cx="25" cy="30"/>
              </a:xfrm>
              <a:custGeom>
                <a:avLst/>
                <a:gdLst/>
                <a:ahLst/>
                <a:cxnLst>
                  <a:cxn ang="0">
                    <a:pos x="0" y="0"/>
                  </a:cxn>
                  <a:cxn ang="0">
                    <a:pos x="5" y="3"/>
                  </a:cxn>
                  <a:cxn ang="0">
                    <a:pos x="13" y="6"/>
                  </a:cxn>
                  <a:cxn ang="0">
                    <a:pos x="22" y="10"/>
                  </a:cxn>
                  <a:cxn ang="0">
                    <a:pos x="31" y="14"/>
                  </a:cxn>
                  <a:cxn ang="0">
                    <a:pos x="41" y="19"/>
                  </a:cxn>
                  <a:cxn ang="0">
                    <a:pos x="46" y="23"/>
                  </a:cxn>
                  <a:cxn ang="0">
                    <a:pos x="50" y="27"/>
                  </a:cxn>
                  <a:cxn ang="0">
                    <a:pos x="48" y="30"/>
                  </a:cxn>
                  <a:cxn ang="0">
                    <a:pos x="37" y="29"/>
                  </a:cxn>
                  <a:cxn ang="0">
                    <a:pos x="22" y="20"/>
                  </a:cxn>
                  <a:cxn ang="0">
                    <a:pos x="9" y="9"/>
                  </a:cxn>
                  <a:cxn ang="0">
                    <a:pos x="0" y="0"/>
                  </a:cxn>
                </a:cxnLst>
                <a:rect l="0" t="0" r="r" b="b"/>
                <a:pathLst>
                  <a:path w="50" h="30">
                    <a:moveTo>
                      <a:pt x="0" y="0"/>
                    </a:moveTo>
                    <a:lnTo>
                      <a:pt x="5" y="3"/>
                    </a:lnTo>
                    <a:lnTo>
                      <a:pt x="13" y="6"/>
                    </a:lnTo>
                    <a:lnTo>
                      <a:pt x="22" y="10"/>
                    </a:lnTo>
                    <a:lnTo>
                      <a:pt x="31" y="14"/>
                    </a:lnTo>
                    <a:lnTo>
                      <a:pt x="41" y="19"/>
                    </a:lnTo>
                    <a:lnTo>
                      <a:pt x="46" y="23"/>
                    </a:lnTo>
                    <a:lnTo>
                      <a:pt x="50" y="27"/>
                    </a:lnTo>
                    <a:lnTo>
                      <a:pt x="48" y="30"/>
                    </a:lnTo>
                    <a:lnTo>
                      <a:pt x="37" y="29"/>
                    </a:lnTo>
                    <a:lnTo>
                      <a:pt x="22" y="20"/>
                    </a:lnTo>
                    <a:lnTo>
                      <a:pt x="9" y="9"/>
                    </a:lnTo>
                    <a:lnTo>
                      <a:pt x="0" y="0"/>
                    </a:lnTo>
                    <a:close/>
                  </a:path>
                </a:pathLst>
              </a:custGeom>
              <a:solidFill>
                <a:srgbClr val="006600"/>
              </a:solidFill>
              <a:ln w="9525">
                <a:noFill/>
                <a:round/>
                <a:headEnd/>
                <a:tailEnd/>
              </a:ln>
            </p:spPr>
            <p:txBody>
              <a:bodyPr/>
              <a:lstStyle/>
              <a:p>
                <a:endParaRPr lang="en-US"/>
              </a:p>
            </p:txBody>
          </p:sp>
          <p:sp>
            <p:nvSpPr>
              <p:cNvPr id="324" name="Freeform 204"/>
              <p:cNvSpPr>
                <a:spLocks/>
              </p:cNvSpPr>
              <p:nvPr/>
            </p:nvSpPr>
            <p:spPr bwMode="auto">
              <a:xfrm>
                <a:off x="-743" y="3623"/>
                <a:ext cx="7" cy="37"/>
              </a:xfrm>
              <a:custGeom>
                <a:avLst/>
                <a:gdLst/>
                <a:ahLst/>
                <a:cxnLst>
                  <a:cxn ang="0">
                    <a:pos x="4" y="0"/>
                  </a:cxn>
                  <a:cxn ang="0">
                    <a:pos x="4" y="7"/>
                  </a:cxn>
                  <a:cxn ang="0">
                    <a:pos x="0" y="19"/>
                  </a:cxn>
                  <a:cxn ang="0">
                    <a:pos x="0" y="32"/>
                  </a:cxn>
                  <a:cxn ang="0">
                    <a:pos x="7" y="37"/>
                  </a:cxn>
                  <a:cxn ang="0">
                    <a:pos x="13" y="32"/>
                  </a:cxn>
                  <a:cxn ang="0">
                    <a:pos x="13" y="21"/>
                  </a:cxn>
                  <a:cxn ang="0">
                    <a:pos x="7" y="9"/>
                  </a:cxn>
                  <a:cxn ang="0">
                    <a:pos x="4" y="0"/>
                  </a:cxn>
                </a:cxnLst>
                <a:rect l="0" t="0" r="r" b="b"/>
                <a:pathLst>
                  <a:path w="13" h="37">
                    <a:moveTo>
                      <a:pt x="4" y="0"/>
                    </a:moveTo>
                    <a:lnTo>
                      <a:pt x="4" y="7"/>
                    </a:lnTo>
                    <a:lnTo>
                      <a:pt x="0" y="19"/>
                    </a:lnTo>
                    <a:lnTo>
                      <a:pt x="0" y="32"/>
                    </a:lnTo>
                    <a:lnTo>
                      <a:pt x="7" y="37"/>
                    </a:lnTo>
                    <a:lnTo>
                      <a:pt x="13" y="32"/>
                    </a:lnTo>
                    <a:lnTo>
                      <a:pt x="13" y="21"/>
                    </a:lnTo>
                    <a:lnTo>
                      <a:pt x="7" y="9"/>
                    </a:lnTo>
                    <a:lnTo>
                      <a:pt x="4" y="0"/>
                    </a:lnTo>
                    <a:close/>
                  </a:path>
                </a:pathLst>
              </a:custGeom>
              <a:solidFill>
                <a:srgbClr val="006600"/>
              </a:solidFill>
              <a:ln w="9525">
                <a:noFill/>
                <a:round/>
                <a:headEnd/>
                <a:tailEnd/>
              </a:ln>
            </p:spPr>
            <p:txBody>
              <a:bodyPr/>
              <a:lstStyle/>
              <a:p>
                <a:endParaRPr lang="en-US"/>
              </a:p>
            </p:txBody>
          </p:sp>
          <p:sp>
            <p:nvSpPr>
              <p:cNvPr id="325" name="Freeform 205"/>
              <p:cNvSpPr>
                <a:spLocks/>
              </p:cNvSpPr>
              <p:nvPr/>
            </p:nvSpPr>
            <p:spPr bwMode="auto">
              <a:xfrm>
                <a:off x="-768" y="3615"/>
                <a:ext cx="27" cy="35"/>
              </a:xfrm>
              <a:custGeom>
                <a:avLst/>
                <a:gdLst/>
                <a:ahLst/>
                <a:cxnLst>
                  <a:cxn ang="0">
                    <a:pos x="54" y="0"/>
                  </a:cxn>
                  <a:cxn ang="0">
                    <a:pos x="41" y="11"/>
                  </a:cxn>
                  <a:cxn ang="0">
                    <a:pos x="24" y="23"/>
                  </a:cxn>
                  <a:cxn ang="0">
                    <a:pos x="9" y="33"/>
                  </a:cxn>
                  <a:cxn ang="0">
                    <a:pos x="0" y="35"/>
                  </a:cxn>
                  <a:cxn ang="0">
                    <a:pos x="0" y="31"/>
                  </a:cxn>
                  <a:cxn ang="0">
                    <a:pos x="3" y="27"/>
                  </a:cxn>
                  <a:cxn ang="0">
                    <a:pos x="11" y="23"/>
                  </a:cxn>
                  <a:cxn ang="0">
                    <a:pos x="20" y="17"/>
                  </a:cxn>
                  <a:cxn ang="0">
                    <a:pos x="31" y="12"/>
                  </a:cxn>
                  <a:cxn ang="0">
                    <a:pos x="41" y="8"/>
                  </a:cxn>
                  <a:cxn ang="0">
                    <a:pos x="48" y="4"/>
                  </a:cxn>
                  <a:cxn ang="0">
                    <a:pos x="54" y="0"/>
                  </a:cxn>
                </a:cxnLst>
                <a:rect l="0" t="0" r="r" b="b"/>
                <a:pathLst>
                  <a:path w="54" h="35">
                    <a:moveTo>
                      <a:pt x="54" y="0"/>
                    </a:moveTo>
                    <a:lnTo>
                      <a:pt x="41" y="11"/>
                    </a:lnTo>
                    <a:lnTo>
                      <a:pt x="24" y="23"/>
                    </a:lnTo>
                    <a:lnTo>
                      <a:pt x="9" y="33"/>
                    </a:lnTo>
                    <a:lnTo>
                      <a:pt x="0" y="35"/>
                    </a:lnTo>
                    <a:lnTo>
                      <a:pt x="0" y="31"/>
                    </a:lnTo>
                    <a:lnTo>
                      <a:pt x="3" y="27"/>
                    </a:lnTo>
                    <a:lnTo>
                      <a:pt x="11" y="23"/>
                    </a:lnTo>
                    <a:lnTo>
                      <a:pt x="20" y="17"/>
                    </a:lnTo>
                    <a:lnTo>
                      <a:pt x="31" y="12"/>
                    </a:lnTo>
                    <a:lnTo>
                      <a:pt x="41" y="8"/>
                    </a:lnTo>
                    <a:lnTo>
                      <a:pt x="48" y="4"/>
                    </a:lnTo>
                    <a:lnTo>
                      <a:pt x="54" y="0"/>
                    </a:lnTo>
                    <a:close/>
                  </a:path>
                </a:pathLst>
              </a:custGeom>
              <a:solidFill>
                <a:srgbClr val="006600"/>
              </a:solidFill>
              <a:ln w="9525">
                <a:noFill/>
                <a:round/>
                <a:headEnd/>
                <a:tailEnd/>
              </a:ln>
            </p:spPr>
            <p:txBody>
              <a:bodyPr/>
              <a:lstStyle/>
              <a:p>
                <a:endParaRPr lang="en-US"/>
              </a:p>
            </p:txBody>
          </p:sp>
          <p:sp>
            <p:nvSpPr>
              <p:cNvPr id="326" name="Freeform 206"/>
              <p:cNvSpPr>
                <a:spLocks/>
              </p:cNvSpPr>
              <p:nvPr/>
            </p:nvSpPr>
            <p:spPr bwMode="auto">
              <a:xfrm>
                <a:off x="-762" y="3426"/>
                <a:ext cx="42" cy="11"/>
              </a:xfrm>
              <a:custGeom>
                <a:avLst/>
                <a:gdLst/>
                <a:ahLst/>
                <a:cxnLst>
                  <a:cxn ang="0">
                    <a:pos x="83" y="8"/>
                  </a:cxn>
                  <a:cxn ang="0">
                    <a:pos x="74" y="10"/>
                  </a:cxn>
                  <a:cxn ang="0">
                    <a:pos x="61" y="11"/>
                  </a:cxn>
                  <a:cxn ang="0">
                    <a:pos x="48" y="11"/>
                  </a:cxn>
                  <a:cxn ang="0">
                    <a:pos x="35" y="11"/>
                  </a:cxn>
                  <a:cxn ang="0">
                    <a:pos x="22" y="11"/>
                  </a:cxn>
                  <a:cxn ang="0">
                    <a:pos x="11" y="10"/>
                  </a:cxn>
                  <a:cxn ang="0">
                    <a:pos x="4" y="7"/>
                  </a:cxn>
                  <a:cxn ang="0">
                    <a:pos x="0" y="4"/>
                  </a:cxn>
                  <a:cxn ang="0">
                    <a:pos x="2" y="1"/>
                  </a:cxn>
                  <a:cxn ang="0">
                    <a:pos x="9" y="0"/>
                  </a:cxn>
                  <a:cxn ang="0">
                    <a:pos x="20" y="1"/>
                  </a:cxn>
                  <a:cxn ang="0">
                    <a:pos x="33" y="2"/>
                  </a:cxn>
                  <a:cxn ang="0">
                    <a:pos x="46" y="4"/>
                  </a:cxn>
                  <a:cxn ang="0">
                    <a:pos x="61" y="6"/>
                  </a:cxn>
                  <a:cxn ang="0">
                    <a:pos x="74" y="7"/>
                  </a:cxn>
                  <a:cxn ang="0">
                    <a:pos x="83" y="8"/>
                  </a:cxn>
                </a:cxnLst>
                <a:rect l="0" t="0" r="r" b="b"/>
                <a:pathLst>
                  <a:path w="83" h="11">
                    <a:moveTo>
                      <a:pt x="83" y="8"/>
                    </a:moveTo>
                    <a:lnTo>
                      <a:pt x="74" y="10"/>
                    </a:lnTo>
                    <a:lnTo>
                      <a:pt x="61" y="11"/>
                    </a:lnTo>
                    <a:lnTo>
                      <a:pt x="48" y="11"/>
                    </a:lnTo>
                    <a:lnTo>
                      <a:pt x="35" y="11"/>
                    </a:lnTo>
                    <a:lnTo>
                      <a:pt x="22" y="11"/>
                    </a:lnTo>
                    <a:lnTo>
                      <a:pt x="11" y="10"/>
                    </a:lnTo>
                    <a:lnTo>
                      <a:pt x="4" y="7"/>
                    </a:lnTo>
                    <a:lnTo>
                      <a:pt x="0" y="4"/>
                    </a:lnTo>
                    <a:lnTo>
                      <a:pt x="2" y="1"/>
                    </a:lnTo>
                    <a:lnTo>
                      <a:pt x="9" y="0"/>
                    </a:lnTo>
                    <a:lnTo>
                      <a:pt x="20" y="1"/>
                    </a:lnTo>
                    <a:lnTo>
                      <a:pt x="33" y="2"/>
                    </a:lnTo>
                    <a:lnTo>
                      <a:pt x="46" y="4"/>
                    </a:lnTo>
                    <a:lnTo>
                      <a:pt x="61" y="6"/>
                    </a:lnTo>
                    <a:lnTo>
                      <a:pt x="74" y="7"/>
                    </a:lnTo>
                    <a:lnTo>
                      <a:pt x="83" y="8"/>
                    </a:lnTo>
                    <a:close/>
                  </a:path>
                </a:pathLst>
              </a:custGeom>
              <a:solidFill>
                <a:srgbClr val="006600"/>
              </a:solidFill>
              <a:ln w="9525">
                <a:noFill/>
                <a:round/>
                <a:headEnd/>
                <a:tailEnd/>
              </a:ln>
            </p:spPr>
            <p:txBody>
              <a:bodyPr/>
              <a:lstStyle/>
              <a:p>
                <a:endParaRPr lang="en-US"/>
              </a:p>
            </p:txBody>
          </p:sp>
          <p:sp>
            <p:nvSpPr>
              <p:cNvPr id="327" name="Freeform 207"/>
              <p:cNvSpPr>
                <a:spLocks/>
              </p:cNvSpPr>
              <p:nvPr/>
            </p:nvSpPr>
            <p:spPr bwMode="auto">
              <a:xfrm>
                <a:off x="-753" y="3407"/>
                <a:ext cx="39" cy="19"/>
              </a:xfrm>
              <a:custGeom>
                <a:avLst/>
                <a:gdLst/>
                <a:ahLst/>
                <a:cxnLst>
                  <a:cxn ang="0">
                    <a:pos x="78" y="19"/>
                  </a:cxn>
                  <a:cxn ang="0">
                    <a:pos x="71" y="19"/>
                  </a:cxn>
                  <a:cxn ang="0">
                    <a:pos x="60" y="18"/>
                  </a:cxn>
                  <a:cxn ang="0">
                    <a:pos x="47" y="16"/>
                  </a:cxn>
                  <a:cxn ang="0">
                    <a:pos x="34" y="14"/>
                  </a:cxn>
                  <a:cxn ang="0">
                    <a:pos x="23" y="11"/>
                  </a:cxn>
                  <a:cxn ang="0">
                    <a:pos x="12" y="8"/>
                  </a:cxn>
                  <a:cxn ang="0">
                    <a:pos x="4" y="5"/>
                  </a:cxn>
                  <a:cxn ang="0">
                    <a:pos x="0" y="2"/>
                  </a:cxn>
                  <a:cxn ang="0">
                    <a:pos x="2" y="0"/>
                  </a:cxn>
                  <a:cxn ang="0">
                    <a:pos x="10" y="0"/>
                  </a:cxn>
                  <a:cxn ang="0">
                    <a:pos x="23" y="2"/>
                  </a:cxn>
                  <a:cxn ang="0">
                    <a:pos x="36" y="6"/>
                  </a:cxn>
                  <a:cxn ang="0">
                    <a:pos x="49" y="10"/>
                  </a:cxn>
                  <a:cxn ang="0">
                    <a:pos x="62" y="14"/>
                  </a:cxn>
                  <a:cxn ang="0">
                    <a:pos x="73" y="17"/>
                  </a:cxn>
                  <a:cxn ang="0">
                    <a:pos x="78" y="19"/>
                  </a:cxn>
                </a:cxnLst>
                <a:rect l="0" t="0" r="r" b="b"/>
                <a:pathLst>
                  <a:path w="78" h="19">
                    <a:moveTo>
                      <a:pt x="78" y="19"/>
                    </a:moveTo>
                    <a:lnTo>
                      <a:pt x="71" y="19"/>
                    </a:lnTo>
                    <a:lnTo>
                      <a:pt x="60" y="18"/>
                    </a:lnTo>
                    <a:lnTo>
                      <a:pt x="47" y="16"/>
                    </a:lnTo>
                    <a:lnTo>
                      <a:pt x="34" y="14"/>
                    </a:lnTo>
                    <a:lnTo>
                      <a:pt x="23" y="11"/>
                    </a:lnTo>
                    <a:lnTo>
                      <a:pt x="12" y="8"/>
                    </a:lnTo>
                    <a:lnTo>
                      <a:pt x="4" y="5"/>
                    </a:lnTo>
                    <a:lnTo>
                      <a:pt x="0" y="2"/>
                    </a:lnTo>
                    <a:lnTo>
                      <a:pt x="2" y="0"/>
                    </a:lnTo>
                    <a:lnTo>
                      <a:pt x="10" y="0"/>
                    </a:lnTo>
                    <a:lnTo>
                      <a:pt x="23" y="2"/>
                    </a:lnTo>
                    <a:lnTo>
                      <a:pt x="36" y="6"/>
                    </a:lnTo>
                    <a:lnTo>
                      <a:pt x="49" y="10"/>
                    </a:lnTo>
                    <a:lnTo>
                      <a:pt x="62" y="14"/>
                    </a:lnTo>
                    <a:lnTo>
                      <a:pt x="73" y="17"/>
                    </a:lnTo>
                    <a:lnTo>
                      <a:pt x="78" y="19"/>
                    </a:lnTo>
                    <a:close/>
                  </a:path>
                </a:pathLst>
              </a:custGeom>
              <a:solidFill>
                <a:srgbClr val="006600"/>
              </a:solidFill>
              <a:ln w="9525">
                <a:noFill/>
                <a:round/>
                <a:headEnd/>
                <a:tailEnd/>
              </a:ln>
            </p:spPr>
            <p:txBody>
              <a:bodyPr/>
              <a:lstStyle/>
              <a:p>
                <a:endParaRPr lang="en-US"/>
              </a:p>
            </p:txBody>
          </p:sp>
          <p:sp>
            <p:nvSpPr>
              <p:cNvPr id="328" name="Freeform 208"/>
              <p:cNvSpPr>
                <a:spLocks/>
              </p:cNvSpPr>
              <p:nvPr/>
            </p:nvSpPr>
            <p:spPr bwMode="auto">
              <a:xfrm>
                <a:off x="-762" y="3446"/>
                <a:ext cx="39" cy="10"/>
              </a:xfrm>
              <a:custGeom>
                <a:avLst/>
                <a:gdLst/>
                <a:ahLst/>
                <a:cxnLst>
                  <a:cxn ang="0">
                    <a:pos x="78" y="4"/>
                  </a:cxn>
                  <a:cxn ang="0">
                    <a:pos x="74" y="6"/>
                  </a:cxn>
                  <a:cxn ang="0">
                    <a:pos x="67" y="8"/>
                  </a:cxn>
                  <a:cxn ang="0">
                    <a:pos x="54" y="9"/>
                  </a:cxn>
                  <a:cxn ang="0">
                    <a:pos x="41" y="10"/>
                  </a:cxn>
                  <a:cxn ang="0">
                    <a:pos x="28" y="10"/>
                  </a:cxn>
                  <a:cxn ang="0">
                    <a:pos x="15" y="9"/>
                  </a:cxn>
                  <a:cxn ang="0">
                    <a:pos x="5" y="7"/>
                  </a:cxn>
                  <a:cxn ang="0">
                    <a:pos x="0" y="4"/>
                  </a:cxn>
                  <a:cxn ang="0">
                    <a:pos x="0" y="1"/>
                  </a:cxn>
                  <a:cxn ang="0">
                    <a:pos x="5" y="0"/>
                  </a:cxn>
                  <a:cxn ang="0">
                    <a:pos x="17" y="0"/>
                  </a:cxn>
                  <a:cxn ang="0">
                    <a:pos x="28" y="1"/>
                  </a:cxn>
                  <a:cxn ang="0">
                    <a:pos x="43" y="2"/>
                  </a:cxn>
                  <a:cxn ang="0">
                    <a:pos x="56" y="3"/>
                  </a:cxn>
                  <a:cxn ang="0">
                    <a:pos x="69" y="4"/>
                  </a:cxn>
                  <a:cxn ang="0">
                    <a:pos x="78" y="4"/>
                  </a:cxn>
                </a:cxnLst>
                <a:rect l="0" t="0" r="r" b="b"/>
                <a:pathLst>
                  <a:path w="78" h="10">
                    <a:moveTo>
                      <a:pt x="78" y="4"/>
                    </a:moveTo>
                    <a:lnTo>
                      <a:pt x="74" y="6"/>
                    </a:lnTo>
                    <a:lnTo>
                      <a:pt x="67" y="8"/>
                    </a:lnTo>
                    <a:lnTo>
                      <a:pt x="54" y="9"/>
                    </a:lnTo>
                    <a:lnTo>
                      <a:pt x="41" y="10"/>
                    </a:lnTo>
                    <a:lnTo>
                      <a:pt x="28" y="10"/>
                    </a:lnTo>
                    <a:lnTo>
                      <a:pt x="15" y="9"/>
                    </a:lnTo>
                    <a:lnTo>
                      <a:pt x="5" y="7"/>
                    </a:lnTo>
                    <a:lnTo>
                      <a:pt x="0" y="4"/>
                    </a:lnTo>
                    <a:lnTo>
                      <a:pt x="0" y="1"/>
                    </a:lnTo>
                    <a:lnTo>
                      <a:pt x="5" y="0"/>
                    </a:lnTo>
                    <a:lnTo>
                      <a:pt x="17" y="0"/>
                    </a:lnTo>
                    <a:lnTo>
                      <a:pt x="28" y="1"/>
                    </a:lnTo>
                    <a:lnTo>
                      <a:pt x="43" y="2"/>
                    </a:lnTo>
                    <a:lnTo>
                      <a:pt x="56" y="3"/>
                    </a:lnTo>
                    <a:lnTo>
                      <a:pt x="69" y="4"/>
                    </a:lnTo>
                    <a:lnTo>
                      <a:pt x="78" y="4"/>
                    </a:lnTo>
                    <a:close/>
                  </a:path>
                </a:pathLst>
              </a:custGeom>
              <a:solidFill>
                <a:srgbClr val="006600"/>
              </a:solidFill>
              <a:ln w="9525">
                <a:noFill/>
                <a:round/>
                <a:headEnd/>
                <a:tailEnd/>
              </a:ln>
            </p:spPr>
            <p:txBody>
              <a:bodyPr/>
              <a:lstStyle/>
              <a:p>
                <a:endParaRPr lang="en-US"/>
              </a:p>
            </p:txBody>
          </p:sp>
          <p:sp>
            <p:nvSpPr>
              <p:cNvPr id="329" name="Freeform 209"/>
              <p:cNvSpPr>
                <a:spLocks/>
              </p:cNvSpPr>
              <p:nvPr/>
            </p:nvSpPr>
            <p:spPr bwMode="auto">
              <a:xfrm>
                <a:off x="-772" y="3464"/>
                <a:ext cx="41" cy="8"/>
              </a:xfrm>
              <a:custGeom>
                <a:avLst/>
                <a:gdLst/>
                <a:ahLst/>
                <a:cxnLst>
                  <a:cxn ang="0">
                    <a:pos x="84" y="0"/>
                  </a:cxn>
                  <a:cxn ang="0">
                    <a:pos x="77" y="3"/>
                  </a:cxn>
                  <a:cxn ang="0">
                    <a:pos x="67" y="4"/>
                  </a:cxn>
                  <a:cxn ang="0">
                    <a:pos x="54" y="6"/>
                  </a:cxn>
                  <a:cxn ang="0">
                    <a:pos x="39" y="7"/>
                  </a:cxn>
                  <a:cxn ang="0">
                    <a:pos x="26" y="8"/>
                  </a:cxn>
                  <a:cxn ang="0">
                    <a:pos x="13" y="8"/>
                  </a:cxn>
                  <a:cxn ang="0">
                    <a:pos x="6" y="7"/>
                  </a:cxn>
                  <a:cxn ang="0">
                    <a:pos x="0" y="5"/>
                  </a:cxn>
                  <a:cxn ang="0">
                    <a:pos x="0" y="3"/>
                  </a:cxn>
                  <a:cxn ang="0">
                    <a:pos x="6" y="0"/>
                  </a:cxn>
                  <a:cxn ang="0">
                    <a:pos x="15" y="0"/>
                  </a:cxn>
                  <a:cxn ang="0">
                    <a:pos x="28" y="0"/>
                  </a:cxn>
                  <a:cxn ang="0">
                    <a:pos x="43" y="0"/>
                  </a:cxn>
                  <a:cxn ang="0">
                    <a:pos x="58" y="2"/>
                  </a:cxn>
                  <a:cxn ang="0">
                    <a:pos x="71" y="2"/>
                  </a:cxn>
                  <a:cxn ang="0">
                    <a:pos x="84" y="0"/>
                  </a:cxn>
                </a:cxnLst>
                <a:rect l="0" t="0" r="r" b="b"/>
                <a:pathLst>
                  <a:path w="84" h="8">
                    <a:moveTo>
                      <a:pt x="84" y="0"/>
                    </a:moveTo>
                    <a:lnTo>
                      <a:pt x="77" y="3"/>
                    </a:lnTo>
                    <a:lnTo>
                      <a:pt x="67" y="4"/>
                    </a:lnTo>
                    <a:lnTo>
                      <a:pt x="54" y="6"/>
                    </a:lnTo>
                    <a:lnTo>
                      <a:pt x="39" y="7"/>
                    </a:lnTo>
                    <a:lnTo>
                      <a:pt x="26" y="8"/>
                    </a:lnTo>
                    <a:lnTo>
                      <a:pt x="13" y="8"/>
                    </a:lnTo>
                    <a:lnTo>
                      <a:pt x="6" y="7"/>
                    </a:lnTo>
                    <a:lnTo>
                      <a:pt x="0" y="5"/>
                    </a:lnTo>
                    <a:lnTo>
                      <a:pt x="0" y="3"/>
                    </a:lnTo>
                    <a:lnTo>
                      <a:pt x="6" y="0"/>
                    </a:lnTo>
                    <a:lnTo>
                      <a:pt x="15" y="0"/>
                    </a:lnTo>
                    <a:lnTo>
                      <a:pt x="28" y="0"/>
                    </a:lnTo>
                    <a:lnTo>
                      <a:pt x="43" y="0"/>
                    </a:lnTo>
                    <a:lnTo>
                      <a:pt x="58" y="2"/>
                    </a:lnTo>
                    <a:lnTo>
                      <a:pt x="71" y="2"/>
                    </a:lnTo>
                    <a:lnTo>
                      <a:pt x="84" y="0"/>
                    </a:lnTo>
                    <a:close/>
                  </a:path>
                </a:pathLst>
              </a:custGeom>
              <a:solidFill>
                <a:srgbClr val="006600"/>
              </a:solidFill>
              <a:ln w="9525">
                <a:noFill/>
                <a:round/>
                <a:headEnd/>
                <a:tailEnd/>
              </a:ln>
            </p:spPr>
            <p:txBody>
              <a:bodyPr/>
              <a:lstStyle/>
              <a:p>
                <a:endParaRPr lang="en-US"/>
              </a:p>
            </p:txBody>
          </p:sp>
          <p:sp>
            <p:nvSpPr>
              <p:cNvPr id="330" name="Freeform 210"/>
              <p:cNvSpPr>
                <a:spLocks/>
              </p:cNvSpPr>
              <p:nvPr/>
            </p:nvSpPr>
            <p:spPr bwMode="auto">
              <a:xfrm>
                <a:off x="-780" y="3480"/>
                <a:ext cx="42" cy="10"/>
              </a:xfrm>
              <a:custGeom>
                <a:avLst/>
                <a:gdLst/>
                <a:ahLst/>
                <a:cxnLst>
                  <a:cxn ang="0">
                    <a:pos x="84" y="0"/>
                  </a:cxn>
                  <a:cxn ang="0">
                    <a:pos x="77" y="1"/>
                  </a:cxn>
                  <a:cxn ang="0">
                    <a:pos x="66" y="3"/>
                  </a:cxn>
                  <a:cxn ang="0">
                    <a:pos x="51" y="6"/>
                  </a:cxn>
                  <a:cxn ang="0">
                    <a:pos x="38" y="8"/>
                  </a:cxn>
                  <a:cxn ang="0">
                    <a:pos x="23" y="9"/>
                  </a:cxn>
                  <a:cxn ang="0">
                    <a:pos x="12" y="10"/>
                  </a:cxn>
                  <a:cxn ang="0">
                    <a:pos x="4" y="9"/>
                  </a:cxn>
                  <a:cxn ang="0">
                    <a:pos x="0" y="7"/>
                  </a:cxn>
                  <a:cxn ang="0">
                    <a:pos x="2" y="4"/>
                  </a:cxn>
                  <a:cxn ang="0">
                    <a:pos x="10" y="3"/>
                  </a:cxn>
                  <a:cxn ang="0">
                    <a:pos x="21" y="2"/>
                  </a:cxn>
                  <a:cxn ang="0">
                    <a:pos x="34" y="1"/>
                  </a:cxn>
                  <a:cxn ang="0">
                    <a:pos x="47" y="1"/>
                  </a:cxn>
                  <a:cxn ang="0">
                    <a:pos x="60" y="1"/>
                  </a:cxn>
                  <a:cxn ang="0">
                    <a:pos x="73" y="1"/>
                  </a:cxn>
                  <a:cxn ang="0">
                    <a:pos x="84" y="0"/>
                  </a:cxn>
                </a:cxnLst>
                <a:rect l="0" t="0" r="r" b="b"/>
                <a:pathLst>
                  <a:path w="84" h="10">
                    <a:moveTo>
                      <a:pt x="84" y="0"/>
                    </a:moveTo>
                    <a:lnTo>
                      <a:pt x="77" y="1"/>
                    </a:lnTo>
                    <a:lnTo>
                      <a:pt x="66" y="3"/>
                    </a:lnTo>
                    <a:lnTo>
                      <a:pt x="51" y="6"/>
                    </a:lnTo>
                    <a:lnTo>
                      <a:pt x="38" y="8"/>
                    </a:lnTo>
                    <a:lnTo>
                      <a:pt x="23" y="9"/>
                    </a:lnTo>
                    <a:lnTo>
                      <a:pt x="12" y="10"/>
                    </a:lnTo>
                    <a:lnTo>
                      <a:pt x="4" y="9"/>
                    </a:lnTo>
                    <a:lnTo>
                      <a:pt x="0" y="7"/>
                    </a:lnTo>
                    <a:lnTo>
                      <a:pt x="2" y="4"/>
                    </a:lnTo>
                    <a:lnTo>
                      <a:pt x="10" y="3"/>
                    </a:lnTo>
                    <a:lnTo>
                      <a:pt x="21" y="2"/>
                    </a:lnTo>
                    <a:lnTo>
                      <a:pt x="34" y="1"/>
                    </a:lnTo>
                    <a:lnTo>
                      <a:pt x="47" y="1"/>
                    </a:lnTo>
                    <a:lnTo>
                      <a:pt x="60" y="1"/>
                    </a:lnTo>
                    <a:lnTo>
                      <a:pt x="73" y="1"/>
                    </a:lnTo>
                    <a:lnTo>
                      <a:pt x="84" y="0"/>
                    </a:lnTo>
                    <a:close/>
                  </a:path>
                </a:pathLst>
              </a:custGeom>
              <a:solidFill>
                <a:srgbClr val="006600"/>
              </a:solidFill>
              <a:ln w="9525">
                <a:noFill/>
                <a:round/>
                <a:headEnd/>
                <a:tailEnd/>
              </a:ln>
            </p:spPr>
            <p:txBody>
              <a:bodyPr/>
              <a:lstStyle/>
              <a:p>
                <a:endParaRPr lang="en-US"/>
              </a:p>
            </p:txBody>
          </p:sp>
          <p:sp>
            <p:nvSpPr>
              <p:cNvPr id="331" name="Freeform 211"/>
              <p:cNvSpPr>
                <a:spLocks/>
              </p:cNvSpPr>
              <p:nvPr/>
            </p:nvSpPr>
            <p:spPr bwMode="auto">
              <a:xfrm>
                <a:off x="-788" y="3497"/>
                <a:ext cx="46" cy="12"/>
              </a:xfrm>
              <a:custGeom>
                <a:avLst/>
                <a:gdLst/>
                <a:ahLst/>
                <a:cxnLst>
                  <a:cxn ang="0">
                    <a:pos x="93" y="0"/>
                  </a:cxn>
                  <a:cxn ang="0">
                    <a:pos x="82" y="3"/>
                  </a:cxn>
                  <a:cxn ang="0">
                    <a:pos x="69" y="6"/>
                  </a:cxn>
                  <a:cxn ang="0">
                    <a:pos x="54" y="8"/>
                  </a:cxn>
                  <a:cxn ang="0">
                    <a:pos x="39" y="11"/>
                  </a:cxn>
                  <a:cxn ang="0">
                    <a:pos x="24" y="12"/>
                  </a:cxn>
                  <a:cxn ang="0">
                    <a:pos x="11" y="12"/>
                  </a:cxn>
                  <a:cxn ang="0">
                    <a:pos x="3" y="10"/>
                  </a:cxn>
                  <a:cxn ang="0">
                    <a:pos x="0" y="7"/>
                  </a:cxn>
                  <a:cxn ang="0">
                    <a:pos x="2" y="4"/>
                  </a:cxn>
                  <a:cxn ang="0">
                    <a:pos x="11" y="2"/>
                  </a:cxn>
                  <a:cxn ang="0">
                    <a:pos x="24" y="1"/>
                  </a:cxn>
                  <a:cxn ang="0">
                    <a:pos x="39" y="0"/>
                  </a:cxn>
                  <a:cxn ang="0">
                    <a:pos x="56" y="1"/>
                  </a:cxn>
                  <a:cxn ang="0">
                    <a:pos x="70" y="1"/>
                  </a:cxn>
                  <a:cxn ang="0">
                    <a:pos x="83" y="1"/>
                  </a:cxn>
                  <a:cxn ang="0">
                    <a:pos x="93" y="0"/>
                  </a:cxn>
                </a:cxnLst>
                <a:rect l="0" t="0" r="r" b="b"/>
                <a:pathLst>
                  <a:path w="93" h="12">
                    <a:moveTo>
                      <a:pt x="93" y="0"/>
                    </a:moveTo>
                    <a:lnTo>
                      <a:pt x="82" y="3"/>
                    </a:lnTo>
                    <a:lnTo>
                      <a:pt x="69" y="6"/>
                    </a:lnTo>
                    <a:lnTo>
                      <a:pt x="54" y="8"/>
                    </a:lnTo>
                    <a:lnTo>
                      <a:pt x="39" y="11"/>
                    </a:lnTo>
                    <a:lnTo>
                      <a:pt x="24" y="12"/>
                    </a:lnTo>
                    <a:lnTo>
                      <a:pt x="11" y="12"/>
                    </a:lnTo>
                    <a:lnTo>
                      <a:pt x="3" y="10"/>
                    </a:lnTo>
                    <a:lnTo>
                      <a:pt x="0" y="7"/>
                    </a:lnTo>
                    <a:lnTo>
                      <a:pt x="2" y="4"/>
                    </a:lnTo>
                    <a:lnTo>
                      <a:pt x="11" y="2"/>
                    </a:lnTo>
                    <a:lnTo>
                      <a:pt x="24" y="1"/>
                    </a:lnTo>
                    <a:lnTo>
                      <a:pt x="39" y="0"/>
                    </a:lnTo>
                    <a:lnTo>
                      <a:pt x="56" y="1"/>
                    </a:lnTo>
                    <a:lnTo>
                      <a:pt x="70" y="1"/>
                    </a:lnTo>
                    <a:lnTo>
                      <a:pt x="83" y="1"/>
                    </a:lnTo>
                    <a:lnTo>
                      <a:pt x="93" y="0"/>
                    </a:lnTo>
                    <a:close/>
                  </a:path>
                </a:pathLst>
              </a:custGeom>
              <a:solidFill>
                <a:srgbClr val="006600"/>
              </a:solidFill>
              <a:ln w="9525">
                <a:noFill/>
                <a:round/>
                <a:headEnd/>
                <a:tailEnd/>
              </a:ln>
            </p:spPr>
            <p:txBody>
              <a:bodyPr/>
              <a:lstStyle/>
              <a:p>
                <a:endParaRPr lang="en-US"/>
              </a:p>
            </p:txBody>
          </p:sp>
          <p:sp>
            <p:nvSpPr>
              <p:cNvPr id="332" name="Freeform 212"/>
              <p:cNvSpPr>
                <a:spLocks/>
              </p:cNvSpPr>
              <p:nvPr/>
            </p:nvSpPr>
            <p:spPr bwMode="auto">
              <a:xfrm>
                <a:off x="-796" y="3515"/>
                <a:ext cx="52" cy="18"/>
              </a:xfrm>
              <a:custGeom>
                <a:avLst/>
                <a:gdLst/>
                <a:ahLst/>
                <a:cxnLst>
                  <a:cxn ang="0">
                    <a:pos x="102" y="0"/>
                  </a:cxn>
                  <a:cxn ang="0">
                    <a:pos x="93" y="2"/>
                  </a:cxn>
                  <a:cxn ang="0">
                    <a:pos x="78" y="6"/>
                  </a:cxn>
                  <a:cxn ang="0">
                    <a:pos x="59" y="10"/>
                  </a:cxn>
                  <a:cxn ang="0">
                    <a:pos x="43" y="14"/>
                  </a:cxn>
                  <a:cxn ang="0">
                    <a:pos x="24" y="17"/>
                  </a:cxn>
                  <a:cxn ang="0">
                    <a:pos x="11" y="18"/>
                  </a:cxn>
                  <a:cxn ang="0">
                    <a:pos x="2" y="18"/>
                  </a:cxn>
                  <a:cxn ang="0">
                    <a:pos x="0" y="15"/>
                  </a:cxn>
                  <a:cxn ang="0">
                    <a:pos x="5" y="10"/>
                  </a:cxn>
                  <a:cxn ang="0">
                    <a:pos x="15" y="8"/>
                  </a:cxn>
                  <a:cxn ang="0">
                    <a:pos x="30" y="6"/>
                  </a:cxn>
                  <a:cxn ang="0">
                    <a:pos x="48" y="4"/>
                  </a:cxn>
                  <a:cxn ang="0">
                    <a:pos x="65" y="3"/>
                  </a:cxn>
                  <a:cxn ang="0">
                    <a:pos x="82" y="2"/>
                  </a:cxn>
                  <a:cxn ang="0">
                    <a:pos x="95" y="1"/>
                  </a:cxn>
                  <a:cxn ang="0">
                    <a:pos x="102" y="0"/>
                  </a:cxn>
                </a:cxnLst>
                <a:rect l="0" t="0" r="r" b="b"/>
                <a:pathLst>
                  <a:path w="102" h="18">
                    <a:moveTo>
                      <a:pt x="102" y="0"/>
                    </a:moveTo>
                    <a:lnTo>
                      <a:pt x="93" y="2"/>
                    </a:lnTo>
                    <a:lnTo>
                      <a:pt x="78" y="6"/>
                    </a:lnTo>
                    <a:lnTo>
                      <a:pt x="59" y="10"/>
                    </a:lnTo>
                    <a:lnTo>
                      <a:pt x="43" y="14"/>
                    </a:lnTo>
                    <a:lnTo>
                      <a:pt x="24" y="17"/>
                    </a:lnTo>
                    <a:lnTo>
                      <a:pt x="11" y="18"/>
                    </a:lnTo>
                    <a:lnTo>
                      <a:pt x="2" y="18"/>
                    </a:lnTo>
                    <a:lnTo>
                      <a:pt x="0" y="15"/>
                    </a:lnTo>
                    <a:lnTo>
                      <a:pt x="5" y="10"/>
                    </a:lnTo>
                    <a:lnTo>
                      <a:pt x="15" y="8"/>
                    </a:lnTo>
                    <a:lnTo>
                      <a:pt x="30" y="6"/>
                    </a:lnTo>
                    <a:lnTo>
                      <a:pt x="48" y="4"/>
                    </a:lnTo>
                    <a:lnTo>
                      <a:pt x="65" y="3"/>
                    </a:lnTo>
                    <a:lnTo>
                      <a:pt x="82" y="2"/>
                    </a:lnTo>
                    <a:lnTo>
                      <a:pt x="95" y="1"/>
                    </a:lnTo>
                    <a:lnTo>
                      <a:pt x="102" y="0"/>
                    </a:lnTo>
                    <a:close/>
                  </a:path>
                </a:pathLst>
              </a:custGeom>
              <a:solidFill>
                <a:srgbClr val="006600"/>
              </a:solidFill>
              <a:ln w="9525">
                <a:noFill/>
                <a:round/>
                <a:headEnd/>
                <a:tailEnd/>
              </a:ln>
            </p:spPr>
            <p:txBody>
              <a:bodyPr/>
              <a:lstStyle/>
              <a:p>
                <a:endParaRPr lang="en-US"/>
              </a:p>
            </p:txBody>
          </p:sp>
          <p:sp>
            <p:nvSpPr>
              <p:cNvPr id="333" name="Freeform 213"/>
              <p:cNvSpPr>
                <a:spLocks/>
              </p:cNvSpPr>
              <p:nvPr/>
            </p:nvSpPr>
            <p:spPr bwMode="auto">
              <a:xfrm>
                <a:off x="-800" y="3530"/>
                <a:ext cx="55" cy="23"/>
              </a:xfrm>
              <a:custGeom>
                <a:avLst/>
                <a:gdLst/>
                <a:ahLst/>
                <a:cxnLst>
                  <a:cxn ang="0">
                    <a:pos x="109" y="0"/>
                  </a:cxn>
                  <a:cxn ang="0">
                    <a:pos x="100" y="5"/>
                  </a:cxn>
                  <a:cxn ang="0">
                    <a:pos x="85" y="11"/>
                  </a:cxn>
                  <a:cxn ang="0">
                    <a:pos x="66" y="15"/>
                  </a:cxn>
                  <a:cxn ang="0">
                    <a:pos x="48" y="19"/>
                  </a:cxn>
                  <a:cxn ang="0">
                    <a:pos x="29" y="22"/>
                  </a:cxn>
                  <a:cxn ang="0">
                    <a:pos x="14" y="23"/>
                  </a:cxn>
                  <a:cxn ang="0">
                    <a:pos x="3" y="22"/>
                  </a:cxn>
                  <a:cxn ang="0">
                    <a:pos x="0" y="19"/>
                  </a:cxn>
                  <a:cxn ang="0">
                    <a:pos x="1" y="15"/>
                  </a:cxn>
                  <a:cxn ang="0">
                    <a:pos x="13" y="11"/>
                  </a:cxn>
                  <a:cxn ang="0">
                    <a:pos x="26" y="8"/>
                  </a:cxn>
                  <a:cxn ang="0">
                    <a:pos x="44" y="6"/>
                  </a:cxn>
                  <a:cxn ang="0">
                    <a:pos x="63" y="4"/>
                  </a:cxn>
                  <a:cxn ang="0">
                    <a:pos x="81" y="2"/>
                  </a:cxn>
                  <a:cxn ang="0">
                    <a:pos x="98" y="1"/>
                  </a:cxn>
                  <a:cxn ang="0">
                    <a:pos x="109" y="0"/>
                  </a:cxn>
                </a:cxnLst>
                <a:rect l="0" t="0" r="r" b="b"/>
                <a:pathLst>
                  <a:path w="109" h="23">
                    <a:moveTo>
                      <a:pt x="109" y="0"/>
                    </a:moveTo>
                    <a:lnTo>
                      <a:pt x="100" y="5"/>
                    </a:lnTo>
                    <a:lnTo>
                      <a:pt x="85" y="11"/>
                    </a:lnTo>
                    <a:lnTo>
                      <a:pt x="66" y="15"/>
                    </a:lnTo>
                    <a:lnTo>
                      <a:pt x="48" y="19"/>
                    </a:lnTo>
                    <a:lnTo>
                      <a:pt x="29" y="22"/>
                    </a:lnTo>
                    <a:lnTo>
                      <a:pt x="14" y="23"/>
                    </a:lnTo>
                    <a:lnTo>
                      <a:pt x="3" y="22"/>
                    </a:lnTo>
                    <a:lnTo>
                      <a:pt x="0" y="19"/>
                    </a:lnTo>
                    <a:lnTo>
                      <a:pt x="1" y="15"/>
                    </a:lnTo>
                    <a:lnTo>
                      <a:pt x="13" y="11"/>
                    </a:lnTo>
                    <a:lnTo>
                      <a:pt x="26" y="8"/>
                    </a:lnTo>
                    <a:lnTo>
                      <a:pt x="44" y="6"/>
                    </a:lnTo>
                    <a:lnTo>
                      <a:pt x="63" y="4"/>
                    </a:lnTo>
                    <a:lnTo>
                      <a:pt x="81" y="2"/>
                    </a:lnTo>
                    <a:lnTo>
                      <a:pt x="98" y="1"/>
                    </a:lnTo>
                    <a:lnTo>
                      <a:pt x="109" y="0"/>
                    </a:lnTo>
                    <a:close/>
                  </a:path>
                </a:pathLst>
              </a:custGeom>
              <a:solidFill>
                <a:srgbClr val="006600"/>
              </a:solidFill>
              <a:ln w="9525">
                <a:noFill/>
                <a:round/>
                <a:headEnd/>
                <a:tailEnd/>
              </a:ln>
            </p:spPr>
            <p:txBody>
              <a:bodyPr/>
              <a:lstStyle/>
              <a:p>
                <a:endParaRPr lang="en-US"/>
              </a:p>
            </p:txBody>
          </p:sp>
        </p:grpSp>
        <p:sp>
          <p:nvSpPr>
            <p:cNvPr id="14" name="Freeform 214"/>
            <p:cNvSpPr>
              <a:spLocks/>
            </p:cNvSpPr>
            <p:nvPr/>
          </p:nvSpPr>
          <p:spPr bwMode="auto">
            <a:xfrm>
              <a:off x="-796" y="3553"/>
              <a:ext cx="52" cy="39"/>
            </a:xfrm>
            <a:custGeom>
              <a:avLst/>
              <a:gdLst/>
              <a:ahLst/>
              <a:cxnLst>
                <a:cxn ang="0">
                  <a:pos x="104" y="0"/>
                </a:cxn>
                <a:cxn ang="0">
                  <a:pos x="95" y="7"/>
                </a:cxn>
                <a:cxn ang="0">
                  <a:pos x="82" y="13"/>
                </a:cxn>
                <a:cxn ang="0">
                  <a:pos x="65" y="20"/>
                </a:cxn>
                <a:cxn ang="0">
                  <a:pos x="48" y="27"/>
                </a:cxn>
                <a:cxn ang="0">
                  <a:pos x="32" y="32"/>
                </a:cxn>
                <a:cxn ang="0">
                  <a:pos x="17" y="37"/>
                </a:cxn>
                <a:cxn ang="0">
                  <a:pos x="6" y="39"/>
                </a:cxn>
                <a:cxn ang="0">
                  <a:pos x="0" y="37"/>
                </a:cxn>
                <a:cxn ang="0">
                  <a:pos x="2" y="32"/>
                </a:cxn>
                <a:cxn ang="0">
                  <a:pos x="9" y="27"/>
                </a:cxn>
                <a:cxn ang="0">
                  <a:pos x="20" y="22"/>
                </a:cxn>
                <a:cxn ang="0">
                  <a:pos x="37" y="16"/>
                </a:cxn>
                <a:cxn ang="0">
                  <a:pos x="54" y="11"/>
                </a:cxn>
                <a:cxn ang="0">
                  <a:pos x="73" y="6"/>
                </a:cxn>
                <a:cxn ang="0">
                  <a:pos x="89" y="2"/>
                </a:cxn>
                <a:cxn ang="0">
                  <a:pos x="104" y="0"/>
                </a:cxn>
              </a:cxnLst>
              <a:rect l="0" t="0" r="r" b="b"/>
              <a:pathLst>
                <a:path w="104" h="39">
                  <a:moveTo>
                    <a:pt x="104" y="0"/>
                  </a:moveTo>
                  <a:lnTo>
                    <a:pt x="95" y="7"/>
                  </a:lnTo>
                  <a:lnTo>
                    <a:pt x="82" y="13"/>
                  </a:lnTo>
                  <a:lnTo>
                    <a:pt x="65" y="20"/>
                  </a:lnTo>
                  <a:lnTo>
                    <a:pt x="48" y="27"/>
                  </a:lnTo>
                  <a:lnTo>
                    <a:pt x="32" y="32"/>
                  </a:lnTo>
                  <a:lnTo>
                    <a:pt x="17" y="37"/>
                  </a:lnTo>
                  <a:lnTo>
                    <a:pt x="6" y="39"/>
                  </a:lnTo>
                  <a:lnTo>
                    <a:pt x="0" y="37"/>
                  </a:lnTo>
                  <a:lnTo>
                    <a:pt x="2" y="32"/>
                  </a:lnTo>
                  <a:lnTo>
                    <a:pt x="9" y="27"/>
                  </a:lnTo>
                  <a:lnTo>
                    <a:pt x="20" y="22"/>
                  </a:lnTo>
                  <a:lnTo>
                    <a:pt x="37" y="16"/>
                  </a:lnTo>
                  <a:lnTo>
                    <a:pt x="54" y="11"/>
                  </a:lnTo>
                  <a:lnTo>
                    <a:pt x="73" y="6"/>
                  </a:lnTo>
                  <a:lnTo>
                    <a:pt x="89" y="2"/>
                  </a:lnTo>
                  <a:lnTo>
                    <a:pt x="104" y="0"/>
                  </a:lnTo>
                  <a:close/>
                </a:path>
              </a:pathLst>
            </a:custGeom>
            <a:solidFill>
              <a:srgbClr val="006600"/>
            </a:solidFill>
            <a:ln w="9525">
              <a:noFill/>
              <a:round/>
              <a:headEnd/>
              <a:tailEnd/>
            </a:ln>
          </p:spPr>
          <p:txBody>
            <a:bodyPr/>
            <a:lstStyle/>
            <a:p>
              <a:endParaRPr lang="en-US"/>
            </a:p>
          </p:txBody>
        </p:sp>
        <p:sp>
          <p:nvSpPr>
            <p:cNvPr id="15" name="Freeform 215"/>
            <p:cNvSpPr>
              <a:spLocks/>
            </p:cNvSpPr>
            <p:nvPr/>
          </p:nvSpPr>
          <p:spPr bwMode="auto">
            <a:xfrm>
              <a:off x="-788" y="3575"/>
              <a:ext cx="44" cy="49"/>
            </a:xfrm>
            <a:custGeom>
              <a:avLst/>
              <a:gdLst/>
              <a:ahLst/>
              <a:cxnLst>
                <a:cxn ang="0">
                  <a:pos x="87" y="0"/>
                </a:cxn>
                <a:cxn ang="0">
                  <a:pos x="82" y="6"/>
                </a:cxn>
                <a:cxn ang="0">
                  <a:pos x="70" y="14"/>
                </a:cxn>
                <a:cxn ang="0">
                  <a:pos x="57" y="23"/>
                </a:cxn>
                <a:cxn ang="0">
                  <a:pos x="44" y="31"/>
                </a:cxn>
                <a:cxn ang="0">
                  <a:pos x="29" y="39"/>
                </a:cxn>
                <a:cxn ang="0">
                  <a:pos x="16" y="46"/>
                </a:cxn>
                <a:cxn ang="0">
                  <a:pos x="5" y="49"/>
                </a:cxn>
                <a:cxn ang="0">
                  <a:pos x="0" y="48"/>
                </a:cxn>
                <a:cxn ang="0">
                  <a:pos x="0" y="42"/>
                </a:cxn>
                <a:cxn ang="0">
                  <a:pos x="7" y="36"/>
                </a:cxn>
                <a:cxn ang="0">
                  <a:pos x="18" y="28"/>
                </a:cxn>
                <a:cxn ang="0">
                  <a:pos x="33" y="21"/>
                </a:cxn>
                <a:cxn ang="0">
                  <a:pos x="50" y="12"/>
                </a:cxn>
                <a:cxn ang="0">
                  <a:pos x="65" y="6"/>
                </a:cxn>
                <a:cxn ang="0">
                  <a:pos x="78" y="2"/>
                </a:cxn>
                <a:cxn ang="0">
                  <a:pos x="87" y="0"/>
                </a:cxn>
              </a:cxnLst>
              <a:rect l="0" t="0" r="r" b="b"/>
              <a:pathLst>
                <a:path w="87" h="49">
                  <a:moveTo>
                    <a:pt x="87" y="0"/>
                  </a:moveTo>
                  <a:lnTo>
                    <a:pt x="82" y="6"/>
                  </a:lnTo>
                  <a:lnTo>
                    <a:pt x="70" y="14"/>
                  </a:lnTo>
                  <a:lnTo>
                    <a:pt x="57" y="23"/>
                  </a:lnTo>
                  <a:lnTo>
                    <a:pt x="44" y="31"/>
                  </a:lnTo>
                  <a:lnTo>
                    <a:pt x="29" y="39"/>
                  </a:lnTo>
                  <a:lnTo>
                    <a:pt x="16" y="46"/>
                  </a:lnTo>
                  <a:lnTo>
                    <a:pt x="5" y="49"/>
                  </a:lnTo>
                  <a:lnTo>
                    <a:pt x="0" y="48"/>
                  </a:lnTo>
                  <a:lnTo>
                    <a:pt x="0" y="42"/>
                  </a:lnTo>
                  <a:lnTo>
                    <a:pt x="7" y="36"/>
                  </a:lnTo>
                  <a:lnTo>
                    <a:pt x="18" y="28"/>
                  </a:lnTo>
                  <a:lnTo>
                    <a:pt x="33" y="21"/>
                  </a:lnTo>
                  <a:lnTo>
                    <a:pt x="50" y="12"/>
                  </a:lnTo>
                  <a:lnTo>
                    <a:pt x="65" y="6"/>
                  </a:lnTo>
                  <a:lnTo>
                    <a:pt x="78" y="2"/>
                  </a:lnTo>
                  <a:lnTo>
                    <a:pt x="87" y="0"/>
                  </a:lnTo>
                  <a:close/>
                </a:path>
              </a:pathLst>
            </a:custGeom>
            <a:solidFill>
              <a:srgbClr val="006600"/>
            </a:solidFill>
            <a:ln w="9525">
              <a:noFill/>
              <a:round/>
              <a:headEnd/>
              <a:tailEnd/>
            </a:ln>
          </p:spPr>
          <p:txBody>
            <a:bodyPr/>
            <a:lstStyle/>
            <a:p>
              <a:endParaRPr lang="en-US"/>
            </a:p>
          </p:txBody>
        </p:sp>
        <p:sp>
          <p:nvSpPr>
            <p:cNvPr id="16" name="Freeform 216"/>
            <p:cNvSpPr>
              <a:spLocks/>
            </p:cNvSpPr>
            <p:nvPr/>
          </p:nvSpPr>
          <p:spPr bwMode="auto">
            <a:xfrm>
              <a:off x="-783" y="3596"/>
              <a:ext cx="40" cy="43"/>
            </a:xfrm>
            <a:custGeom>
              <a:avLst/>
              <a:gdLst/>
              <a:ahLst/>
              <a:cxnLst>
                <a:cxn ang="0">
                  <a:pos x="0" y="41"/>
                </a:cxn>
                <a:cxn ang="0">
                  <a:pos x="2" y="38"/>
                </a:cxn>
                <a:cxn ang="0">
                  <a:pos x="9" y="34"/>
                </a:cxn>
                <a:cxn ang="0">
                  <a:pos x="20" y="30"/>
                </a:cxn>
                <a:cxn ang="0">
                  <a:pos x="33" y="24"/>
                </a:cxn>
                <a:cxn ang="0">
                  <a:pos x="48" y="17"/>
                </a:cxn>
                <a:cxn ang="0">
                  <a:pos x="61" y="11"/>
                </a:cxn>
                <a:cxn ang="0">
                  <a:pos x="72" y="5"/>
                </a:cxn>
                <a:cxn ang="0">
                  <a:pos x="80" y="0"/>
                </a:cxn>
                <a:cxn ang="0">
                  <a:pos x="76" y="7"/>
                </a:cxn>
                <a:cxn ang="0">
                  <a:pos x="67" y="15"/>
                </a:cxn>
                <a:cxn ang="0">
                  <a:pos x="56" y="24"/>
                </a:cxn>
                <a:cxn ang="0">
                  <a:pos x="43" y="32"/>
                </a:cxn>
                <a:cxn ang="0">
                  <a:pos x="30" y="38"/>
                </a:cxn>
                <a:cxn ang="0">
                  <a:pos x="18" y="42"/>
                </a:cxn>
                <a:cxn ang="0">
                  <a:pos x="7" y="43"/>
                </a:cxn>
                <a:cxn ang="0">
                  <a:pos x="0" y="41"/>
                </a:cxn>
              </a:cxnLst>
              <a:rect l="0" t="0" r="r" b="b"/>
              <a:pathLst>
                <a:path w="80" h="43">
                  <a:moveTo>
                    <a:pt x="0" y="41"/>
                  </a:moveTo>
                  <a:lnTo>
                    <a:pt x="2" y="38"/>
                  </a:lnTo>
                  <a:lnTo>
                    <a:pt x="9" y="34"/>
                  </a:lnTo>
                  <a:lnTo>
                    <a:pt x="20" y="30"/>
                  </a:lnTo>
                  <a:lnTo>
                    <a:pt x="33" y="24"/>
                  </a:lnTo>
                  <a:lnTo>
                    <a:pt x="48" y="17"/>
                  </a:lnTo>
                  <a:lnTo>
                    <a:pt x="61" y="11"/>
                  </a:lnTo>
                  <a:lnTo>
                    <a:pt x="72" y="5"/>
                  </a:lnTo>
                  <a:lnTo>
                    <a:pt x="80" y="0"/>
                  </a:lnTo>
                  <a:lnTo>
                    <a:pt x="76" y="7"/>
                  </a:lnTo>
                  <a:lnTo>
                    <a:pt x="67" y="15"/>
                  </a:lnTo>
                  <a:lnTo>
                    <a:pt x="56" y="24"/>
                  </a:lnTo>
                  <a:lnTo>
                    <a:pt x="43" y="32"/>
                  </a:lnTo>
                  <a:lnTo>
                    <a:pt x="30" y="38"/>
                  </a:lnTo>
                  <a:lnTo>
                    <a:pt x="18" y="42"/>
                  </a:lnTo>
                  <a:lnTo>
                    <a:pt x="7" y="43"/>
                  </a:lnTo>
                  <a:lnTo>
                    <a:pt x="0" y="41"/>
                  </a:lnTo>
                  <a:close/>
                </a:path>
              </a:pathLst>
            </a:custGeom>
            <a:solidFill>
              <a:srgbClr val="006600"/>
            </a:solidFill>
            <a:ln w="9525">
              <a:noFill/>
              <a:round/>
              <a:headEnd/>
              <a:tailEnd/>
            </a:ln>
          </p:spPr>
          <p:txBody>
            <a:bodyPr/>
            <a:lstStyle/>
            <a:p>
              <a:endParaRPr lang="en-US"/>
            </a:p>
          </p:txBody>
        </p:sp>
        <p:sp>
          <p:nvSpPr>
            <p:cNvPr id="17" name="Freeform 217"/>
            <p:cNvSpPr>
              <a:spLocks/>
            </p:cNvSpPr>
            <p:nvPr/>
          </p:nvSpPr>
          <p:spPr bwMode="auto">
            <a:xfrm>
              <a:off x="-705" y="3641"/>
              <a:ext cx="47" cy="212"/>
            </a:xfrm>
            <a:custGeom>
              <a:avLst/>
              <a:gdLst/>
              <a:ahLst/>
              <a:cxnLst>
                <a:cxn ang="0">
                  <a:pos x="86" y="0"/>
                </a:cxn>
                <a:cxn ang="0">
                  <a:pos x="87" y="0"/>
                </a:cxn>
                <a:cxn ang="0">
                  <a:pos x="91" y="1"/>
                </a:cxn>
                <a:cxn ang="0">
                  <a:pos x="93" y="3"/>
                </a:cxn>
                <a:cxn ang="0">
                  <a:pos x="95" y="5"/>
                </a:cxn>
                <a:cxn ang="0">
                  <a:pos x="58" y="31"/>
                </a:cxn>
                <a:cxn ang="0">
                  <a:pos x="34" y="59"/>
                </a:cxn>
                <a:cxn ang="0">
                  <a:pos x="21" y="88"/>
                </a:cxn>
                <a:cxn ang="0">
                  <a:pos x="19" y="116"/>
                </a:cxn>
                <a:cxn ang="0">
                  <a:pos x="21" y="144"/>
                </a:cxn>
                <a:cxn ang="0">
                  <a:pos x="28" y="169"/>
                </a:cxn>
                <a:cxn ang="0">
                  <a:pos x="37" y="193"/>
                </a:cxn>
                <a:cxn ang="0">
                  <a:pos x="47" y="212"/>
                </a:cxn>
                <a:cxn ang="0">
                  <a:pos x="26" y="199"/>
                </a:cxn>
                <a:cxn ang="0">
                  <a:pos x="11" y="176"/>
                </a:cxn>
                <a:cxn ang="0">
                  <a:pos x="2" y="147"/>
                </a:cxn>
                <a:cxn ang="0">
                  <a:pos x="0" y="114"/>
                </a:cxn>
                <a:cxn ang="0">
                  <a:pos x="8" y="80"/>
                </a:cxn>
                <a:cxn ang="0">
                  <a:pos x="22" y="47"/>
                </a:cxn>
                <a:cxn ang="0">
                  <a:pos x="48" y="20"/>
                </a:cxn>
                <a:cxn ang="0">
                  <a:pos x="86" y="0"/>
                </a:cxn>
              </a:cxnLst>
              <a:rect l="0" t="0" r="r" b="b"/>
              <a:pathLst>
                <a:path w="95" h="212">
                  <a:moveTo>
                    <a:pt x="86" y="0"/>
                  </a:moveTo>
                  <a:lnTo>
                    <a:pt x="87" y="0"/>
                  </a:lnTo>
                  <a:lnTo>
                    <a:pt x="91" y="1"/>
                  </a:lnTo>
                  <a:lnTo>
                    <a:pt x="93" y="3"/>
                  </a:lnTo>
                  <a:lnTo>
                    <a:pt x="95" y="5"/>
                  </a:lnTo>
                  <a:lnTo>
                    <a:pt x="58" y="31"/>
                  </a:lnTo>
                  <a:lnTo>
                    <a:pt x="34" y="59"/>
                  </a:lnTo>
                  <a:lnTo>
                    <a:pt x="21" y="88"/>
                  </a:lnTo>
                  <a:lnTo>
                    <a:pt x="19" y="116"/>
                  </a:lnTo>
                  <a:lnTo>
                    <a:pt x="21" y="144"/>
                  </a:lnTo>
                  <a:lnTo>
                    <a:pt x="28" y="169"/>
                  </a:lnTo>
                  <a:lnTo>
                    <a:pt x="37" y="193"/>
                  </a:lnTo>
                  <a:lnTo>
                    <a:pt x="47" y="212"/>
                  </a:lnTo>
                  <a:lnTo>
                    <a:pt x="26" y="199"/>
                  </a:lnTo>
                  <a:lnTo>
                    <a:pt x="11" y="176"/>
                  </a:lnTo>
                  <a:lnTo>
                    <a:pt x="2" y="147"/>
                  </a:lnTo>
                  <a:lnTo>
                    <a:pt x="0" y="114"/>
                  </a:lnTo>
                  <a:lnTo>
                    <a:pt x="8" y="80"/>
                  </a:lnTo>
                  <a:lnTo>
                    <a:pt x="22" y="47"/>
                  </a:lnTo>
                  <a:lnTo>
                    <a:pt x="48" y="20"/>
                  </a:lnTo>
                  <a:lnTo>
                    <a:pt x="86" y="0"/>
                  </a:lnTo>
                  <a:close/>
                </a:path>
              </a:pathLst>
            </a:custGeom>
            <a:solidFill>
              <a:srgbClr val="006600"/>
            </a:solidFill>
            <a:ln w="9525">
              <a:noFill/>
              <a:round/>
              <a:headEnd/>
              <a:tailEnd/>
            </a:ln>
          </p:spPr>
          <p:txBody>
            <a:bodyPr/>
            <a:lstStyle/>
            <a:p>
              <a:endParaRPr lang="en-US"/>
            </a:p>
          </p:txBody>
        </p:sp>
        <p:sp>
          <p:nvSpPr>
            <p:cNvPr id="18" name="Freeform 218"/>
            <p:cNvSpPr>
              <a:spLocks/>
            </p:cNvSpPr>
            <p:nvPr/>
          </p:nvSpPr>
          <p:spPr bwMode="auto">
            <a:xfrm>
              <a:off x="-694" y="3824"/>
              <a:ext cx="41" cy="26"/>
            </a:xfrm>
            <a:custGeom>
              <a:avLst/>
              <a:gdLst/>
              <a:ahLst/>
              <a:cxnLst>
                <a:cxn ang="0">
                  <a:pos x="0" y="0"/>
                </a:cxn>
                <a:cxn ang="0">
                  <a:pos x="10" y="5"/>
                </a:cxn>
                <a:cxn ang="0">
                  <a:pos x="21" y="11"/>
                </a:cxn>
                <a:cxn ang="0">
                  <a:pos x="34" y="16"/>
                </a:cxn>
                <a:cxn ang="0">
                  <a:pos x="47" y="20"/>
                </a:cxn>
                <a:cxn ang="0">
                  <a:pos x="60" y="23"/>
                </a:cxn>
                <a:cxn ang="0">
                  <a:pos x="71" y="26"/>
                </a:cxn>
                <a:cxn ang="0">
                  <a:pos x="78" y="26"/>
                </a:cxn>
                <a:cxn ang="0">
                  <a:pos x="82" y="25"/>
                </a:cxn>
                <a:cxn ang="0">
                  <a:pos x="82" y="23"/>
                </a:cxn>
                <a:cxn ang="0">
                  <a:pos x="75" y="21"/>
                </a:cxn>
                <a:cxn ang="0">
                  <a:pos x="65" y="18"/>
                </a:cxn>
                <a:cxn ang="0">
                  <a:pos x="52" y="15"/>
                </a:cxn>
                <a:cxn ang="0">
                  <a:pos x="39" y="12"/>
                </a:cxn>
                <a:cxn ang="0">
                  <a:pos x="25" y="8"/>
                </a:cxn>
                <a:cxn ang="0">
                  <a:pos x="12" y="4"/>
                </a:cxn>
                <a:cxn ang="0">
                  <a:pos x="0" y="0"/>
                </a:cxn>
              </a:cxnLst>
              <a:rect l="0" t="0" r="r" b="b"/>
              <a:pathLst>
                <a:path w="82" h="26">
                  <a:moveTo>
                    <a:pt x="0" y="0"/>
                  </a:moveTo>
                  <a:lnTo>
                    <a:pt x="10" y="5"/>
                  </a:lnTo>
                  <a:lnTo>
                    <a:pt x="21" y="11"/>
                  </a:lnTo>
                  <a:lnTo>
                    <a:pt x="34" y="16"/>
                  </a:lnTo>
                  <a:lnTo>
                    <a:pt x="47" y="20"/>
                  </a:lnTo>
                  <a:lnTo>
                    <a:pt x="60" y="23"/>
                  </a:lnTo>
                  <a:lnTo>
                    <a:pt x="71" y="26"/>
                  </a:lnTo>
                  <a:lnTo>
                    <a:pt x="78" y="26"/>
                  </a:lnTo>
                  <a:lnTo>
                    <a:pt x="82" y="25"/>
                  </a:lnTo>
                  <a:lnTo>
                    <a:pt x="82" y="23"/>
                  </a:lnTo>
                  <a:lnTo>
                    <a:pt x="75" y="21"/>
                  </a:lnTo>
                  <a:lnTo>
                    <a:pt x="65" y="18"/>
                  </a:lnTo>
                  <a:lnTo>
                    <a:pt x="52" y="15"/>
                  </a:lnTo>
                  <a:lnTo>
                    <a:pt x="39" y="12"/>
                  </a:lnTo>
                  <a:lnTo>
                    <a:pt x="25" y="8"/>
                  </a:lnTo>
                  <a:lnTo>
                    <a:pt x="12" y="4"/>
                  </a:lnTo>
                  <a:lnTo>
                    <a:pt x="0" y="0"/>
                  </a:lnTo>
                  <a:close/>
                </a:path>
              </a:pathLst>
            </a:custGeom>
            <a:solidFill>
              <a:srgbClr val="006600"/>
            </a:solidFill>
            <a:ln w="9525">
              <a:noFill/>
              <a:round/>
              <a:headEnd/>
              <a:tailEnd/>
            </a:ln>
          </p:spPr>
          <p:txBody>
            <a:bodyPr/>
            <a:lstStyle/>
            <a:p>
              <a:endParaRPr lang="en-US"/>
            </a:p>
          </p:txBody>
        </p:sp>
        <p:sp>
          <p:nvSpPr>
            <p:cNvPr id="19" name="Freeform 219"/>
            <p:cNvSpPr>
              <a:spLocks/>
            </p:cNvSpPr>
            <p:nvPr/>
          </p:nvSpPr>
          <p:spPr bwMode="auto">
            <a:xfrm>
              <a:off x="-699" y="3806"/>
              <a:ext cx="47" cy="31"/>
            </a:xfrm>
            <a:custGeom>
              <a:avLst/>
              <a:gdLst/>
              <a:ahLst/>
              <a:cxnLst>
                <a:cxn ang="0">
                  <a:pos x="93" y="30"/>
                </a:cxn>
                <a:cxn ang="0">
                  <a:pos x="89" y="31"/>
                </a:cxn>
                <a:cxn ang="0">
                  <a:pos x="80" y="30"/>
                </a:cxn>
                <a:cxn ang="0">
                  <a:pos x="69" y="28"/>
                </a:cxn>
                <a:cxn ang="0">
                  <a:pos x="54" y="23"/>
                </a:cxn>
                <a:cxn ang="0">
                  <a:pos x="39" y="19"/>
                </a:cxn>
                <a:cxn ang="0">
                  <a:pos x="24" y="14"/>
                </a:cxn>
                <a:cxn ang="0">
                  <a:pos x="11" y="7"/>
                </a:cxn>
                <a:cxn ang="0">
                  <a:pos x="0" y="0"/>
                </a:cxn>
                <a:cxn ang="0">
                  <a:pos x="11" y="3"/>
                </a:cxn>
                <a:cxn ang="0">
                  <a:pos x="26" y="7"/>
                </a:cxn>
                <a:cxn ang="0">
                  <a:pos x="41" y="11"/>
                </a:cxn>
                <a:cxn ang="0">
                  <a:pos x="58" y="16"/>
                </a:cxn>
                <a:cxn ang="0">
                  <a:pos x="71" y="20"/>
                </a:cxn>
                <a:cxn ang="0">
                  <a:pos x="84" y="23"/>
                </a:cxn>
                <a:cxn ang="0">
                  <a:pos x="91" y="28"/>
                </a:cxn>
                <a:cxn ang="0">
                  <a:pos x="93" y="30"/>
                </a:cxn>
              </a:cxnLst>
              <a:rect l="0" t="0" r="r" b="b"/>
              <a:pathLst>
                <a:path w="93" h="31">
                  <a:moveTo>
                    <a:pt x="93" y="30"/>
                  </a:moveTo>
                  <a:lnTo>
                    <a:pt x="89" y="31"/>
                  </a:lnTo>
                  <a:lnTo>
                    <a:pt x="80" y="30"/>
                  </a:lnTo>
                  <a:lnTo>
                    <a:pt x="69" y="28"/>
                  </a:lnTo>
                  <a:lnTo>
                    <a:pt x="54" y="23"/>
                  </a:lnTo>
                  <a:lnTo>
                    <a:pt x="39" y="19"/>
                  </a:lnTo>
                  <a:lnTo>
                    <a:pt x="24" y="14"/>
                  </a:lnTo>
                  <a:lnTo>
                    <a:pt x="11" y="7"/>
                  </a:lnTo>
                  <a:lnTo>
                    <a:pt x="0" y="0"/>
                  </a:lnTo>
                  <a:lnTo>
                    <a:pt x="11" y="3"/>
                  </a:lnTo>
                  <a:lnTo>
                    <a:pt x="26" y="7"/>
                  </a:lnTo>
                  <a:lnTo>
                    <a:pt x="41" y="11"/>
                  </a:lnTo>
                  <a:lnTo>
                    <a:pt x="58" y="16"/>
                  </a:lnTo>
                  <a:lnTo>
                    <a:pt x="71" y="20"/>
                  </a:lnTo>
                  <a:lnTo>
                    <a:pt x="84" y="23"/>
                  </a:lnTo>
                  <a:lnTo>
                    <a:pt x="91" y="28"/>
                  </a:lnTo>
                  <a:lnTo>
                    <a:pt x="93" y="30"/>
                  </a:lnTo>
                  <a:close/>
                </a:path>
              </a:pathLst>
            </a:custGeom>
            <a:solidFill>
              <a:srgbClr val="006600"/>
            </a:solidFill>
            <a:ln w="9525">
              <a:noFill/>
              <a:round/>
              <a:headEnd/>
              <a:tailEnd/>
            </a:ln>
          </p:spPr>
          <p:txBody>
            <a:bodyPr/>
            <a:lstStyle/>
            <a:p>
              <a:endParaRPr lang="en-US"/>
            </a:p>
          </p:txBody>
        </p:sp>
        <p:sp>
          <p:nvSpPr>
            <p:cNvPr id="20" name="Freeform 220"/>
            <p:cNvSpPr>
              <a:spLocks/>
            </p:cNvSpPr>
            <p:nvPr/>
          </p:nvSpPr>
          <p:spPr bwMode="auto">
            <a:xfrm>
              <a:off x="-703" y="3763"/>
              <a:ext cx="60" cy="42"/>
            </a:xfrm>
            <a:custGeom>
              <a:avLst/>
              <a:gdLst/>
              <a:ahLst/>
              <a:cxnLst>
                <a:cxn ang="0">
                  <a:pos x="119" y="41"/>
                </a:cxn>
                <a:cxn ang="0">
                  <a:pos x="113" y="42"/>
                </a:cxn>
                <a:cxn ang="0">
                  <a:pos x="100" y="40"/>
                </a:cxn>
                <a:cxn ang="0">
                  <a:pos x="83" y="36"/>
                </a:cxn>
                <a:cxn ang="0">
                  <a:pos x="65" y="31"/>
                </a:cxn>
                <a:cxn ang="0">
                  <a:pos x="44" y="24"/>
                </a:cxn>
                <a:cxn ang="0">
                  <a:pos x="26" y="17"/>
                </a:cxn>
                <a:cxn ang="0">
                  <a:pos x="9" y="8"/>
                </a:cxn>
                <a:cxn ang="0">
                  <a:pos x="0" y="0"/>
                </a:cxn>
                <a:cxn ang="0">
                  <a:pos x="9" y="3"/>
                </a:cxn>
                <a:cxn ang="0">
                  <a:pos x="24" y="8"/>
                </a:cxn>
                <a:cxn ang="0">
                  <a:pos x="44" y="15"/>
                </a:cxn>
                <a:cxn ang="0">
                  <a:pos x="67" y="21"/>
                </a:cxn>
                <a:cxn ang="0">
                  <a:pos x="87" y="27"/>
                </a:cxn>
                <a:cxn ang="0">
                  <a:pos x="104" y="32"/>
                </a:cxn>
                <a:cxn ang="0">
                  <a:pos x="115" y="37"/>
                </a:cxn>
                <a:cxn ang="0">
                  <a:pos x="119" y="41"/>
                </a:cxn>
              </a:cxnLst>
              <a:rect l="0" t="0" r="r" b="b"/>
              <a:pathLst>
                <a:path w="119" h="42">
                  <a:moveTo>
                    <a:pt x="119" y="41"/>
                  </a:moveTo>
                  <a:lnTo>
                    <a:pt x="113" y="42"/>
                  </a:lnTo>
                  <a:lnTo>
                    <a:pt x="100" y="40"/>
                  </a:lnTo>
                  <a:lnTo>
                    <a:pt x="83" y="36"/>
                  </a:lnTo>
                  <a:lnTo>
                    <a:pt x="65" y="31"/>
                  </a:lnTo>
                  <a:lnTo>
                    <a:pt x="44" y="24"/>
                  </a:lnTo>
                  <a:lnTo>
                    <a:pt x="26" y="17"/>
                  </a:lnTo>
                  <a:lnTo>
                    <a:pt x="9" y="8"/>
                  </a:lnTo>
                  <a:lnTo>
                    <a:pt x="0" y="0"/>
                  </a:lnTo>
                  <a:lnTo>
                    <a:pt x="9" y="3"/>
                  </a:lnTo>
                  <a:lnTo>
                    <a:pt x="24" y="8"/>
                  </a:lnTo>
                  <a:lnTo>
                    <a:pt x="44" y="15"/>
                  </a:lnTo>
                  <a:lnTo>
                    <a:pt x="67" y="21"/>
                  </a:lnTo>
                  <a:lnTo>
                    <a:pt x="87" y="27"/>
                  </a:lnTo>
                  <a:lnTo>
                    <a:pt x="104" y="32"/>
                  </a:lnTo>
                  <a:lnTo>
                    <a:pt x="115" y="37"/>
                  </a:lnTo>
                  <a:lnTo>
                    <a:pt x="119" y="41"/>
                  </a:lnTo>
                  <a:close/>
                </a:path>
              </a:pathLst>
            </a:custGeom>
            <a:solidFill>
              <a:srgbClr val="006600"/>
            </a:solidFill>
            <a:ln w="9525">
              <a:noFill/>
              <a:round/>
              <a:headEnd/>
              <a:tailEnd/>
            </a:ln>
          </p:spPr>
          <p:txBody>
            <a:bodyPr/>
            <a:lstStyle/>
            <a:p>
              <a:endParaRPr lang="en-US"/>
            </a:p>
          </p:txBody>
        </p:sp>
        <p:sp>
          <p:nvSpPr>
            <p:cNvPr id="21" name="Freeform 221"/>
            <p:cNvSpPr>
              <a:spLocks/>
            </p:cNvSpPr>
            <p:nvPr/>
          </p:nvSpPr>
          <p:spPr bwMode="auto">
            <a:xfrm>
              <a:off x="-700" y="3724"/>
              <a:ext cx="65" cy="45"/>
            </a:xfrm>
            <a:custGeom>
              <a:avLst/>
              <a:gdLst/>
              <a:ahLst/>
              <a:cxnLst>
                <a:cxn ang="0">
                  <a:pos x="130" y="44"/>
                </a:cxn>
                <a:cxn ang="0">
                  <a:pos x="123" y="45"/>
                </a:cxn>
                <a:cxn ang="0">
                  <a:pos x="108" y="43"/>
                </a:cxn>
                <a:cxn ang="0">
                  <a:pos x="89" y="38"/>
                </a:cxn>
                <a:cxn ang="0">
                  <a:pos x="67" y="32"/>
                </a:cxn>
                <a:cxn ang="0">
                  <a:pos x="45" y="25"/>
                </a:cxn>
                <a:cxn ang="0">
                  <a:pos x="26" y="16"/>
                </a:cxn>
                <a:cxn ang="0">
                  <a:pos x="10" y="8"/>
                </a:cxn>
                <a:cxn ang="0">
                  <a:pos x="0" y="0"/>
                </a:cxn>
                <a:cxn ang="0">
                  <a:pos x="10" y="3"/>
                </a:cxn>
                <a:cxn ang="0">
                  <a:pos x="28" y="8"/>
                </a:cxn>
                <a:cxn ang="0">
                  <a:pos x="49" y="14"/>
                </a:cxn>
                <a:cxn ang="0">
                  <a:pos x="73" y="22"/>
                </a:cxn>
                <a:cxn ang="0">
                  <a:pos x="95" y="30"/>
                </a:cxn>
                <a:cxn ang="0">
                  <a:pos x="114" y="36"/>
                </a:cxn>
                <a:cxn ang="0">
                  <a:pos x="127" y="41"/>
                </a:cxn>
                <a:cxn ang="0">
                  <a:pos x="130" y="44"/>
                </a:cxn>
              </a:cxnLst>
              <a:rect l="0" t="0" r="r" b="b"/>
              <a:pathLst>
                <a:path w="130" h="45">
                  <a:moveTo>
                    <a:pt x="130" y="44"/>
                  </a:moveTo>
                  <a:lnTo>
                    <a:pt x="123" y="45"/>
                  </a:lnTo>
                  <a:lnTo>
                    <a:pt x="108" y="43"/>
                  </a:lnTo>
                  <a:lnTo>
                    <a:pt x="89" y="38"/>
                  </a:lnTo>
                  <a:lnTo>
                    <a:pt x="67" y="32"/>
                  </a:lnTo>
                  <a:lnTo>
                    <a:pt x="45" y="25"/>
                  </a:lnTo>
                  <a:lnTo>
                    <a:pt x="26" y="16"/>
                  </a:lnTo>
                  <a:lnTo>
                    <a:pt x="10" y="8"/>
                  </a:lnTo>
                  <a:lnTo>
                    <a:pt x="0" y="0"/>
                  </a:lnTo>
                  <a:lnTo>
                    <a:pt x="10" y="3"/>
                  </a:lnTo>
                  <a:lnTo>
                    <a:pt x="28" y="8"/>
                  </a:lnTo>
                  <a:lnTo>
                    <a:pt x="49" y="14"/>
                  </a:lnTo>
                  <a:lnTo>
                    <a:pt x="73" y="22"/>
                  </a:lnTo>
                  <a:lnTo>
                    <a:pt x="95" y="30"/>
                  </a:lnTo>
                  <a:lnTo>
                    <a:pt x="114" y="36"/>
                  </a:lnTo>
                  <a:lnTo>
                    <a:pt x="127" y="41"/>
                  </a:lnTo>
                  <a:lnTo>
                    <a:pt x="130" y="44"/>
                  </a:lnTo>
                  <a:close/>
                </a:path>
              </a:pathLst>
            </a:custGeom>
            <a:solidFill>
              <a:srgbClr val="006600"/>
            </a:solidFill>
            <a:ln w="9525">
              <a:noFill/>
              <a:round/>
              <a:headEnd/>
              <a:tailEnd/>
            </a:ln>
          </p:spPr>
          <p:txBody>
            <a:bodyPr/>
            <a:lstStyle/>
            <a:p>
              <a:endParaRPr lang="en-US"/>
            </a:p>
          </p:txBody>
        </p:sp>
        <p:sp>
          <p:nvSpPr>
            <p:cNvPr id="22" name="Freeform 222"/>
            <p:cNvSpPr>
              <a:spLocks/>
            </p:cNvSpPr>
            <p:nvPr/>
          </p:nvSpPr>
          <p:spPr bwMode="auto">
            <a:xfrm>
              <a:off x="-693" y="3698"/>
              <a:ext cx="52" cy="49"/>
            </a:xfrm>
            <a:custGeom>
              <a:avLst/>
              <a:gdLst/>
              <a:ahLst/>
              <a:cxnLst>
                <a:cxn ang="0">
                  <a:pos x="104" y="49"/>
                </a:cxn>
                <a:cxn ang="0">
                  <a:pos x="99" y="49"/>
                </a:cxn>
                <a:cxn ang="0">
                  <a:pos x="88" y="46"/>
                </a:cxn>
                <a:cxn ang="0">
                  <a:pos x="71" y="39"/>
                </a:cxn>
                <a:cxn ang="0">
                  <a:pos x="52" y="32"/>
                </a:cxn>
                <a:cxn ang="0">
                  <a:pos x="34" y="23"/>
                </a:cxn>
                <a:cxn ang="0">
                  <a:pos x="17" y="15"/>
                </a:cxn>
                <a:cxn ang="0">
                  <a:pos x="6" y="6"/>
                </a:cxn>
                <a:cxn ang="0">
                  <a:pos x="0" y="0"/>
                </a:cxn>
                <a:cxn ang="0">
                  <a:pos x="10" y="4"/>
                </a:cxn>
                <a:cxn ang="0">
                  <a:pos x="24" y="10"/>
                </a:cxn>
                <a:cxn ang="0">
                  <a:pos x="43" y="18"/>
                </a:cxn>
                <a:cxn ang="0">
                  <a:pos x="63" y="25"/>
                </a:cxn>
                <a:cxn ang="0">
                  <a:pos x="80" y="32"/>
                </a:cxn>
                <a:cxn ang="0">
                  <a:pos x="95" y="39"/>
                </a:cxn>
                <a:cxn ang="0">
                  <a:pos x="104" y="45"/>
                </a:cxn>
                <a:cxn ang="0">
                  <a:pos x="104" y="49"/>
                </a:cxn>
              </a:cxnLst>
              <a:rect l="0" t="0" r="r" b="b"/>
              <a:pathLst>
                <a:path w="104" h="49">
                  <a:moveTo>
                    <a:pt x="104" y="49"/>
                  </a:moveTo>
                  <a:lnTo>
                    <a:pt x="99" y="49"/>
                  </a:lnTo>
                  <a:lnTo>
                    <a:pt x="88" y="46"/>
                  </a:lnTo>
                  <a:lnTo>
                    <a:pt x="71" y="39"/>
                  </a:lnTo>
                  <a:lnTo>
                    <a:pt x="52" y="32"/>
                  </a:lnTo>
                  <a:lnTo>
                    <a:pt x="34" y="23"/>
                  </a:lnTo>
                  <a:lnTo>
                    <a:pt x="17" y="15"/>
                  </a:lnTo>
                  <a:lnTo>
                    <a:pt x="6" y="6"/>
                  </a:lnTo>
                  <a:lnTo>
                    <a:pt x="0" y="0"/>
                  </a:lnTo>
                  <a:lnTo>
                    <a:pt x="10" y="4"/>
                  </a:lnTo>
                  <a:lnTo>
                    <a:pt x="24" y="10"/>
                  </a:lnTo>
                  <a:lnTo>
                    <a:pt x="43" y="18"/>
                  </a:lnTo>
                  <a:lnTo>
                    <a:pt x="63" y="25"/>
                  </a:lnTo>
                  <a:lnTo>
                    <a:pt x="80" y="32"/>
                  </a:lnTo>
                  <a:lnTo>
                    <a:pt x="95" y="39"/>
                  </a:lnTo>
                  <a:lnTo>
                    <a:pt x="104" y="45"/>
                  </a:lnTo>
                  <a:lnTo>
                    <a:pt x="104" y="49"/>
                  </a:lnTo>
                  <a:close/>
                </a:path>
              </a:pathLst>
            </a:custGeom>
            <a:solidFill>
              <a:srgbClr val="006600"/>
            </a:solidFill>
            <a:ln w="9525">
              <a:noFill/>
              <a:round/>
              <a:headEnd/>
              <a:tailEnd/>
            </a:ln>
          </p:spPr>
          <p:txBody>
            <a:bodyPr/>
            <a:lstStyle/>
            <a:p>
              <a:endParaRPr lang="en-US"/>
            </a:p>
          </p:txBody>
        </p:sp>
        <p:sp>
          <p:nvSpPr>
            <p:cNvPr id="23" name="Freeform 223"/>
            <p:cNvSpPr>
              <a:spLocks/>
            </p:cNvSpPr>
            <p:nvPr/>
          </p:nvSpPr>
          <p:spPr bwMode="auto">
            <a:xfrm>
              <a:off x="-687" y="3678"/>
              <a:ext cx="44" cy="42"/>
            </a:xfrm>
            <a:custGeom>
              <a:avLst/>
              <a:gdLst/>
              <a:ahLst/>
              <a:cxnLst>
                <a:cxn ang="0">
                  <a:pos x="88" y="42"/>
                </a:cxn>
                <a:cxn ang="0">
                  <a:pos x="82" y="42"/>
                </a:cxn>
                <a:cxn ang="0">
                  <a:pos x="73" y="41"/>
                </a:cxn>
                <a:cxn ang="0">
                  <a:pos x="60" y="37"/>
                </a:cxn>
                <a:cxn ang="0">
                  <a:pos x="45" y="31"/>
                </a:cxn>
                <a:cxn ang="0">
                  <a:pos x="30" y="24"/>
                </a:cxn>
                <a:cxn ang="0">
                  <a:pos x="17" y="17"/>
                </a:cxn>
                <a:cxn ang="0">
                  <a:pos x="6" y="9"/>
                </a:cxn>
                <a:cxn ang="0">
                  <a:pos x="0" y="0"/>
                </a:cxn>
                <a:cxn ang="0">
                  <a:pos x="10" y="5"/>
                </a:cxn>
                <a:cxn ang="0">
                  <a:pos x="23" y="11"/>
                </a:cxn>
                <a:cxn ang="0">
                  <a:pos x="37" y="17"/>
                </a:cxn>
                <a:cxn ang="0">
                  <a:pos x="54" y="23"/>
                </a:cxn>
                <a:cxn ang="0">
                  <a:pos x="69" y="29"/>
                </a:cxn>
                <a:cxn ang="0">
                  <a:pos x="80" y="35"/>
                </a:cxn>
                <a:cxn ang="0">
                  <a:pos x="88" y="39"/>
                </a:cxn>
                <a:cxn ang="0">
                  <a:pos x="88" y="42"/>
                </a:cxn>
              </a:cxnLst>
              <a:rect l="0" t="0" r="r" b="b"/>
              <a:pathLst>
                <a:path w="88" h="42">
                  <a:moveTo>
                    <a:pt x="88" y="42"/>
                  </a:moveTo>
                  <a:lnTo>
                    <a:pt x="82" y="42"/>
                  </a:lnTo>
                  <a:lnTo>
                    <a:pt x="73" y="41"/>
                  </a:lnTo>
                  <a:lnTo>
                    <a:pt x="60" y="37"/>
                  </a:lnTo>
                  <a:lnTo>
                    <a:pt x="45" y="31"/>
                  </a:lnTo>
                  <a:lnTo>
                    <a:pt x="30" y="24"/>
                  </a:lnTo>
                  <a:lnTo>
                    <a:pt x="17" y="17"/>
                  </a:lnTo>
                  <a:lnTo>
                    <a:pt x="6" y="9"/>
                  </a:lnTo>
                  <a:lnTo>
                    <a:pt x="0" y="0"/>
                  </a:lnTo>
                  <a:lnTo>
                    <a:pt x="10" y="5"/>
                  </a:lnTo>
                  <a:lnTo>
                    <a:pt x="23" y="11"/>
                  </a:lnTo>
                  <a:lnTo>
                    <a:pt x="37" y="17"/>
                  </a:lnTo>
                  <a:lnTo>
                    <a:pt x="54" y="23"/>
                  </a:lnTo>
                  <a:lnTo>
                    <a:pt x="69" y="29"/>
                  </a:lnTo>
                  <a:lnTo>
                    <a:pt x="80" y="35"/>
                  </a:lnTo>
                  <a:lnTo>
                    <a:pt x="88" y="39"/>
                  </a:lnTo>
                  <a:lnTo>
                    <a:pt x="88" y="42"/>
                  </a:lnTo>
                  <a:close/>
                </a:path>
              </a:pathLst>
            </a:custGeom>
            <a:solidFill>
              <a:srgbClr val="006600"/>
            </a:solidFill>
            <a:ln w="9525">
              <a:noFill/>
              <a:round/>
              <a:headEnd/>
              <a:tailEnd/>
            </a:ln>
          </p:spPr>
          <p:txBody>
            <a:bodyPr/>
            <a:lstStyle/>
            <a:p>
              <a:endParaRPr lang="en-US"/>
            </a:p>
          </p:txBody>
        </p:sp>
        <p:sp>
          <p:nvSpPr>
            <p:cNvPr id="24" name="Freeform 224"/>
            <p:cNvSpPr>
              <a:spLocks/>
            </p:cNvSpPr>
            <p:nvPr/>
          </p:nvSpPr>
          <p:spPr bwMode="auto">
            <a:xfrm>
              <a:off x="-674" y="3659"/>
              <a:ext cx="31" cy="36"/>
            </a:xfrm>
            <a:custGeom>
              <a:avLst/>
              <a:gdLst/>
              <a:ahLst/>
              <a:cxnLst>
                <a:cxn ang="0">
                  <a:pos x="62" y="36"/>
                </a:cxn>
                <a:cxn ang="0">
                  <a:pos x="56" y="36"/>
                </a:cxn>
                <a:cxn ang="0">
                  <a:pos x="49" y="33"/>
                </a:cxn>
                <a:cxn ang="0">
                  <a:pos x="37" y="29"/>
                </a:cxn>
                <a:cxn ang="0">
                  <a:pos x="26" y="23"/>
                </a:cxn>
                <a:cxn ang="0">
                  <a:pos x="17" y="16"/>
                </a:cxn>
                <a:cxn ang="0">
                  <a:pos x="8" y="9"/>
                </a:cxn>
                <a:cxn ang="0">
                  <a:pos x="2" y="4"/>
                </a:cxn>
                <a:cxn ang="0">
                  <a:pos x="0" y="0"/>
                </a:cxn>
                <a:cxn ang="0">
                  <a:pos x="6" y="4"/>
                </a:cxn>
                <a:cxn ang="0">
                  <a:pos x="15" y="8"/>
                </a:cxn>
                <a:cxn ang="0">
                  <a:pos x="26" y="13"/>
                </a:cxn>
                <a:cxn ang="0">
                  <a:pos x="36" y="18"/>
                </a:cxn>
                <a:cxn ang="0">
                  <a:pos x="45" y="24"/>
                </a:cxn>
                <a:cxn ang="0">
                  <a:pos x="54" y="29"/>
                </a:cxn>
                <a:cxn ang="0">
                  <a:pos x="60" y="33"/>
                </a:cxn>
                <a:cxn ang="0">
                  <a:pos x="62" y="36"/>
                </a:cxn>
              </a:cxnLst>
              <a:rect l="0" t="0" r="r" b="b"/>
              <a:pathLst>
                <a:path w="62" h="36">
                  <a:moveTo>
                    <a:pt x="62" y="36"/>
                  </a:moveTo>
                  <a:lnTo>
                    <a:pt x="56" y="36"/>
                  </a:lnTo>
                  <a:lnTo>
                    <a:pt x="49" y="33"/>
                  </a:lnTo>
                  <a:lnTo>
                    <a:pt x="37" y="29"/>
                  </a:lnTo>
                  <a:lnTo>
                    <a:pt x="26" y="23"/>
                  </a:lnTo>
                  <a:lnTo>
                    <a:pt x="17" y="16"/>
                  </a:lnTo>
                  <a:lnTo>
                    <a:pt x="8" y="9"/>
                  </a:lnTo>
                  <a:lnTo>
                    <a:pt x="2" y="4"/>
                  </a:lnTo>
                  <a:lnTo>
                    <a:pt x="0" y="0"/>
                  </a:lnTo>
                  <a:lnTo>
                    <a:pt x="6" y="4"/>
                  </a:lnTo>
                  <a:lnTo>
                    <a:pt x="15" y="8"/>
                  </a:lnTo>
                  <a:lnTo>
                    <a:pt x="26" y="13"/>
                  </a:lnTo>
                  <a:lnTo>
                    <a:pt x="36" y="18"/>
                  </a:lnTo>
                  <a:lnTo>
                    <a:pt x="45" y="24"/>
                  </a:lnTo>
                  <a:lnTo>
                    <a:pt x="54" y="29"/>
                  </a:lnTo>
                  <a:lnTo>
                    <a:pt x="60" y="33"/>
                  </a:lnTo>
                  <a:lnTo>
                    <a:pt x="62" y="36"/>
                  </a:lnTo>
                  <a:close/>
                </a:path>
              </a:pathLst>
            </a:custGeom>
            <a:solidFill>
              <a:srgbClr val="006600"/>
            </a:solidFill>
            <a:ln w="9525">
              <a:noFill/>
              <a:round/>
              <a:headEnd/>
              <a:tailEnd/>
            </a:ln>
          </p:spPr>
          <p:txBody>
            <a:bodyPr/>
            <a:lstStyle/>
            <a:p>
              <a:endParaRPr lang="en-US"/>
            </a:p>
          </p:txBody>
        </p:sp>
        <p:sp>
          <p:nvSpPr>
            <p:cNvPr id="25" name="Freeform 225"/>
            <p:cNvSpPr>
              <a:spLocks/>
            </p:cNvSpPr>
            <p:nvPr/>
          </p:nvSpPr>
          <p:spPr bwMode="auto">
            <a:xfrm>
              <a:off x="-666" y="3647"/>
              <a:ext cx="18" cy="24"/>
            </a:xfrm>
            <a:custGeom>
              <a:avLst/>
              <a:gdLst/>
              <a:ahLst/>
              <a:cxnLst>
                <a:cxn ang="0">
                  <a:pos x="37" y="24"/>
                </a:cxn>
                <a:cxn ang="0">
                  <a:pos x="28" y="23"/>
                </a:cxn>
                <a:cxn ang="0">
                  <a:pos x="13" y="17"/>
                </a:cxn>
                <a:cxn ang="0">
                  <a:pos x="0" y="9"/>
                </a:cxn>
                <a:cxn ang="0">
                  <a:pos x="0" y="0"/>
                </a:cxn>
                <a:cxn ang="0">
                  <a:pos x="9" y="9"/>
                </a:cxn>
                <a:cxn ang="0">
                  <a:pos x="24" y="15"/>
                </a:cxn>
                <a:cxn ang="0">
                  <a:pos x="37" y="20"/>
                </a:cxn>
                <a:cxn ang="0">
                  <a:pos x="37" y="24"/>
                </a:cxn>
              </a:cxnLst>
              <a:rect l="0" t="0" r="r" b="b"/>
              <a:pathLst>
                <a:path w="37" h="24">
                  <a:moveTo>
                    <a:pt x="37" y="24"/>
                  </a:moveTo>
                  <a:lnTo>
                    <a:pt x="28" y="23"/>
                  </a:lnTo>
                  <a:lnTo>
                    <a:pt x="13" y="17"/>
                  </a:lnTo>
                  <a:lnTo>
                    <a:pt x="0" y="9"/>
                  </a:lnTo>
                  <a:lnTo>
                    <a:pt x="0" y="0"/>
                  </a:lnTo>
                  <a:lnTo>
                    <a:pt x="9" y="9"/>
                  </a:lnTo>
                  <a:lnTo>
                    <a:pt x="24" y="15"/>
                  </a:lnTo>
                  <a:lnTo>
                    <a:pt x="37" y="20"/>
                  </a:lnTo>
                  <a:lnTo>
                    <a:pt x="37" y="24"/>
                  </a:lnTo>
                  <a:close/>
                </a:path>
              </a:pathLst>
            </a:custGeom>
            <a:solidFill>
              <a:srgbClr val="006600"/>
            </a:solidFill>
            <a:ln w="9525">
              <a:noFill/>
              <a:round/>
              <a:headEnd/>
              <a:tailEnd/>
            </a:ln>
          </p:spPr>
          <p:txBody>
            <a:bodyPr/>
            <a:lstStyle/>
            <a:p>
              <a:endParaRPr lang="en-US"/>
            </a:p>
          </p:txBody>
        </p:sp>
        <p:sp>
          <p:nvSpPr>
            <p:cNvPr id="26" name="Freeform 226"/>
            <p:cNvSpPr>
              <a:spLocks/>
            </p:cNvSpPr>
            <p:nvPr/>
          </p:nvSpPr>
          <p:spPr bwMode="auto">
            <a:xfrm>
              <a:off x="-687" y="3841"/>
              <a:ext cx="27" cy="26"/>
            </a:xfrm>
            <a:custGeom>
              <a:avLst/>
              <a:gdLst/>
              <a:ahLst/>
              <a:cxnLst>
                <a:cxn ang="0">
                  <a:pos x="0" y="0"/>
                </a:cxn>
                <a:cxn ang="0">
                  <a:pos x="4" y="2"/>
                </a:cxn>
                <a:cxn ang="0">
                  <a:pos x="11" y="4"/>
                </a:cxn>
                <a:cxn ang="0">
                  <a:pos x="23" y="8"/>
                </a:cxn>
                <a:cxn ang="0">
                  <a:pos x="32" y="11"/>
                </a:cxn>
                <a:cxn ang="0">
                  <a:pos x="43" y="15"/>
                </a:cxn>
                <a:cxn ang="0">
                  <a:pos x="50" y="19"/>
                </a:cxn>
                <a:cxn ang="0">
                  <a:pos x="54" y="23"/>
                </a:cxn>
                <a:cxn ang="0">
                  <a:pos x="52" y="26"/>
                </a:cxn>
                <a:cxn ang="0">
                  <a:pos x="41" y="26"/>
                </a:cxn>
                <a:cxn ang="0">
                  <a:pos x="26" y="17"/>
                </a:cxn>
                <a:cxn ang="0">
                  <a:pos x="11" y="7"/>
                </a:cxn>
                <a:cxn ang="0">
                  <a:pos x="0" y="0"/>
                </a:cxn>
              </a:cxnLst>
              <a:rect l="0" t="0" r="r" b="b"/>
              <a:pathLst>
                <a:path w="54" h="26">
                  <a:moveTo>
                    <a:pt x="0" y="0"/>
                  </a:moveTo>
                  <a:lnTo>
                    <a:pt x="4" y="2"/>
                  </a:lnTo>
                  <a:lnTo>
                    <a:pt x="11" y="4"/>
                  </a:lnTo>
                  <a:lnTo>
                    <a:pt x="23" y="8"/>
                  </a:lnTo>
                  <a:lnTo>
                    <a:pt x="32" y="11"/>
                  </a:lnTo>
                  <a:lnTo>
                    <a:pt x="43" y="15"/>
                  </a:lnTo>
                  <a:lnTo>
                    <a:pt x="50" y="19"/>
                  </a:lnTo>
                  <a:lnTo>
                    <a:pt x="54" y="23"/>
                  </a:lnTo>
                  <a:lnTo>
                    <a:pt x="52" y="26"/>
                  </a:lnTo>
                  <a:lnTo>
                    <a:pt x="41" y="26"/>
                  </a:lnTo>
                  <a:lnTo>
                    <a:pt x="26" y="17"/>
                  </a:lnTo>
                  <a:lnTo>
                    <a:pt x="11" y="7"/>
                  </a:lnTo>
                  <a:lnTo>
                    <a:pt x="0" y="0"/>
                  </a:lnTo>
                  <a:close/>
                </a:path>
              </a:pathLst>
            </a:custGeom>
            <a:solidFill>
              <a:srgbClr val="006600"/>
            </a:solidFill>
            <a:ln w="9525">
              <a:noFill/>
              <a:round/>
              <a:headEnd/>
              <a:tailEnd/>
            </a:ln>
          </p:spPr>
          <p:txBody>
            <a:bodyPr/>
            <a:lstStyle/>
            <a:p>
              <a:endParaRPr lang="en-US"/>
            </a:p>
          </p:txBody>
        </p:sp>
        <p:sp>
          <p:nvSpPr>
            <p:cNvPr id="27" name="Freeform 227"/>
            <p:cNvSpPr>
              <a:spLocks/>
            </p:cNvSpPr>
            <p:nvPr/>
          </p:nvSpPr>
          <p:spPr bwMode="auto">
            <a:xfrm>
              <a:off x="-701" y="3840"/>
              <a:ext cx="13" cy="32"/>
            </a:xfrm>
            <a:custGeom>
              <a:avLst/>
              <a:gdLst/>
              <a:ahLst/>
              <a:cxnLst>
                <a:cxn ang="0">
                  <a:pos x="26" y="0"/>
                </a:cxn>
                <a:cxn ang="0">
                  <a:pos x="21" y="5"/>
                </a:cxn>
                <a:cxn ang="0">
                  <a:pos x="10" y="15"/>
                </a:cxn>
                <a:cxn ang="0">
                  <a:pos x="0" y="25"/>
                </a:cxn>
                <a:cxn ang="0">
                  <a:pos x="2" y="32"/>
                </a:cxn>
                <a:cxn ang="0">
                  <a:pos x="10" y="30"/>
                </a:cxn>
                <a:cxn ang="0">
                  <a:pos x="17" y="20"/>
                </a:cxn>
                <a:cxn ang="0">
                  <a:pos x="23" y="8"/>
                </a:cxn>
                <a:cxn ang="0">
                  <a:pos x="26" y="0"/>
                </a:cxn>
              </a:cxnLst>
              <a:rect l="0" t="0" r="r" b="b"/>
              <a:pathLst>
                <a:path w="26" h="32">
                  <a:moveTo>
                    <a:pt x="26" y="0"/>
                  </a:moveTo>
                  <a:lnTo>
                    <a:pt x="21" y="5"/>
                  </a:lnTo>
                  <a:lnTo>
                    <a:pt x="10" y="15"/>
                  </a:lnTo>
                  <a:lnTo>
                    <a:pt x="0" y="25"/>
                  </a:lnTo>
                  <a:lnTo>
                    <a:pt x="2" y="32"/>
                  </a:lnTo>
                  <a:lnTo>
                    <a:pt x="10" y="30"/>
                  </a:lnTo>
                  <a:lnTo>
                    <a:pt x="17" y="20"/>
                  </a:lnTo>
                  <a:lnTo>
                    <a:pt x="23" y="8"/>
                  </a:lnTo>
                  <a:lnTo>
                    <a:pt x="26" y="0"/>
                  </a:lnTo>
                  <a:close/>
                </a:path>
              </a:pathLst>
            </a:custGeom>
            <a:solidFill>
              <a:srgbClr val="006600"/>
            </a:solidFill>
            <a:ln w="9525">
              <a:noFill/>
              <a:round/>
              <a:headEnd/>
              <a:tailEnd/>
            </a:ln>
          </p:spPr>
          <p:txBody>
            <a:bodyPr/>
            <a:lstStyle/>
            <a:p>
              <a:endParaRPr lang="en-US"/>
            </a:p>
          </p:txBody>
        </p:sp>
        <p:sp>
          <p:nvSpPr>
            <p:cNvPr id="28" name="Freeform 228"/>
            <p:cNvSpPr>
              <a:spLocks/>
            </p:cNvSpPr>
            <p:nvPr/>
          </p:nvSpPr>
          <p:spPr bwMode="auto">
            <a:xfrm>
              <a:off x="-686" y="3846"/>
              <a:ext cx="8" cy="36"/>
            </a:xfrm>
            <a:custGeom>
              <a:avLst/>
              <a:gdLst/>
              <a:ahLst/>
              <a:cxnLst>
                <a:cxn ang="0">
                  <a:pos x="0" y="0"/>
                </a:cxn>
                <a:cxn ang="0">
                  <a:pos x="2" y="7"/>
                </a:cxn>
                <a:cxn ang="0">
                  <a:pos x="2" y="20"/>
                </a:cxn>
                <a:cxn ang="0">
                  <a:pos x="4" y="31"/>
                </a:cxn>
                <a:cxn ang="0">
                  <a:pos x="11" y="36"/>
                </a:cxn>
                <a:cxn ang="0">
                  <a:pos x="17" y="32"/>
                </a:cxn>
                <a:cxn ang="0">
                  <a:pos x="13" y="21"/>
                </a:cxn>
                <a:cxn ang="0">
                  <a:pos x="6" y="8"/>
                </a:cxn>
                <a:cxn ang="0">
                  <a:pos x="0" y="0"/>
                </a:cxn>
              </a:cxnLst>
              <a:rect l="0" t="0" r="r" b="b"/>
              <a:pathLst>
                <a:path w="17" h="36">
                  <a:moveTo>
                    <a:pt x="0" y="0"/>
                  </a:moveTo>
                  <a:lnTo>
                    <a:pt x="2" y="7"/>
                  </a:lnTo>
                  <a:lnTo>
                    <a:pt x="2" y="20"/>
                  </a:lnTo>
                  <a:lnTo>
                    <a:pt x="4" y="31"/>
                  </a:lnTo>
                  <a:lnTo>
                    <a:pt x="11" y="36"/>
                  </a:lnTo>
                  <a:lnTo>
                    <a:pt x="17" y="32"/>
                  </a:lnTo>
                  <a:lnTo>
                    <a:pt x="13" y="21"/>
                  </a:lnTo>
                  <a:lnTo>
                    <a:pt x="6" y="8"/>
                  </a:lnTo>
                  <a:lnTo>
                    <a:pt x="0" y="0"/>
                  </a:lnTo>
                  <a:close/>
                </a:path>
              </a:pathLst>
            </a:custGeom>
            <a:solidFill>
              <a:srgbClr val="006600"/>
            </a:solidFill>
            <a:ln w="9525">
              <a:noFill/>
              <a:round/>
              <a:headEnd/>
              <a:tailEnd/>
            </a:ln>
          </p:spPr>
          <p:txBody>
            <a:bodyPr/>
            <a:lstStyle/>
            <a:p>
              <a:endParaRPr lang="en-US"/>
            </a:p>
          </p:txBody>
        </p:sp>
        <p:sp>
          <p:nvSpPr>
            <p:cNvPr id="29" name="Freeform 229"/>
            <p:cNvSpPr>
              <a:spLocks/>
            </p:cNvSpPr>
            <p:nvPr/>
          </p:nvSpPr>
          <p:spPr bwMode="auto">
            <a:xfrm>
              <a:off x="-717" y="3828"/>
              <a:ext cx="25" cy="32"/>
            </a:xfrm>
            <a:custGeom>
              <a:avLst/>
              <a:gdLst/>
              <a:ahLst/>
              <a:cxnLst>
                <a:cxn ang="0">
                  <a:pos x="48" y="0"/>
                </a:cxn>
                <a:cxn ang="0">
                  <a:pos x="37" y="11"/>
                </a:cxn>
                <a:cxn ang="0">
                  <a:pos x="24" y="22"/>
                </a:cxn>
                <a:cxn ang="0">
                  <a:pos x="9" y="31"/>
                </a:cxn>
                <a:cxn ang="0">
                  <a:pos x="0" y="32"/>
                </a:cxn>
                <a:cxn ang="0">
                  <a:pos x="0" y="29"/>
                </a:cxn>
                <a:cxn ang="0">
                  <a:pos x="4" y="26"/>
                </a:cxn>
                <a:cxn ang="0">
                  <a:pos x="9" y="21"/>
                </a:cxn>
                <a:cxn ang="0">
                  <a:pos x="18" y="16"/>
                </a:cxn>
                <a:cxn ang="0">
                  <a:pos x="28" y="12"/>
                </a:cxn>
                <a:cxn ang="0">
                  <a:pos x="37" y="7"/>
                </a:cxn>
                <a:cxn ang="0">
                  <a:pos x="44" y="3"/>
                </a:cxn>
                <a:cxn ang="0">
                  <a:pos x="48" y="0"/>
                </a:cxn>
              </a:cxnLst>
              <a:rect l="0" t="0" r="r" b="b"/>
              <a:pathLst>
                <a:path w="48" h="32">
                  <a:moveTo>
                    <a:pt x="48" y="0"/>
                  </a:moveTo>
                  <a:lnTo>
                    <a:pt x="37" y="11"/>
                  </a:lnTo>
                  <a:lnTo>
                    <a:pt x="24" y="22"/>
                  </a:lnTo>
                  <a:lnTo>
                    <a:pt x="9" y="31"/>
                  </a:lnTo>
                  <a:lnTo>
                    <a:pt x="0" y="32"/>
                  </a:lnTo>
                  <a:lnTo>
                    <a:pt x="0" y="29"/>
                  </a:lnTo>
                  <a:lnTo>
                    <a:pt x="4" y="26"/>
                  </a:lnTo>
                  <a:lnTo>
                    <a:pt x="9" y="21"/>
                  </a:lnTo>
                  <a:lnTo>
                    <a:pt x="18" y="16"/>
                  </a:lnTo>
                  <a:lnTo>
                    <a:pt x="28" y="12"/>
                  </a:lnTo>
                  <a:lnTo>
                    <a:pt x="37" y="7"/>
                  </a:lnTo>
                  <a:lnTo>
                    <a:pt x="44" y="3"/>
                  </a:lnTo>
                  <a:lnTo>
                    <a:pt x="48" y="0"/>
                  </a:lnTo>
                  <a:close/>
                </a:path>
              </a:pathLst>
            </a:custGeom>
            <a:solidFill>
              <a:srgbClr val="006600"/>
            </a:solidFill>
            <a:ln w="9525">
              <a:noFill/>
              <a:round/>
              <a:headEnd/>
              <a:tailEnd/>
            </a:ln>
          </p:spPr>
          <p:txBody>
            <a:bodyPr/>
            <a:lstStyle/>
            <a:p>
              <a:endParaRPr lang="en-US"/>
            </a:p>
          </p:txBody>
        </p:sp>
        <p:sp>
          <p:nvSpPr>
            <p:cNvPr id="30" name="Freeform 230"/>
            <p:cNvSpPr>
              <a:spLocks/>
            </p:cNvSpPr>
            <p:nvPr/>
          </p:nvSpPr>
          <p:spPr bwMode="auto">
            <a:xfrm>
              <a:off x="-714" y="3654"/>
              <a:ext cx="42" cy="9"/>
            </a:xfrm>
            <a:custGeom>
              <a:avLst/>
              <a:gdLst/>
              <a:ahLst/>
              <a:cxnLst>
                <a:cxn ang="0">
                  <a:pos x="84" y="8"/>
                </a:cxn>
                <a:cxn ang="0">
                  <a:pos x="75" y="8"/>
                </a:cxn>
                <a:cxn ang="0">
                  <a:pos x="62" y="9"/>
                </a:cxn>
                <a:cxn ang="0">
                  <a:pos x="49" y="9"/>
                </a:cxn>
                <a:cxn ang="0">
                  <a:pos x="36" y="9"/>
                </a:cxn>
                <a:cxn ang="0">
                  <a:pos x="23" y="9"/>
                </a:cxn>
                <a:cxn ang="0">
                  <a:pos x="12" y="8"/>
                </a:cxn>
                <a:cxn ang="0">
                  <a:pos x="4" y="6"/>
                </a:cxn>
                <a:cxn ang="0">
                  <a:pos x="0" y="3"/>
                </a:cxn>
                <a:cxn ang="0">
                  <a:pos x="2" y="1"/>
                </a:cxn>
                <a:cxn ang="0">
                  <a:pos x="10" y="0"/>
                </a:cxn>
                <a:cxn ang="0">
                  <a:pos x="21" y="0"/>
                </a:cxn>
                <a:cxn ang="0">
                  <a:pos x="34" y="2"/>
                </a:cxn>
                <a:cxn ang="0">
                  <a:pos x="47" y="4"/>
                </a:cxn>
                <a:cxn ang="0">
                  <a:pos x="62" y="6"/>
                </a:cxn>
                <a:cxn ang="0">
                  <a:pos x="75" y="7"/>
                </a:cxn>
                <a:cxn ang="0">
                  <a:pos x="84" y="8"/>
                </a:cxn>
              </a:cxnLst>
              <a:rect l="0" t="0" r="r" b="b"/>
              <a:pathLst>
                <a:path w="84" h="9">
                  <a:moveTo>
                    <a:pt x="84" y="8"/>
                  </a:moveTo>
                  <a:lnTo>
                    <a:pt x="75" y="8"/>
                  </a:lnTo>
                  <a:lnTo>
                    <a:pt x="62" y="9"/>
                  </a:lnTo>
                  <a:lnTo>
                    <a:pt x="49" y="9"/>
                  </a:lnTo>
                  <a:lnTo>
                    <a:pt x="36" y="9"/>
                  </a:lnTo>
                  <a:lnTo>
                    <a:pt x="23" y="9"/>
                  </a:lnTo>
                  <a:lnTo>
                    <a:pt x="12" y="8"/>
                  </a:lnTo>
                  <a:lnTo>
                    <a:pt x="4" y="6"/>
                  </a:lnTo>
                  <a:lnTo>
                    <a:pt x="0" y="3"/>
                  </a:lnTo>
                  <a:lnTo>
                    <a:pt x="2" y="1"/>
                  </a:lnTo>
                  <a:lnTo>
                    <a:pt x="10" y="0"/>
                  </a:lnTo>
                  <a:lnTo>
                    <a:pt x="21" y="0"/>
                  </a:lnTo>
                  <a:lnTo>
                    <a:pt x="34" y="2"/>
                  </a:lnTo>
                  <a:lnTo>
                    <a:pt x="47" y="4"/>
                  </a:lnTo>
                  <a:lnTo>
                    <a:pt x="62" y="6"/>
                  </a:lnTo>
                  <a:lnTo>
                    <a:pt x="75" y="7"/>
                  </a:lnTo>
                  <a:lnTo>
                    <a:pt x="84" y="8"/>
                  </a:lnTo>
                  <a:close/>
                </a:path>
              </a:pathLst>
            </a:custGeom>
            <a:solidFill>
              <a:srgbClr val="006600"/>
            </a:solidFill>
            <a:ln w="9525">
              <a:noFill/>
              <a:round/>
              <a:headEnd/>
              <a:tailEnd/>
            </a:ln>
          </p:spPr>
          <p:txBody>
            <a:bodyPr/>
            <a:lstStyle/>
            <a:p>
              <a:endParaRPr lang="en-US"/>
            </a:p>
          </p:txBody>
        </p:sp>
        <p:sp>
          <p:nvSpPr>
            <p:cNvPr id="31" name="Freeform 231"/>
            <p:cNvSpPr>
              <a:spLocks/>
            </p:cNvSpPr>
            <p:nvPr/>
          </p:nvSpPr>
          <p:spPr bwMode="auto">
            <a:xfrm>
              <a:off x="-706" y="3635"/>
              <a:ext cx="40" cy="16"/>
            </a:xfrm>
            <a:custGeom>
              <a:avLst/>
              <a:gdLst/>
              <a:ahLst/>
              <a:cxnLst>
                <a:cxn ang="0">
                  <a:pos x="80" y="16"/>
                </a:cxn>
                <a:cxn ang="0">
                  <a:pos x="73" y="16"/>
                </a:cxn>
                <a:cxn ang="0">
                  <a:pos x="62" y="15"/>
                </a:cxn>
                <a:cxn ang="0">
                  <a:pos x="49" y="13"/>
                </a:cxn>
                <a:cxn ang="0">
                  <a:pos x="36" y="12"/>
                </a:cxn>
                <a:cxn ang="0">
                  <a:pos x="23" y="10"/>
                </a:cxn>
                <a:cxn ang="0">
                  <a:pos x="11" y="8"/>
                </a:cxn>
                <a:cxn ang="0">
                  <a:pos x="4" y="5"/>
                </a:cxn>
                <a:cxn ang="0">
                  <a:pos x="0" y="2"/>
                </a:cxn>
                <a:cxn ang="0">
                  <a:pos x="2" y="0"/>
                </a:cxn>
                <a:cxn ang="0">
                  <a:pos x="11" y="0"/>
                </a:cxn>
                <a:cxn ang="0">
                  <a:pos x="23" y="2"/>
                </a:cxn>
                <a:cxn ang="0">
                  <a:pos x="36" y="5"/>
                </a:cxn>
                <a:cxn ang="0">
                  <a:pos x="50" y="8"/>
                </a:cxn>
                <a:cxn ang="0">
                  <a:pos x="63" y="11"/>
                </a:cxn>
                <a:cxn ang="0">
                  <a:pos x="75" y="15"/>
                </a:cxn>
                <a:cxn ang="0">
                  <a:pos x="80" y="16"/>
                </a:cxn>
              </a:cxnLst>
              <a:rect l="0" t="0" r="r" b="b"/>
              <a:pathLst>
                <a:path w="80" h="16">
                  <a:moveTo>
                    <a:pt x="80" y="16"/>
                  </a:moveTo>
                  <a:lnTo>
                    <a:pt x="73" y="16"/>
                  </a:lnTo>
                  <a:lnTo>
                    <a:pt x="62" y="15"/>
                  </a:lnTo>
                  <a:lnTo>
                    <a:pt x="49" y="13"/>
                  </a:lnTo>
                  <a:lnTo>
                    <a:pt x="36" y="12"/>
                  </a:lnTo>
                  <a:lnTo>
                    <a:pt x="23" y="10"/>
                  </a:lnTo>
                  <a:lnTo>
                    <a:pt x="11" y="8"/>
                  </a:lnTo>
                  <a:lnTo>
                    <a:pt x="4" y="5"/>
                  </a:lnTo>
                  <a:lnTo>
                    <a:pt x="0" y="2"/>
                  </a:lnTo>
                  <a:lnTo>
                    <a:pt x="2" y="0"/>
                  </a:lnTo>
                  <a:lnTo>
                    <a:pt x="11" y="0"/>
                  </a:lnTo>
                  <a:lnTo>
                    <a:pt x="23" y="2"/>
                  </a:lnTo>
                  <a:lnTo>
                    <a:pt x="36" y="5"/>
                  </a:lnTo>
                  <a:lnTo>
                    <a:pt x="50" y="8"/>
                  </a:lnTo>
                  <a:lnTo>
                    <a:pt x="63" y="11"/>
                  </a:lnTo>
                  <a:lnTo>
                    <a:pt x="75" y="15"/>
                  </a:lnTo>
                  <a:lnTo>
                    <a:pt x="80" y="16"/>
                  </a:lnTo>
                  <a:close/>
                </a:path>
              </a:pathLst>
            </a:custGeom>
            <a:solidFill>
              <a:srgbClr val="006600"/>
            </a:solidFill>
            <a:ln w="9525">
              <a:noFill/>
              <a:round/>
              <a:headEnd/>
              <a:tailEnd/>
            </a:ln>
          </p:spPr>
          <p:txBody>
            <a:bodyPr/>
            <a:lstStyle/>
            <a:p>
              <a:endParaRPr lang="en-US"/>
            </a:p>
          </p:txBody>
        </p:sp>
        <p:sp>
          <p:nvSpPr>
            <p:cNvPr id="32" name="Freeform 232"/>
            <p:cNvSpPr>
              <a:spLocks/>
            </p:cNvSpPr>
            <p:nvPr/>
          </p:nvSpPr>
          <p:spPr bwMode="auto">
            <a:xfrm>
              <a:off x="-725" y="3676"/>
              <a:ext cx="39" cy="10"/>
            </a:xfrm>
            <a:custGeom>
              <a:avLst/>
              <a:gdLst/>
              <a:ahLst/>
              <a:cxnLst>
                <a:cxn ang="0">
                  <a:pos x="78" y="5"/>
                </a:cxn>
                <a:cxn ang="0">
                  <a:pos x="74" y="7"/>
                </a:cxn>
                <a:cxn ang="0">
                  <a:pos x="67" y="8"/>
                </a:cxn>
                <a:cxn ang="0">
                  <a:pos x="56" y="10"/>
                </a:cxn>
                <a:cxn ang="0">
                  <a:pos x="43" y="10"/>
                </a:cxn>
                <a:cxn ang="0">
                  <a:pos x="28" y="10"/>
                </a:cxn>
                <a:cxn ang="0">
                  <a:pos x="17" y="9"/>
                </a:cxn>
                <a:cxn ang="0">
                  <a:pos x="6" y="8"/>
                </a:cxn>
                <a:cxn ang="0">
                  <a:pos x="0" y="5"/>
                </a:cxn>
                <a:cxn ang="0">
                  <a:pos x="0" y="1"/>
                </a:cxn>
                <a:cxn ang="0">
                  <a:pos x="6" y="0"/>
                </a:cxn>
                <a:cxn ang="0">
                  <a:pos x="17" y="0"/>
                </a:cxn>
                <a:cxn ang="0">
                  <a:pos x="28" y="1"/>
                </a:cxn>
                <a:cxn ang="0">
                  <a:pos x="43" y="2"/>
                </a:cxn>
                <a:cxn ang="0">
                  <a:pos x="56" y="3"/>
                </a:cxn>
                <a:cxn ang="0">
                  <a:pos x="69" y="5"/>
                </a:cxn>
                <a:cxn ang="0">
                  <a:pos x="78" y="5"/>
                </a:cxn>
              </a:cxnLst>
              <a:rect l="0" t="0" r="r" b="b"/>
              <a:pathLst>
                <a:path w="78" h="10">
                  <a:moveTo>
                    <a:pt x="78" y="5"/>
                  </a:moveTo>
                  <a:lnTo>
                    <a:pt x="74" y="7"/>
                  </a:lnTo>
                  <a:lnTo>
                    <a:pt x="67" y="8"/>
                  </a:lnTo>
                  <a:lnTo>
                    <a:pt x="56" y="10"/>
                  </a:lnTo>
                  <a:lnTo>
                    <a:pt x="43" y="10"/>
                  </a:lnTo>
                  <a:lnTo>
                    <a:pt x="28" y="10"/>
                  </a:lnTo>
                  <a:lnTo>
                    <a:pt x="17" y="9"/>
                  </a:lnTo>
                  <a:lnTo>
                    <a:pt x="6" y="8"/>
                  </a:lnTo>
                  <a:lnTo>
                    <a:pt x="0" y="5"/>
                  </a:lnTo>
                  <a:lnTo>
                    <a:pt x="0" y="1"/>
                  </a:lnTo>
                  <a:lnTo>
                    <a:pt x="6" y="0"/>
                  </a:lnTo>
                  <a:lnTo>
                    <a:pt x="17" y="0"/>
                  </a:lnTo>
                  <a:lnTo>
                    <a:pt x="28" y="1"/>
                  </a:lnTo>
                  <a:lnTo>
                    <a:pt x="43" y="2"/>
                  </a:lnTo>
                  <a:lnTo>
                    <a:pt x="56" y="3"/>
                  </a:lnTo>
                  <a:lnTo>
                    <a:pt x="69" y="5"/>
                  </a:lnTo>
                  <a:lnTo>
                    <a:pt x="78" y="5"/>
                  </a:lnTo>
                  <a:close/>
                </a:path>
              </a:pathLst>
            </a:custGeom>
            <a:solidFill>
              <a:srgbClr val="006600"/>
            </a:solidFill>
            <a:ln w="9525">
              <a:noFill/>
              <a:round/>
              <a:headEnd/>
              <a:tailEnd/>
            </a:ln>
          </p:spPr>
          <p:txBody>
            <a:bodyPr/>
            <a:lstStyle/>
            <a:p>
              <a:endParaRPr lang="en-US"/>
            </a:p>
          </p:txBody>
        </p:sp>
        <p:sp>
          <p:nvSpPr>
            <p:cNvPr id="33" name="Freeform 233"/>
            <p:cNvSpPr>
              <a:spLocks/>
            </p:cNvSpPr>
            <p:nvPr/>
          </p:nvSpPr>
          <p:spPr bwMode="auto">
            <a:xfrm>
              <a:off x="-736" y="3698"/>
              <a:ext cx="45" cy="15"/>
            </a:xfrm>
            <a:custGeom>
              <a:avLst/>
              <a:gdLst/>
              <a:ahLst/>
              <a:cxnLst>
                <a:cxn ang="0">
                  <a:pos x="91" y="0"/>
                </a:cxn>
                <a:cxn ang="0">
                  <a:pos x="82" y="3"/>
                </a:cxn>
                <a:cxn ang="0">
                  <a:pos x="69" y="6"/>
                </a:cxn>
                <a:cxn ang="0">
                  <a:pos x="54" y="9"/>
                </a:cxn>
                <a:cxn ang="0">
                  <a:pos x="41" y="13"/>
                </a:cxn>
                <a:cxn ang="0">
                  <a:pos x="26" y="15"/>
                </a:cxn>
                <a:cxn ang="0">
                  <a:pos x="13" y="15"/>
                </a:cxn>
                <a:cxn ang="0">
                  <a:pos x="5" y="15"/>
                </a:cxn>
                <a:cxn ang="0">
                  <a:pos x="0" y="11"/>
                </a:cxn>
                <a:cxn ang="0">
                  <a:pos x="2" y="8"/>
                </a:cxn>
                <a:cxn ang="0">
                  <a:pos x="11" y="6"/>
                </a:cxn>
                <a:cxn ang="0">
                  <a:pos x="22" y="4"/>
                </a:cxn>
                <a:cxn ang="0">
                  <a:pos x="37" y="3"/>
                </a:cxn>
                <a:cxn ang="0">
                  <a:pos x="54" y="3"/>
                </a:cxn>
                <a:cxn ang="0">
                  <a:pos x="69" y="2"/>
                </a:cxn>
                <a:cxn ang="0">
                  <a:pos x="82" y="1"/>
                </a:cxn>
                <a:cxn ang="0">
                  <a:pos x="91" y="0"/>
                </a:cxn>
              </a:cxnLst>
              <a:rect l="0" t="0" r="r" b="b"/>
              <a:pathLst>
                <a:path w="91" h="15">
                  <a:moveTo>
                    <a:pt x="91" y="0"/>
                  </a:moveTo>
                  <a:lnTo>
                    <a:pt x="82" y="3"/>
                  </a:lnTo>
                  <a:lnTo>
                    <a:pt x="69" y="6"/>
                  </a:lnTo>
                  <a:lnTo>
                    <a:pt x="54" y="9"/>
                  </a:lnTo>
                  <a:lnTo>
                    <a:pt x="41" y="13"/>
                  </a:lnTo>
                  <a:lnTo>
                    <a:pt x="26" y="15"/>
                  </a:lnTo>
                  <a:lnTo>
                    <a:pt x="13" y="15"/>
                  </a:lnTo>
                  <a:lnTo>
                    <a:pt x="5" y="15"/>
                  </a:lnTo>
                  <a:lnTo>
                    <a:pt x="0" y="11"/>
                  </a:lnTo>
                  <a:lnTo>
                    <a:pt x="2" y="8"/>
                  </a:lnTo>
                  <a:lnTo>
                    <a:pt x="11" y="6"/>
                  </a:lnTo>
                  <a:lnTo>
                    <a:pt x="22" y="4"/>
                  </a:lnTo>
                  <a:lnTo>
                    <a:pt x="37" y="3"/>
                  </a:lnTo>
                  <a:lnTo>
                    <a:pt x="54" y="3"/>
                  </a:lnTo>
                  <a:lnTo>
                    <a:pt x="69" y="2"/>
                  </a:lnTo>
                  <a:lnTo>
                    <a:pt x="82" y="1"/>
                  </a:lnTo>
                  <a:lnTo>
                    <a:pt x="91" y="0"/>
                  </a:lnTo>
                  <a:close/>
                </a:path>
              </a:pathLst>
            </a:custGeom>
            <a:solidFill>
              <a:srgbClr val="006600"/>
            </a:solidFill>
            <a:ln w="9525">
              <a:noFill/>
              <a:round/>
              <a:headEnd/>
              <a:tailEnd/>
            </a:ln>
          </p:spPr>
          <p:txBody>
            <a:bodyPr/>
            <a:lstStyle/>
            <a:p>
              <a:endParaRPr lang="en-US"/>
            </a:p>
          </p:txBody>
        </p:sp>
        <p:sp>
          <p:nvSpPr>
            <p:cNvPr id="34" name="Freeform 234"/>
            <p:cNvSpPr>
              <a:spLocks/>
            </p:cNvSpPr>
            <p:nvPr/>
          </p:nvSpPr>
          <p:spPr bwMode="auto">
            <a:xfrm>
              <a:off x="-747" y="3721"/>
              <a:ext cx="49" cy="17"/>
            </a:xfrm>
            <a:custGeom>
              <a:avLst/>
              <a:gdLst/>
              <a:ahLst/>
              <a:cxnLst>
                <a:cxn ang="0">
                  <a:pos x="98" y="0"/>
                </a:cxn>
                <a:cxn ang="0">
                  <a:pos x="89" y="2"/>
                </a:cxn>
                <a:cxn ang="0">
                  <a:pos x="76" y="6"/>
                </a:cxn>
                <a:cxn ang="0">
                  <a:pos x="59" y="9"/>
                </a:cxn>
                <a:cxn ang="0">
                  <a:pos x="42" y="13"/>
                </a:cxn>
                <a:cxn ang="0">
                  <a:pos x="26" y="15"/>
                </a:cxn>
                <a:cxn ang="0">
                  <a:pos x="13" y="17"/>
                </a:cxn>
                <a:cxn ang="0">
                  <a:pos x="3" y="16"/>
                </a:cxn>
                <a:cxn ang="0">
                  <a:pos x="0" y="14"/>
                </a:cxn>
                <a:cxn ang="0">
                  <a:pos x="3" y="10"/>
                </a:cxn>
                <a:cxn ang="0">
                  <a:pos x="14" y="8"/>
                </a:cxn>
                <a:cxn ang="0">
                  <a:pos x="29" y="6"/>
                </a:cxn>
                <a:cxn ang="0">
                  <a:pos x="46" y="4"/>
                </a:cxn>
                <a:cxn ang="0">
                  <a:pos x="63" y="3"/>
                </a:cxn>
                <a:cxn ang="0">
                  <a:pos x="78" y="2"/>
                </a:cxn>
                <a:cxn ang="0">
                  <a:pos x="91" y="1"/>
                </a:cxn>
                <a:cxn ang="0">
                  <a:pos x="98" y="0"/>
                </a:cxn>
              </a:cxnLst>
              <a:rect l="0" t="0" r="r" b="b"/>
              <a:pathLst>
                <a:path w="98" h="17">
                  <a:moveTo>
                    <a:pt x="98" y="0"/>
                  </a:moveTo>
                  <a:lnTo>
                    <a:pt x="89" y="2"/>
                  </a:lnTo>
                  <a:lnTo>
                    <a:pt x="76" y="6"/>
                  </a:lnTo>
                  <a:lnTo>
                    <a:pt x="59" y="9"/>
                  </a:lnTo>
                  <a:lnTo>
                    <a:pt x="42" y="13"/>
                  </a:lnTo>
                  <a:lnTo>
                    <a:pt x="26" y="15"/>
                  </a:lnTo>
                  <a:lnTo>
                    <a:pt x="13" y="17"/>
                  </a:lnTo>
                  <a:lnTo>
                    <a:pt x="3" y="16"/>
                  </a:lnTo>
                  <a:lnTo>
                    <a:pt x="0" y="14"/>
                  </a:lnTo>
                  <a:lnTo>
                    <a:pt x="3" y="10"/>
                  </a:lnTo>
                  <a:lnTo>
                    <a:pt x="14" y="8"/>
                  </a:lnTo>
                  <a:lnTo>
                    <a:pt x="29" y="6"/>
                  </a:lnTo>
                  <a:lnTo>
                    <a:pt x="46" y="4"/>
                  </a:lnTo>
                  <a:lnTo>
                    <a:pt x="63" y="3"/>
                  </a:lnTo>
                  <a:lnTo>
                    <a:pt x="78" y="2"/>
                  </a:lnTo>
                  <a:lnTo>
                    <a:pt x="91" y="1"/>
                  </a:lnTo>
                  <a:lnTo>
                    <a:pt x="98" y="0"/>
                  </a:lnTo>
                  <a:close/>
                </a:path>
              </a:pathLst>
            </a:custGeom>
            <a:solidFill>
              <a:srgbClr val="006600"/>
            </a:solidFill>
            <a:ln w="9525">
              <a:noFill/>
              <a:round/>
              <a:headEnd/>
              <a:tailEnd/>
            </a:ln>
          </p:spPr>
          <p:txBody>
            <a:bodyPr/>
            <a:lstStyle/>
            <a:p>
              <a:endParaRPr lang="en-US"/>
            </a:p>
          </p:txBody>
        </p:sp>
        <p:sp>
          <p:nvSpPr>
            <p:cNvPr id="35" name="Freeform 235"/>
            <p:cNvSpPr>
              <a:spLocks/>
            </p:cNvSpPr>
            <p:nvPr/>
          </p:nvSpPr>
          <p:spPr bwMode="auto">
            <a:xfrm>
              <a:off x="-751" y="3762"/>
              <a:ext cx="53" cy="31"/>
            </a:xfrm>
            <a:custGeom>
              <a:avLst/>
              <a:gdLst/>
              <a:ahLst/>
              <a:cxnLst>
                <a:cxn ang="0">
                  <a:pos x="106" y="0"/>
                </a:cxn>
                <a:cxn ang="0">
                  <a:pos x="97" y="5"/>
                </a:cxn>
                <a:cxn ang="0">
                  <a:pos x="82" y="12"/>
                </a:cxn>
                <a:cxn ang="0">
                  <a:pos x="67" y="17"/>
                </a:cxn>
                <a:cxn ang="0">
                  <a:pos x="48" y="22"/>
                </a:cxn>
                <a:cxn ang="0">
                  <a:pos x="32" y="27"/>
                </a:cxn>
                <a:cxn ang="0">
                  <a:pos x="17" y="30"/>
                </a:cxn>
                <a:cxn ang="0">
                  <a:pos x="6" y="31"/>
                </a:cxn>
                <a:cxn ang="0">
                  <a:pos x="0" y="29"/>
                </a:cxn>
                <a:cxn ang="0">
                  <a:pos x="2" y="26"/>
                </a:cxn>
                <a:cxn ang="0">
                  <a:pos x="13" y="23"/>
                </a:cxn>
                <a:cxn ang="0">
                  <a:pos x="28" y="19"/>
                </a:cxn>
                <a:cxn ang="0">
                  <a:pos x="47" y="15"/>
                </a:cxn>
                <a:cxn ang="0">
                  <a:pos x="67" y="12"/>
                </a:cxn>
                <a:cxn ang="0">
                  <a:pos x="84" y="7"/>
                </a:cxn>
                <a:cxn ang="0">
                  <a:pos x="99" y="3"/>
                </a:cxn>
                <a:cxn ang="0">
                  <a:pos x="106" y="0"/>
                </a:cxn>
              </a:cxnLst>
              <a:rect l="0" t="0" r="r" b="b"/>
              <a:pathLst>
                <a:path w="106" h="31">
                  <a:moveTo>
                    <a:pt x="106" y="0"/>
                  </a:moveTo>
                  <a:lnTo>
                    <a:pt x="97" y="5"/>
                  </a:lnTo>
                  <a:lnTo>
                    <a:pt x="82" y="12"/>
                  </a:lnTo>
                  <a:lnTo>
                    <a:pt x="67" y="17"/>
                  </a:lnTo>
                  <a:lnTo>
                    <a:pt x="48" y="22"/>
                  </a:lnTo>
                  <a:lnTo>
                    <a:pt x="32" y="27"/>
                  </a:lnTo>
                  <a:lnTo>
                    <a:pt x="17" y="30"/>
                  </a:lnTo>
                  <a:lnTo>
                    <a:pt x="6" y="31"/>
                  </a:lnTo>
                  <a:lnTo>
                    <a:pt x="0" y="29"/>
                  </a:lnTo>
                  <a:lnTo>
                    <a:pt x="2" y="26"/>
                  </a:lnTo>
                  <a:lnTo>
                    <a:pt x="13" y="23"/>
                  </a:lnTo>
                  <a:lnTo>
                    <a:pt x="28" y="19"/>
                  </a:lnTo>
                  <a:lnTo>
                    <a:pt x="47" y="15"/>
                  </a:lnTo>
                  <a:lnTo>
                    <a:pt x="67" y="12"/>
                  </a:lnTo>
                  <a:lnTo>
                    <a:pt x="84" y="7"/>
                  </a:lnTo>
                  <a:lnTo>
                    <a:pt x="99" y="3"/>
                  </a:lnTo>
                  <a:lnTo>
                    <a:pt x="106" y="0"/>
                  </a:lnTo>
                  <a:close/>
                </a:path>
              </a:pathLst>
            </a:custGeom>
            <a:solidFill>
              <a:srgbClr val="006600"/>
            </a:solidFill>
            <a:ln w="9525">
              <a:noFill/>
              <a:round/>
              <a:headEnd/>
              <a:tailEnd/>
            </a:ln>
          </p:spPr>
          <p:txBody>
            <a:bodyPr/>
            <a:lstStyle/>
            <a:p>
              <a:endParaRPr lang="en-US"/>
            </a:p>
          </p:txBody>
        </p:sp>
        <p:sp>
          <p:nvSpPr>
            <p:cNvPr id="36" name="Freeform 236"/>
            <p:cNvSpPr>
              <a:spLocks/>
            </p:cNvSpPr>
            <p:nvPr/>
          </p:nvSpPr>
          <p:spPr bwMode="auto">
            <a:xfrm>
              <a:off x="-743" y="3810"/>
              <a:ext cx="50" cy="35"/>
            </a:xfrm>
            <a:custGeom>
              <a:avLst/>
              <a:gdLst/>
              <a:ahLst/>
              <a:cxnLst>
                <a:cxn ang="0">
                  <a:pos x="98" y="0"/>
                </a:cxn>
                <a:cxn ang="0">
                  <a:pos x="91" y="4"/>
                </a:cxn>
                <a:cxn ang="0">
                  <a:pos x="78" y="10"/>
                </a:cxn>
                <a:cxn ang="0">
                  <a:pos x="63" y="16"/>
                </a:cxn>
                <a:cxn ang="0">
                  <a:pos x="46" y="22"/>
                </a:cxn>
                <a:cxn ang="0">
                  <a:pos x="30" y="29"/>
                </a:cxn>
                <a:cxn ang="0">
                  <a:pos x="17" y="33"/>
                </a:cxn>
                <a:cxn ang="0">
                  <a:pos x="5" y="35"/>
                </a:cxn>
                <a:cxn ang="0">
                  <a:pos x="0" y="33"/>
                </a:cxn>
                <a:cxn ang="0">
                  <a:pos x="2" y="29"/>
                </a:cxn>
                <a:cxn ang="0">
                  <a:pos x="11" y="25"/>
                </a:cxn>
                <a:cxn ang="0">
                  <a:pos x="26" y="19"/>
                </a:cxn>
                <a:cxn ang="0">
                  <a:pos x="44" y="14"/>
                </a:cxn>
                <a:cxn ang="0">
                  <a:pos x="61" y="10"/>
                </a:cxn>
                <a:cxn ang="0">
                  <a:pos x="78" y="6"/>
                </a:cxn>
                <a:cxn ang="0">
                  <a:pos x="91" y="2"/>
                </a:cxn>
                <a:cxn ang="0">
                  <a:pos x="98" y="0"/>
                </a:cxn>
              </a:cxnLst>
              <a:rect l="0" t="0" r="r" b="b"/>
              <a:pathLst>
                <a:path w="98" h="35">
                  <a:moveTo>
                    <a:pt x="98" y="0"/>
                  </a:moveTo>
                  <a:lnTo>
                    <a:pt x="91" y="4"/>
                  </a:lnTo>
                  <a:lnTo>
                    <a:pt x="78" y="10"/>
                  </a:lnTo>
                  <a:lnTo>
                    <a:pt x="63" y="16"/>
                  </a:lnTo>
                  <a:lnTo>
                    <a:pt x="46" y="22"/>
                  </a:lnTo>
                  <a:lnTo>
                    <a:pt x="30" y="29"/>
                  </a:lnTo>
                  <a:lnTo>
                    <a:pt x="17" y="33"/>
                  </a:lnTo>
                  <a:lnTo>
                    <a:pt x="5" y="35"/>
                  </a:lnTo>
                  <a:lnTo>
                    <a:pt x="0" y="33"/>
                  </a:lnTo>
                  <a:lnTo>
                    <a:pt x="2" y="29"/>
                  </a:lnTo>
                  <a:lnTo>
                    <a:pt x="11" y="25"/>
                  </a:lnTo>
                  <a:lnTo>
                    <a:pt x="26" y="19"/>
                  </a:lnTo>
                  <a:lnTo>
                    <a:pt x="44" y="14"/>
                  </a:lnTo>
                  <a:lnTo>
                    <a:pt x="61" y="10"/>
                  </a:lnTo>
                  <a:lnTo>
                    <a:pt x="78" y="6"/>
                  </a:lnTo>
                  <a:lnTo>
                    <a:pt x="91" y="2"/>
                  </a:lnTo>
                  <a:lnTo>
                    <a:pt x="98" y="0"/>
                  </a:lnTo>
                  <a:close/>
                </a:path>
              </a:pathLst>
            </a:custGeom>
            <a:solidFill>
              <a:srgbClr val="006600"/>
            </a:solidFill>
            <a:ln w="9525">
              <a:noFill/>
              <a:round/>
              <a:headEnd/>
              <a:tailEnd/>
            </a:ln>
          </p:spPr>
          <p:txBody>
            <a:bodyPr/>
            <a:lstStyle/>
            <a:p>
              <a:endParaRPr lang="en-US"/>
            </a:p>
          </p:txBody>
        </p:sp>
        <p:sp>
          <p:nvSpPr>
            <p:cNvPr id="37" name="Freeform 237"/>
            <p:cNvSpPr>
              <a:spLocks/>
            </p:cNvSpPr>
            <p:nvPr/>
          </p:nvSpPr>
          <p:spPr bwMode="auto">
            <a:xfrm>
              <a:off x="-744" y="3742"/>
              <a:ext cx="44" cy="29"/>
            </a:xfrm>
            <a:custGeom>
              <a:avLst/>
              <a:gdLst/>
              <a:ahLst/>
              <a:cxnLst>
                <a:cxn ang="0">
                  <a:pos x="89" y="0"/>
                </a:cxn>
                <a:cxn ang="0">
                  <a:pos x="82" y="4"/>
                </a:cxn>
                <a:cxn ang="0">
                  <a:pos x="69" y="9"/>
                </a:cxn>
                <a:cxn ang="0">
                  <a:pos x="56" y="14"/>
                </a:cxn>
                <a:cxn ang="0">
                  <a:pos x="39" y="20"/>
                </a:cxn>
                <a:cxn ang="0">
                  <a:pos x="26" y="25"/>
                </a:cxn>
                <a:cxn ang="0">
                  <a:pos x="13" y="28"/>
                </a:cxn>
                <a:cxn ang="0">
                  <a:pos x="4" y="29"/>
                </a:cxn>
                <a:cxn ang="0">
                  <a:pos x="0" y="27"/>
                </a:cxn>
                <a:cxn ang="0">
                  <a:pos x="4" y="23"/>
                </a:cxn>
                <a:cxn ang="0">
                  <a:pos x="11" y="19"/>
                </a:cxn>
                <a:cxn ang="0">
                  <a:pos x="24" y="15"/>
                </a:cxn>
                <a:cxn ang="0">
                  <a:pos x="41" y="11"/>
                </a:cxn>
                <a:cxn ang="0">
                  <a:pos x="56" y="7"/>
                </a:cxn>
                <a:cxn ang="0">
                  <a:pos x="71" y="4"/>
                </a:cxn>
                <a:cxn ang="0">
                  <a:pos x="82" y="2"/>
                </a:cxn>
                <a:cxn ang="0">
                  <a:pos x="89" y="0"/>
                </a:cxn>
              </a:cxnLst>
              <a:rect l="0" t="0" r="r" b="b"/>
              <a:pathLst>
                <a:path w="89" h="29">
                  <a:moveTo>
                    <a:pt x="89" y="0"/>
                  </a:moveTo>
                  <a:lnTo>
                    <a:pt x="82" y="4"/>
                  </a:lnTo>
                  <a:lnTo>
                    <a:pt x="69" y="9"/>
                  </a:lnTo>
                  <a:lnTo>
                    <a:pt x="56" y="14"/>
                  </a:lnTo>
                  <a:lnTo>
                    <a:pt x="39" y="20"/>
                  </a:lnTo>
                  <a:lnTo>
                    <a:pt x="26" y="25"/>
                  </a:lnTo>
                  <a:lnTo>
                    <a:pt x="13" y="28"/>
                  </a:lnTo>
                  <a:lnTo>
                    <a:pt x="4" y="29"/>
                  </a:lnTo>
                  <a:lnTo>
                    <a:pt x="0" y="27"/>
                  </a:lnTo>
                  <a:lnTo>
                    <a:pt x="4" y="23"/>
                  </a:lnTo>
                  <a:lnTo>
                    <a:pt x="11" y="19"/>
                  </a:lnTo>
                  <a:lnTo>
                    <a:pt x="24" y="15"/>
                  </a:lnTo>
                  <a:lnTo>
                    <a:pt x="41" y="11"/>
                  </a:lnTo>
                  <a:lnTo>
                    <a:pt x="56" y="7"/>
                  </a:lnTo>
                  <a:lnTo>
                    <a:pt x="71" y="4"/>
                  </a:lnTo>
                  <a:lnTo>
                    <a:pt x="82" y="2"/>
                  </a:lnTo>
                  <a:lnTo>
                    <a:pt x="89" y="0"/>
                  </a:lnTo>
                  <a:close/>
                </a:path>
              </a:pathLst>
            </a:custGeom>
            <a:solidFill>
              <a:srgbClr val="006600"/>
            </a:solidFill>
            <a:ln w="9525">
              <a:noFill/>
              <a:round/>
              <a:headEnd/>
              <a:tailEnd/>
            </a:ln>
          </p:spPr>
          <p:txBody>
            <a:bodyPr/>
            <a:lstStyle/>
            <a:p>
              <a:endParaRPr lang="en-US"/>
            </a:p>
          </p:txBody>
        </p:sp>
        <p:sp>
          <p:nvSpPr>
            <p:cNvPr id="38" name="Freeform 238"/>
            <p:cNvSpPr>
              <a:spLocks/>
            </p:cNvSpPr>
            <p:nvPr/>
          </p:nvSpPr>
          <p:spPr bwMode="auto">
            <a:xfrm>
              <a:off x="-704" y="3744"/>
              <a:ext cx="65" cy="45"/>
            </a:xfrm>
            <a:custGeom>
              <a:avLst/>
              <a:gdLst/>
              <a:ahLst/>
              <a:cxnLst>
                <a:cxn ang="0">
                  <a:pos x="130" y="44"/>
                </a:cxn>
                <a:cxn ang="0">
                  <a:pos x="123" y="45"/>
                </a:cxn>
                <a:cxn ang="0">
                  <a:pos x="108" y="43"/>
                </a:cxn>
                <a:cxn ang="0">
                  <a:pos x="89" y="38"/>
                </a:cxn>
                <a:cxn ang="0">
                  <a:pos x="67" y="32"/>
                </a:cxn>
                <a:cxn ang="0">
                  <a:pos x="44" y="24"/>
                </a:cxn>
                <a:cxn ang="0">
                  <a:pos x="24" y="16"/>
                </a:cxn>
                <a:cxn ang="0">
                  <a:pos x="9" y="8"/>
                </a:cxn>
                <a:cxn ang="0">
                  <a:pos x="0" y="0"/>
                </a:cxn>
                <a:cxn ang="0">
                  <a:pos x="9" y="3"/>
                </a:cxn>
                <a:cxn ang="0">
                  <a:pos x="28" y="8"/>
                </a:cxn>
                <a:cxn ang="0">
                  <a:pos x="48" y="14"/>
                </a:cxn>
                <a:cxn ang="0">
                  <a:pos x="72" y="21"/>
                </a:cxn>
                <a:cxn ang="0">
                  <a:pos x="95" y="30"/>
                </a:cxn>
                <a:cxn ang="0">
                  <a:pos x="113" y="36"/>
                </a:cxn>
                <a:cxn ang="0">
                  <a:pos x="126" y="41"/>
                </a:cxn>
                <a:cxn ang="0">
                  <a:pos x="130" y="44"/>
                </a:cxn>
              </a:cxnLst>
              <a:rect l="0" t="0" r="r" b="b"/>
              <a:pathLst>
                <a:path w="130" h="45">
                  <a:moveTo>
                    <a:pt x="130" y="44"/>
                  </a:moveTo>
                  <a:lnTo>
                    <a:pt x="123" y="45"/>
                  </a:lnTo>
                  <a:lnTo>
                    <a:pt x="108" y="43"/>
                  </a:lnTo>
                  <a:lnTo>
                    <a:pt x="89" y="38"/>
                  </a:lnTo>
                  <a:lnTo>
                    <a:pt x="67" y="32"/>
                  </a:lnTo>
                  <a:lnTo>
                    <a:pt x="44" y="24"/>
                  </a:lnTo>
                  <a:lnTo>
                    <a:pt x="24" y="16"/>
                  </a:lnTo>
                  <a:lnTo>
                    <a:pt x="9" y="8"/>
                  </a:lnTo>
                  <a:lnTo>
                    <a:pt x="0" y="0"/>
                  </a:lnTo>
                  <a:lnTo>
                    <a:pt x="9" y="3"/>
                  </a:lnTo>
                  <a:lnTo>
                    <a:pt x="28" y="8"/>
                  </a:lnTo>
                  <a:lnTo>
                    <a:pt x="48" y="14"/>
                  </a:lnTo>
                  <a:lnTo>
                    <a:pt x="72" y="21"/>
                  </a:lnTo>
                  <a:lnTo>
                    <a:pt x="95" y="30"/>
                  </a:lnTo>
                  <a:lnTo>
                    <a:pt x="113" y="36"/>
                  </a:lnTo>
                  <a:lnTo>
                    <a:pt x="126" y="41"/>
                  </a:lnTo>
                  <a:lnTo>
                    <a:pt x="130" y="44"/>
                  </a:lnTo>
                  <a:close/>
                </a:path>
              </a:pathLst>
            </a:custGeom>
            <a:solidFill>
              <a:srgbClr val="006600"/>
            </a:solidFill>
            <a:ln w="9525">
              <a:noFill/>
              <a:round/>
              <a:headEnd/>
              <a:tailEnd/>
            </a:ln>
          </p:spPr>
          <p:txBody>
            <a:bodyPr/>
            <a:lstStyle/>
            <a:p>
              <a:endParaRPr lang="en-US"/>
            </a:p>
          </p:txBody>
        </p:sp>
        <p:sp>
          <p:nvSpPr>
            <p:cNvPr id="39" name="Freeform 239"/>
            <p:cNvSpPr>
              <a:spLocks/>
            </p:cNvSpPr>
            <p:nvPr/>
          </p:nvSpPr>
          <p:spPr bwMode="auto">
            <a:xfrm>
              <a:off x="-701" y="3781"/>
              <a:ext cx="51" cy="39"/>
            </a:xfrm>
            <a:custGeom>
              <a:avLst/>
              <a:gdLst/>
              <a:ahLst/>
              <a:cxnLst>
                <a:cxn ang="0">
                  <a:pos x="103" y="39"/>
                </a:cxn>
                <a:cxn ang="0">
                  <a:pos x="97" y="39"/>
                </a:cxn>
                <a:cxn ang="0">
                  <a:pos x="88" y="38"/>
                </a:cxn>
                <a:cxn ang="0">
                  <a:pos x="73" y="35"/>
                </a:cxn>
                <a:cxn ang="0">
                  <a:pos x="56" y="30"/>
                </a:cxn>
                <a:cxn ang="0">
                  <a:pos x="39" y="24"/>
                </a:cxn>
                <a:cxn ang="0">
                  <a:pos x="23" y="16"/>
                </a:cxn>
                <a:cxn ang="0">
                  <a:pos x="10" y="8"/>
                </a:cxn>
                <a:cxn ang="0">
                  <a:pos x="0" y="0"/>
                </a:cxn>
                <a:cxn ang="0">
                  <a:pos x="12" y="5"/>
                </a:cxn>
                <a:cxn ang="0">
                  <a:pos x="26" y="10"/>
                </a:cxn>
                <a:cxn ang="0">
                  <a:pos x="45" y="16"/>
                </a:cxn>
                <a:cxn ang="0">
                  <a:pos x="62" y="23"/>
                </a:cxn>
                <a:cxn ang="0">
                  <a:pos x="78" y="28"/>
                </a:cxn>
                <a:cxn ang="0">
                  <a:pos x="91" y="33"/>
                </a:cxn>
                <a:cxn ang="0">
                  <a:pos x="101" y="37"/>
                </a:cxn>
                <a:cxn ang="0">
                  <a:pos x="103" y="39"/>
                </a:cxn>
              </a:cxnLst>
              <a:rect l="0" t="0" r="r" b="b"/>
              <a:pathLst>
                <a:path w="103" h="39">
                  <a:moveTo>
                    <a:pt x="103" y="39"/>
                  </a:moveTo>
                  <a:lnTo>
                    <a:pt x="97" y="39"/>
                  </a:lnTo>
                  <a:lnTo>
                    <a:pt x="88" y="38"/>
                  </a:lnTo>
                  <a:lnTo>
                    <a:pt x="73" y="35"/>
                  </a:lnTo>
                  <a:lnTo>
                    <a:pt x="56" y="30"/>
                  </a:lnTo>
                  <a:lnTo>
                    <a:pt x="39" y="24"/>
                  </a:lnTo>
                  <a:lnTo>
                    <a:pt x="23" y="16"/>
                  </a:lnTo>
                  <a:lnTo>
                    <a:pt x="10" y="8"/>
                  </a:lnTo>
                  <a:lnTo>
                    <a:pt x="0" y="0"/>
                  </a:lnTo>
                  <a:lnTo>
                    <a:pt x="12" y="5"/>
                  </a:lnTo>
                  <a:lnTo>
                    <a:pt x="26" y="10"/>
                  </a:lnTo>
                  <a:lnTo>
                    <a:pt x="45" y="16"/>
                  </a:lnTo>
                  <a:lnTo>
                    <a:pt x="62" y="23"/>
                  </a:lnTo>
                  <a:lnTo>
                    <a:pt x="78" y="28"/>
                  </a:lnTo>
                  <a:lnTo>
                    <a:pt x="91" y="33"/>
                  </a:lnTo>
                  <a:lnTo>
                    <a:pt x="101" y="37"/>
                  </a:lnTo>
                  <a:lnTo>
                    <a:pt x="103" y="39"/>
                  </a:lnTo>
                  <a:close/>
                </a:path>
              </a:pathLst>
            </a:custGeom>
            <a:solidFill>
              <a:srgbClr val="006600"/>
            </a:solidFill>
            <a:ln w="9525">
              <a:noFill/>
              <a:round/>
              <a:headEnd/>
              <a:tailEnd/>
            </a:ln>
          </p:spPr>
          <p:txBody>
            <a:bodyPr/>
            <a:lstStyle/>
            <a:p>
              <a:endParaRPr lang="en-US"/>
            </a:p>
          </p:txBody>
        </p:sp>
        <p:sp>
          <p:nvSpPr>
            <p:cNvPr id="40" name="Freeform 240"/>
            <p:cNvSpPr>
              <a:spLocks/>
            </p:cNvSpPr>
            <p:nvPr/>
          </p:nvSpPr>
          <p:spPr bwMode="auto">
            <a:xfrm>
              <a:off x="-745" y="3786"/>
              <a:ext cx="48" cy="35"/>
            </a:xfrm>
            <a:custGeom>
              <a:avLst/>
              <a:gdLst/>
              <a:ahLst/>
              <a:cxnLst>
                <a:cxn ang="0">
                  <a:pos x="97" y="0"/>
                </a:cxn>
                <a:cxn ang="0">
                  <a:pos x="89" y="4"/>
                </a:cxn>
                <a:cxn ang="0">
                  <a:pos x="76" y="10"/>
                </a:cxn>
                <a:cxn ang="0">
                  <a:pos x="62" y="17"/>
                </a:cxn>
                <a:cxn ang="0">
                  <a:pos x="47" y="24"/>
                </a:cxn>
                <a:cxn ang="0">
                  <a:pos x="30" y="29"/>
                </a:cxn>
                <a:cxn ang="0">
                  <a:pos x="17" y="33"/>
                </a:cxn>
                <a:cxn ang="0">
                  <a:pos x="6" y="35"/>
                </a:cxn>
                <a:cxn ang="0">
                  <a:pos x="0" y="33"/>
                </a:cxn>
                <a:cxn ang="0">
                  <a:pos x="2" y="29"/>
                </a:cxn>
                <a:cxn ang="0">
                  <a:pos x="10" y="25"/>
                </a:cxn>
                <a:cxn ang="0">
                  <a:pos x="24" y="21"/>
                </a:cxn>
                <a:cxn ang="0">
                  <a:pos x="43" y="15"/>
                </a:cxn>
                <a:cxn ang="0">
                  <a:pos x="60" y="10"/>
                </a:cxn>
                <a:cxn ang="0">
                  <a:pos x="76" y="6"/>
                </a:cxn>
                <a:cxn ang="0">
                  <a:pos x="89" y="3"/>
                </a:cxn>
                <a:cxn ang="0">
                  <a:pos x="97" y="0"/>
                </a:cxn>
              </a:cxnLst>
              <a:rect l="0" t="0" r="r" b="b"/>
              <a:pathLst>
                <a:path w="97" h="35">
                  <a:moveTo>
                    <a:pt x="97" y="0"/>
                  </a:moveTo>
                  <a:lnTo>
                    <a:pt x="89" y="4"/>
                  </a:lnTo>
                  <a:lnTo>
                    <a:pt x="76" y="10"/>
                  </a:lnTo>
                  <a:lnTo>
                    <a:pt x="62" y="17"/>
                  </a:lnTo>
                  <a:lnTo>
                    <a:pt x="47" y="24"/>
                  </a:lnTo>
                  <a:lnTo>
                    <a:pt x="30" y="29"/>
                  </a:lnTo>
                  <a:lnTo>
                    <a:pt x="17" y="33"/>
                  </a:lnTo>
                  <a:lnTo>
                    <a:pt x="6" y="35"/>
                  </a:lnTo>
                  <a:lnTo>
                    <a:pt x="0" y="33"/>
                  </a:lnTo>
                  <a:lnTo>
                    <a:pt x="2" y="29"/>
                  </a:lnTo>
                  <a:lnTo>
                    <a:pt x="10" y="25"/>
                  </a:lnTo>
                  <a:lnTo>
                    <a:pt x="24" y="21"/>
                  </a:lnTo>
                  <a:lnTo>
                    <a:pt x="43" y="15"/>
                  </a:lnTo>
                  <a:lnTo>
                    <a:pt x="60" y="10"/>
                  </a:lnTo>
                  <a:lnTo>
                    <a:pt x="76" y="6"/>
                  </a:lnTo>
                  <a:lnTo>
                    <a:pt x="89" y="3"/>
                  </a:lnTo>
                  <a:lnTo>
                    <a:pt x="97" y="0"/>
                  </a:lnTo>
                  <a:close/>
                </a:path>
              </a:pathLst>
            </a:custGeom>
            <a:solidFill>
              <a:srgbClr val="006600"/>
            </a:solidFill>
            <a:ln w="9525">
              <a:noFill/>
              <a:round/>
              <a:headEnd/>
              <a:tailEnd/>
            </a:ln>
          </p:spPr>
          <p:txBody>
            <a:bodyPr/>
            <a:lstStyle/>
            <a:p>
              <a:endParaRPr lang="en-US"/>
            </a:p>
          </p:txBody>
        </p:sp>
        <p:sp>
          <p:nvSpPr>
            <p:cNvPr id="41" name="Freeform 241"/>
            <p:cNvSpPr>
              <a:spLocks/>
            </p:cNvSpPr>
            <p:nvPr/>
          </p:nvSpPr>
          <p:spPr bwMode="auto">
            <a:xfrm>
              <a:off x="-634" y="3827"/>
              <a:ext cx="39" cy="180"/>
            </a:xfrm>
            <a:custGeom>
              <a:avLst/>
              <a:gdLst/>
              <a:ahLst/>
              <a:cxnLst>
                <a:cxn ang="0">
                  <a:pos x="71" y="0"/>
                </a:cxn>
                <a:cxn ang="0">
                  <a:pos x="73" y="0"/>
                </a:cxn>
                <a:cxn ang="0">
                  <a:pos x="76" y="1"/>
                </a:cxn>
                <a:cxn ang="0">
                  <a:pos x="78" y="3"/>
                </a:cxn>
                <a:cxn ang="0">
                  <a:pos x="78" y="4"/>
                </a:cxn>
                <a:cxn ang="0">
                  <a:pos x="47" y="26"/>
                </a:cxn>
                <a:cxn ang="0">
                  <a:pos x="26" y="50"/>
                </a:cxn>
                <a:cxn ang="0">
                  <a:pos x="17" y="75"/>
                </a:cxn>
                <a:cxn ang="0">
                  <a:pos x="13" y="99"/>
                </a:cxn>
                <a:cxn ang="0">
                  <a:pos x="17" y="122"/>
                </a:cxn>
                <a:cxn ang="0">
                  <a:pos x="23" y="144"/>
                </a:cxn>
                <a:cxn ang="0">
                  <a:pos x="32" y="164"/>
                </a:cxn>
                <a:cxn ang="0">
                  <a:pos x="39" y="180"/>
                </a:cxn>
                <a:cxn ang="0">
                  <a:pos x="23" y="169"/>
                </a:cxn>
                <a:cxn ang="0">
                  <a:pos x="10" y="150"/>
                </a:cxn>
                <a:cxn ang="0">
                  <a:pos x="2" y="124"/>
                </a:cxn>
                <a:cxn ang="0">
                  <a:pos x="0" y="96"/>
                </a:cxn>
                <a:cxn ang="0">
                  <a:pos x="6" y="68"/>
                </a:cxn>
                <a:cxn ang="0">
                  <a:pos x="19" y="40"/>
                </a:cxn>
                <a:cxn ang="0">
                  <a:pos x="39" y="17"/>
                </a:cxn>
                <a:cxn ang="0">
                  <a:pos x="71" y="0"/>
                </a:cxn>
              </a:cxnLst>
              <a:rect l="0" t="0" r="r" b="b"/>
              <a:pathLst>
                <a:path w="78" h="180">
                  <a:moveTo>
                    <a:pt x="71" y="0"/>
                  </a:moveTo>
                  <a:lnTo>
                    <a:pt x="73" y="0"/>
                  </a:lnTo>
                  <a:lnTo>
                    <a:pt x="76" y="1"/>
                  </a:lnTo>
                  <a:lnTo>
                    <a:pt x="78" y="3"/>
                  </a:lnTo>
                  <a:lnTo>
                    <a:pt x="78" y="4"/>
                  </a:lnTo>
                  <a:lnTo>
                    <a:pt x="47" y="26"/>
                  </a:lnTo>
                  <a:lnTo>
                    <a:pt x="26" y="50"/>
                  </a:lnTo>
                  <a:lnTo>
                    <a:pt x="17" y="75"/>
                  </a:lnTo>
                  <a:lnTo>
                    <a:pt x="13" y="99"/>
                  </a:lnTo>
                  <a:lnTo>
                    <a:pt x="17" y="122"/>
                  </a:lnTo>
                  <a:lnTo>
                    <a:pt x="23" y="144"/>
                  </a:lnTo>
                  <a:lnTo>
                    <a:pt x="32" y="164"/>
                  </a:lnTo>
                  <a:lnTo>
                    <a:pt x="39" y="180"/>
                  </a:lnTo>
                  <a:lnTo>
                    <a:pt x="23" y="169"/>
                  </a:lnTo>
                  <a:lnTo>
                    <a:pt x="10" y="150"/>
                  </a:lnTo>
                  <a:lnTo>
                    <a:pt x="2" y="124"/>
                  </a:lnTo>
                  <a:lnTo>
                    <a:pt x="0" y="96"/>
                  </a:lnTo>
                  <a:lnTo>
                    <a:pt x="6" y="68"/>
                  </a:lnTo>
                  <a:lnTo>
                    <a:pt x="19" y="40"/>
                  </a:lnTo>
                  <a:lnTo>
                    <a:pt x="39" y="17"/>
                  </a:lnTo>
                  <a:lnTo>
                    <a:pt x="71" y="0"/>
                  </a:lnTo>
                  <a:close/>
                </a:path>
              </a:pathLst>
            </a:custGeom>
            <a:solidFill>
              <a:srgbClr val="006600"/>
            </a:solidFill>
            <a:ln w="9525">
              <a:noFill/>
              <a:round/>
              <a:headEnd/>
              <a:tailEnd/>
            </a:ln>
          </p:spPr>
          <p:txBody>
            <a:bodyPr/>
            <a:lstStyle/>
            <a:p>
              <a:endParaRPr lang="en-US"/>
            </a:p>
          </p:txBody>
        </p:sp>
        <p:sp>
          <p:nvSpPr>
            <p:cNvPr id="42" name="Freeform 242"/>
            <p:cNvSpPr>
              <a:spLocks/>
            </p:cNvSpPr>
            <p:nvPr/>
          </p:nvSpPr>
          <p:spPr bwMode="auto">
            <a:xfrm>
              <a:off x="-626" y="3982"/>
              <a:ext cx="36" cy="23"/>
            </a:xfrm>
            <a:custGeom>
              <a:avLst/>
              <a:gdLst/>
              <a:ahLst/>
              <a:cxnLst>
                <a:cxn ang="0">
                  <a:pos x="0" y="0"/>
                </a:cxn>
                <a:cxn ang="0">
                  <a:pos x="7" y="5"/>
                </a:cxn>
                <a:cxn ang="0">
                  <a:pos x="17" y="10"/>
                </a:cxn>
                <a:cxn ang="0">
                  <a:pos x="28" y="14"/>
                </a:cxn>
                <a:cxn ang="0">
                  <a:pos x="41" y="17"/>
                </a:cxn>
                <a:cxn ang="0">
                  <a:pos x="50" y="20"/>
                </a:cxn>
                <a:cxn ang="0">
                  <a:pos x="59" y="22"/>
                </a:cxn>
                <a:cxn ang="0">
                  <a:pos x="67" y="23"/>
                </a:cxn>
                <a:cxn ang="0">
                  <a:pos x="71" y="22"/>
                </a:cxn>
                <a:cxn ang="0">
                  <a:pos x="71" y="20"/>
                </a:cxn>
                <a:cxn ang="0">
                  <a:pos x="65" y="18"/>
                </a:cxn>
                <a:cxn ang="0">
                  <a:pos x="58" y="16"/>
                </a:cxn>
                <a:cxn ang="0">
                  <a:pos x="46" y="13"/>
                </a:cxn>
                <a:cxn ang="0">
                  <a:pos x="35" y="11"/>
                </a:cxn>
                <a:cxn ang="0">
                  <a:pos x="22" y="8"/>
                </a:cxn>
                <a:cxn ang="0">
                  <a:pos x="9" y="5"/>
                </a:cxn>
                <a:cxn ang="0">
                  <a:pos x="0" y="0"/>
                </a:cxn>
              </a:cxnLst>
              <a:rect l="0" t="0" r="r" b="b"/>
              <a:pathLst>
                <a:path w="71" h="23">
                  <a:moveTo>
                    <a:pt x="0" y="0"/>
                  </a:moveTo>
                  <a:lnTo>
                    <a:pt x="7" y="5"/>
                  </a:lnTo>
                  <a:lnTo>
                    <a:pt x="17" y="10"/>
                  </a:lnTo>
                  <a:lnTo>
                    <a:pt x="28" y="14"/>
                  </a:lnTo>
                  <a:lnTo>
                    <a:pt x="41" y="17"/>
                  </a:lnTo>
                  <a:lnTo>
                    <a:pt x="50" y="20"/>
                  </a:lnTo>
                  <a:lnTo>
                    <a:pt x="59" y="22"/>
                  </a:lnTo>
                  <a:lnTo>
                    <a:pt x="67" y="23"/>
                  </a:lnTo>
                  <a:lnTo>
                    <a:pt x="71" y="22"/>
                  </a:lnTo>
                  <a:lnTo>
                    <a:pt x="71" y="20"/>
                  </a:lnTo>
                  <a:lnTo>
                    <a:pt x="65" y="18"/>
                  </a:lnTo>
                  <a:lnTo>
                    <a:pt x="58" y="16"/>
                  </a:lnTo>
                  <a:lnTo>
                    <a:pt x="46" y="13"/>
                  </a:lnTo>
                  <a:lnTo>
                    <a:pt x="35" y="11"/>
                  </a:lnTo>
                  <a:lnTo>
                    <a:pt x="22" y="8"/>
                  </a:lnTo>
                  <a:lnTo>
                    <a:pt x="9" y="5"/>
                  </a:lnTo>
                  <a:lnTo>
                    <a:pt x="0" y="0"/>
                  </a:lnTo>
                  <a:close/>
                </a:path>
              </a:pathLst>
            </a:custGeom>
            <a:solidFill>
              <a:srgbClr val="006600"/>
            </a:solidFill>
            <a:ln w="9525">
              <a:noFill/>
              <a:round/>
              <a:headEnd/>
              <a:tailEnd/>
            </a:ln>
          </p:spPr>
          <p:txBody>
            <a:bodyPr/>
            <a:lstStyle/>
            <a:p>
              <a:endParaRPr lang="en-US"/>
            </a:p>
          </p:txBody>
        </p:sp>
        <p:sp>
          <p:nvSpPr>
            <p:cNvPr id="43" name="Freeform 243"/>
            <p:cNvSpPr>
              <a:spLocks/>
            </p:cNvSpPr>
            <p:nvPr/>
          </p:nvSpPr>
          <p:spPr bwMode="auto">
            <a:xfrm>
              <a:off x="-628" y="3967"/>
              <a:ext cx="38" cy="26"/>
            </a:xfrm>
            <a:custGeom>
              <a:avLst/>
              <a:gdLst/>
              <a:ahLst/>
              <a:cxnLst>
                <a:cxn ang="0">
                  <a:pos x="77" y="25"/>
                </a:cxn>
                <a:cxn ang="0">
                  <a:pos x="73" y="26"/>
                </a:cxn>
                <a:cxn ang="0">
                  <a:pos x="67" y="25"/>
                </a:cxn>
                <a:cxn ang="0">
                  <a:pos x="56" y="24"/>
                </a:cxn>
                <a:cxn ang="0">
                  <a:pos x="45" y="21"/>
                </a:cxn>
                <a:cxn ang="0">
                  <a:pos x="32" y="16"/>
                </a:cxn>
                <a:cxn ang="0">
                  <a:pos x="19" y="11"/>
                </a:cxn>
                <a:cxn ang="0">
                  <a:pos x="10" y="6"/>
                </a:cxn>
                <a:cxn ang="0">
                  <a:pos x="0" y="0"/>
                </a:cxn>
                <a:cxn ang="0">
                  <a:pos x="10" y="3"/>
                </a:cxn>
                <a:cxn ang="0">
                  <a:pos x="21" y="6"/>
                </a:cxn>
                <a:cxn ang="0">
                  <a:pos x="34" y="10"/>
                </a:cxn>
                <a:cxn ang="0">
                  <a:pos x="47" y="13"/>
                </a:cxn>
                <a:cxn ang="0">
                  <a:pos x="60" y="17"/>
                </a:cxn>
                <a:cxn ang="0">
                  <a:pos x="69" y="21"/>
                </a:cxn>
                <a:cxn ang="0">
                  <a:pos x="75" y="23"/>
                </a:cxn>
                <a:cxn ang="0">
                  <a:pos x="77" y="25"/>
                </a:cxn>
              </a:cxnLst>
              <a:rect l="0" t="0" r="r" b="b"/>
              <a:pathLst>
                <a:path w="77" h="26">
                  <a:moveTo>
                    <a:pt x="77" y="25"/>
                  </a:moveTo>
                  <a:lnTo>
                    <a:pt x="73" y="26"/>
                  </a:lnTo>
                  <a:lnTo>
                    <a:pt x="67" y="25"/>
                  </a:lnTo>
                  <a:lnTo>
                    <a:pt x="56" y="24"/>
                  </a:lnTo>
                  <a:lnTo>
                    <a:pt x="45" y="21"/>
                  </a:lnTo>
                  <a:lnTo>
                    <a:pt x="32" y="16"/>
                  </a:lnTo>
                  <a:lnTo>
                    <a:pt x="19" y="11"/>
                  </a:lnTo>
                  <a:lnTo>
                    <a:pt x="10" y="6"/>
                  </a:lnTo>
                  <a:lnTo>
                    <a:pt x="0" y="0"/>
                  </a:lnTo>
                  <a:lnTo>
                    <a:pt x="10" y="3"/>
                  </a:lnTo>
                  <a:lnTo>
                    <a:pt x="21" y="6"/>
                  </a:lnTo>
                  <a:lnTo>
                    <a:pt x="34" y="10"/>
                  </a:lnTo>
                  <a:lnTo>
                    <a:pt x="47" y="13"/>
                  </a:lnTo>
                  <a:lnTo>
                    <a:pt x="60" y="17"/>
                  </a:lnTo>
                  <a:lnTo>
                    <a:pt x="69" y="21"/>
                  </a:lnTo>
                  <a:lnTo>
                    <a:pt x="75" y="23"/>
                  </a:lnTo>
                  <a:lnTo>
                    <a:pt x="77" y="25"/>
                  </a:lnTo>
                  <a:close/>
                </a:path>
              </a:pathLst>
            </a:custGeom>
            <a:solidFill>
              <a:srgbClr val="006600"/>
            </a:solidFill>
            <a:ln w="9525">
              <a:noFill/>
              <a:round/>
              <a:headEnd/>
              <a:tailEnd/>
            </a:ln>
          </p:spPr>
          <p:txBody>
            <a:bodyPr/>
            <a:lstStyle/>
            <a:p>
              <a:endParaRPr lang="en-US"/>
            </a:p>
          </p:txBody>
        </p:sp>
        <p:sp>
          <p:nvSpPr>
            <p:cNvPr id="44" name="Freeform 244"/>
            <p:cNvSpPr>
              <a:spLocks/>
            </p:cNvSpPr>
            <p:nvPr/>
          </p:nvSpPr>
          <p:spPr bwMode="auto">
            <a:xfrm>
              <a:off x="-632" y="3931"/>
              <a:ext cx="50" cy="35"/>
            </a:xfrm>
            <a:custGeom>
              <a:avLst/>
              <a:gdLst/>
              <a:ahLst/>
              <a:cxnLst>
                <a:cxn ang="0">
                  <a:pos x="100" y="34"/>
                </a:cxn>
                <a:cxn ang="0">
                  <a:pos x="95" y="35"/>
                </a:cxn>
                <a:cxn ang="0">
                  <a:pos x="84" y="34"/>
                </a:cxn>
                <a:cxn ang="0">
                  <a:pos x="71" y="31"/>
                </a:cxn>
                <a:cxn ang="0">
                  <a:pos x="54" y="26"/>
                </a:cxn>
                <a:cxn ang="0">
                  <a:pos x="37" y="20"/>
                </a:cxn>
                <a:cxn ang="0">
                  <a:pos x="20" y="14"/>
                </a:cxn>
                <a:cxn ang="0">
                  <a:pos x="7" y="7"/>
                </a:cxn>
                <a:cxn ang="0">
                  <a:pos x="0" y="0"/>
                </a:cxn>
                <a:cxn ang="0">
                  <a:pos x="7" y="3"/>
                </a:cxn>
                <a:cxn ang="0">
                  <a:pos x="20" y="7"/>
                </a:cxn>
                <a:cxn ang="0">
                  <a:pos x="39" y="12"/>
                </a:cxn>
                <a:cxn ang="0">
                  <a:pos x="56" y="17"/>
                </a:cxn>
                <a:cxn ang="0">
                  <a:pos x="74" y="22"/>
                </a:cxn>
                <a:cxn ang="0">
                  <a:pos x="89" y="28"/>
                </a:cxn>
                <a:cxn ang="0">
                  <a:pos x="98" y="31"/>
                </a:cxn>
                <a:cxn ang="0">
                  <a:pos x="100" y="34"/>
                </a:cxn>
              </a:cxnLst>
              <a:rect l="0" t="0" r="r" b="b"/>
              <a:pathLst>
                <a:path w="100" h="35">
                  <a:moveTo>
                    <a:pt x="100" y="34"/>
                  </a:moveTo>
                  <a:lnTo>
                    <a:pt x="95" y="35"/>
                  </a:lnTo>
                  <a:lnTo>
                    <a:pt x="84" y="34"/>
                  </a:lnTo>
                  <a:lnTo>
                    <a:pt x="71" y="31"/>
                  </a:lnTo>
                  <a:lnTo>
                    <a:pt x="54" y="26"/>
                  </a:lnTo>
                  <a:lnTo>
                    <a:pt x="37" y="20"/>
                  </a:lnTo>
                  <a:lnTo>
                    <a:pt x="20" y="14"/>
                  </a:lnTo>
                  <a:lnTo>
                    <a:pt x="7" y="7"/>
                  </a:lnTo>
                  <a:lnTo>
                    <a:pt x="0" y="0"/>
                  </a:lnTo>
                  <a:lnTo>
                    <a:pt x="7" y="3"/>
                  </a:lnTo>
                  <a:lnTo>
                    <a:pt x="20" y="7"/>
                  </a:lnTo>
                  <a:lnTo>
                    <a:pt x="39" y="12"/>
                  </a:lnTo>
                  <a:lnTo>
                    <a:pt x="56" y="17"/>
                  </a:lnTo>
                  <a:lnTo>
                    <a:pt x="74" y="22"/>
                  </a:lnTo>
                  <a:lnTo>
                    <a:pt x="89" y="28"/>
                  </a:lnTo>
                  <a:lnTo>
                    <a:pt x="98" y="31"/>
                  </a:lnTo>
                  <a:lnTo>
                    <a:pt x="100" y="34"/>
                  </a:lnTo>
                  <a:close/>
                </a:path>
              </a:pathLst>
            </a:custGeom>
            <a:solidFill>
              <a:srgbClr val="006600"/>
            </a:solidFill>
            <a:ln w="9525">
              <a:noFill/>
              <a:round/>
              <a:headEnd/>
              <a:tailEnd/>
            </a:ln>
          </p:spPr>
          <p:txBody>
            <a:bodyPr/>
            <a:lstStyle/>
            <a:p>
              <a:endParaRPr lang="en-US"/>
            </a:p>
          </p:txBody>
        </p:sp>
        <p:sp>
          <p:nvSpPr>
            <p:cNvPr id="45" name="Freeform 245"/>
            <p:cNvSpPr>
              <a:spLocks/>
            </p:cNvSpPr>
            <p:nvPr/>
          </p:nvSpPr>
          <p:spPr bwMode="auto">
            <a:xfrm>
              <a:off x="-629" y="3898"/>
              <a:ext cx="55" cy="39"/>
            </a:xfrm>
            <a:custGeom>
              <a:avLst/>
              <a:gdLst/>
              <a:ahLst/>
              <a:cxnLst>
                <a:cxn ang="0">
                  <a:pos x="109" y="38"/>
                </a:cxn>
                <a:cxn ang="0">
                  <a:pos x="104" y="39"/>
                </a:cxn>
                <a:cxn ang="0">
                  <a:pos x="91" y="37"/>
                </a:cxn>
                <a:cxn ang="0">
                  <a:pos x="74" y="33"/>
                </a:cxn>
                <a:cxn ang="0">
                  <a:pos x="55" y="26"/>
                </a:cxn>
                <a:cxn ang="0">
                  <a:pos x="37" y="20"/>
                </a:cxn>
                <a:cxn ang="0">
                  <a:pos x="20" y="13"/>
                </a:cxn>
                <a:cxn ang="0">
                  <a:pos x="7" y="6"/>
                </a:cxn>
                <a:cxn ang="0">
                  <a:pos x="0" y="0"/>
                </a:cxn>
                <a:cxn ang="0">
                  <a:pos x="7" y="3"/>
                </a:cxn>
                <a:cxn ang="0">
                  <a:pos x="22" y="7"/>
                </a:cxn>
                <a:cxn ang="0">
                  <a:pos x="40" y="12"/>
                </a:cxn>
                <a:cxn ang="0">
                  <a:pos x="61" y="18"/>
                </a:cxn>
                <a:cxn ang="0">
                  <a:pos x="79" y="25"/>
                </a:cxn>
                <a:cxn ang="0">
                  <a:pos x="94" y="31"/>
                </a:cxn>
                <a:cxn ang="0">
                  <a:pos x="105" y="35"/>
                </a:cxn>
                <a:cxn ang="0">
                  <a:pos x="109" y="38"/>
                </a:cxn>
              </a:cxnLst>
              <a:rect l="0" t="0" r="r" b="b"/>
              <a:pathLst>
                <a:path w="109" h="39">
                  <a:moveTo>
                    <a:pt x="109" y="38"/>
                  </a:moveTo>
                  <a:lnTo>
                    <a:pt x="104" y="39"/>
                  </a:lnTo>
                  <a:lnTo>
                    <a:pt x="91" y="37"/>
                  </a:lnTo>
                  <a:lnTo>
                    <a:pt x="74" y="33"/>
                  </a:lnTo>
                  <a:lnTo>
                    <a:pt x="55" y="26"/>
                  </a:lnTo>
                  <a:lnTo>
                    <a:pt x="37" y="20"/>
                  </a:lnTo>
                  <a:lnTo>
                    <a:pt x="20" y="13"/>
                  </a:lnTo>
                  <a:lnTo>
                    <a:pt x="7" y="6"/>
                  </a:lnTo>
                  <a:lnTo>
                    <a:pt x="0" y="0"/>
                  </a:lnTo>
                  <a:lnTo>
                    <a:pt x="7" y="3"/>
                  </a:lnTo>
                  <a:lnTo>
                    <a:pt x="22" y="7"/>
                  </a:lnTo>
                  <a:lnTo>
                    <a:pt x="40" y="12"/>
                  </a:lnTo>
                  <a:lnTo>
                    <a:pt x="61" y="18"/>
                  </a:lnTo>
                  <a:lnTo>
                    <a:pt x="79" y="25"/>
                  </a:lnTo>
                  <a:lnTo>
                    <a:pt x="94" y="31"/>
                  </a:lnTo>
                  <a:lnTo>
                    <a:pt x="105" y="35"/>
                  </a:lnTo>
                  <a:lnTo>
                    <a:pt x="109" y="38"/>
                  </a:lnTo>
                  <a:close/>
                </a:path>
              </a:pathLst>
            </a:custGeom>
            <a:solidFill>
              <a:srgbClr val="006600"/>
            </a:solidFill>
            <a:ln w="9525">
              <a:noFill/>
              <a:round/>
              <a:headEnd/>
              <a:tailEnd/>
            </a:ln>
          </p:spPr>
          <p:txBody>
            <a:bodyPr/>
            <a:lstStyle/>
            <a:p>
              <a:endParaRPr lang="en-US"/>
            </a:p>
          </p:txBody>
        </p:sp>
        <p:sp>
          <p:nvSpPr>
            <p:cNvPr id="46" name="Freeform 246"/>
            <p:cNvSpPr>
              <a:spLocks/>
            </p:cNvSpPr>
            <p:nvPr/>
          </p:nvSpPr>
          <p:spPr bwMode="auto">
            <a:xfrm>
              <a:off x="-625" y="3876"/>
              <a:ext cx="45" cy="41"/>
            </a:xfrm>
            <a:custGeom>
              <a:avLst/>
              <a:gdLst/>
              <a:ahLst/>
              <a:cxnLst>
                <a:cxn ang="0">
                  <a:pos x="89" y="41"/>
                </a:cxn>
                <a:cxn ang="0">
                  <a:pos x="83" y="41"/>
                </a:cxn>
                <a:cxn ang="0">
                  <a:pos x="74" y="38"/>
                </a:cxn>
                <a:cxn ang="0">
                  <a:pos x="59" y="33"/>
                </a:cxn>
                <a:cxn ang="0">
                  <a:pos x="44" y="27"/>
                </a:cxn>
                <a:cxn ang="0">
                  <a:pos x="28" y="20"/>
                </a:cxn>
                <a:cxn ang="0">
                  <a:pos x="15" y="12"/>
                </a:cxn>
                <a:cxn ang="0">
                  <a:pos x="4" y="5"/>
                </a:cxn>
                <a:cxn ang="0">
                  <a:pos x="0" y="0"/>
                </a:cxn>
                <a:cxn ang="0">
                  <a:pos x="9" y="3"/>
                </a:cxn>
                <a:cxn ang="0">
                  <a:pos x="22" y="8"/>
                </a:cxn>
                <a:cxn ang="0">
                  <a:pos x="37" y="14"/>
                </a:cxn>
                <a:cxn ang="0">
                  <a:pos x="54" y="21"/>
                </a:cxn>
                <a:cxn ang="0">
                  <a:pos x="69" y="28"/>
                </a:cxn>
                <a:cxn ang="0">
                  <a:pos x="82" y="33"/>
                </a:cxn>
                <a:cxn ang="0">
                  <a:pos x="89" y="38"/>
                </a:cxn>
                <a:cxn ang="0">
                  <a:pos x="89" y="41"/>
                </a:cxn>
              </a:cxnLst>
              <a:rect l="0" t="0" r="r" b="b"/>
              <a:pathLst>
                <a:path w="89" h="41">
                  <a:moveTo>
                    <a:pt x="89" y="41"/>
                  </a:moveTo>
                  <a:lnTo>
                    <a:pt x="83" y="41"/>
                  </a:lnTo>
                  <a:lnTo>
                    <a:pt x="74" y="38"/>
                  </a:lnTo>
                  <a:lnTo>
                    <a:pt x="59" y="33"/>
                  </a:lnTo>
                  <a:lnTo>
                    <a:pt x="44" y="27"/>
                  </a:lnTo>
                  <a:lnTo>
                    <a:pt x="28" y="20"/>
                  </a:lnTo>
                  <a:lnTo>
                    <a:pt x="15" y="12"/>
                  </a:lnTo>
                  <a:lnTo>
                    <a:pt x="4" y="5"/>
                  </a:lnTo>
                  <a:lnTo>
                    <a:pt x="0" y="0"/>
                  </a:lnTo>
                  <a:lnTo>
                    <a:pt x="9" y="3"/>
                  </a:lnTo>
                  <a:lnTo>
                    <a:pt x="22" y="8"/>
                  </a:lnTo>
                  <a:lnTo>
                    <a:pt x="37" y="14"/>
                  </a:lnTo>
                  <a:lnTo>
                    <a:pt x="54" y="21"/>
                  </a:lnTo>
                  <a:lnTo>
                    <a:pt x="69" y="28"/>
                  </a:lnTo>
                  <a:lnTo>
                    <a:pt x="82" y="33"/>
                  </a:lnTo>
                  <a:lnTo>
                    <a:pt x="89" y="38"/>
                  </a:lnTo>
                  <a:lnTo>
                    <a:pt x="89" y="41"/>
                  </a:lnTo>
                  <a:close/>
                </a:path>
              </a:pathLst>
            </a:custGeom>
            <a:solidFill>
              <a:srgbClr val="006600"/>
            </a:solidFill>
            <a:ln w="9525">
              <a:noFill/>
              <a:round/>
              <a:headEnd/>
              <a:tailEnd/>
            </a:ln>
          </p:spPr>
          <p:txBody>
            <a:bodyPr/>
            <a:lstStyle/>
            <a:p>
              <a:endParaRPr lang="en-US"/>
            </a:p>
          </p:txBody>
        </p:sp>
        <p:sp>
          <p:nvSpPr>
            <p:cNvPr id="47" name="Freeform 247"/>
            <p:cNvSpPr>
              <a:spLocks/>
            </p:cNvSpPr>
            <p:nvPr/>
          </p:nvSpPr>
          <p:spPr bwMode="auto">
            <a:xfrm>
              <a:off x="-618" y="3859"/>
              <a:ext cx="36" cy="34"/>
            </a:xfrm>
            <a:custGeom>
              <a:avLst/>
              <a:gdLst/>
              <a:ahLst/>
              <a:cxnLst>
                <a:cxn ang="0">
                  <a:pos x="72" y="34"/>
                </a:cxn>
                <a:cxn ang="0">
                  <a:pos x="69" y="34"/>
                </a:cxn>
                <a:cxn ang="0">
                  <a:pos x="59" y="33"/>
                </a:cxn>
                <a:cxn ang="0">
                  <a:pos x="48" y="30"/>
                </a:cxn>
                <a:cxn ang="0">
                  <a:pos x="37" y="26"/>
                </a:cxn>
                <a:cxn ang="0">
                  <a:pos x="24" y="20"/>
                </a:cxn>
                <a:cxn ang="0">
                  <a:pos x="13" y="14"/>
                </a:cxn>
                <a:cxn ang="0">
                  <a:pos x="4" y="8"/>
                </a:cxn>
                <a:cxn ang="0">
                  <a:pos x="0" y="0"/>
                </a:cxn>
                <a:cxn ang="0">
                  <a:pos x="7" y="5"/>
                </a:cxn>
                <a:cxn ang="0">
                  <a:pos x="18" y="9"/>
                </a:cxn>
                <a:cxn ang="0">
                  <a:pos x="30" y="14"/>
                </a:cxn>
                <a:cxn ang="0">
                  <a:pos x="44" y="19"/>
                </a:cxn>
                <a:cxn ang="0">
                  <a:pos x="56" y="24"/>
                </a:cxn>
                <a:cxn ang="0">
                  <a:pos x="67" y="29"/>
                </a:cxn>
                <a:cxn ang="0">
                  <a:pos x="72" y="32"/>
                </a:cxn>
                <a:cxn ang="0">
                  <a:pos x="72" y="34"/>
                </a:cxn>
              </a:cxnLst>
              <a:rect l="0" t="0" r="r" b="b"/>
              <a:pathLst>
                <a:path w="72" h="34">
                  <a:moveTo>
                    <a:pt x="72" y="34"/>
                  </a:moveTo>
                  <a:lnTo>
                    <a:pt x="69" y="34"/>
                  </a:lnTo>
                  <a:lnTo>
                    <a:pt x="59" y="33"/>
                  </a:lnTo>
                  <a:lnTo>
                    <a:pt x="48" y="30"/>
                  </a:lnTo>
                  <a:lnTo>
                    <a:pt x="37" y="26"/>
                  </a:lnTo>
                  <a:lnTo>
                    <a:pt x="24" y="20"/>
                  </a:lnTo>
                  <a:lnTo>
                    <a:pt x="13" y="14"/>
                  </a:lnTo>
                  <a:lnTo>
                    <a:pt x="4" y="8"/>
                  </a:lnTo>
                  <a:lnTo>
                    <a:pt x="0" y="0"/>
                  </a:lnTo>
                  <a:lnTo>
                    <a:pt x="7" y="5"/>
                  </a:lnTo>
                  <a:lnTo>
                    <a:pt x="18" y="9"/>
                  </a:lnTo>
                  <a:lnTo>
                    <a:pt x="30" y="14"/>
                  </a:lnTo>
                  <a:lnTo>
                    <a:pt x="44" y="19"/>
                  </a:lnTo>
                  <a:lnTo>
                    <a:pt x="56" y="24"/>
                  </a:lnTo>
                  <a:lnTo>
                    <a:pt x="67" y="29"/>
                  </a:lnTo>
                  <a:lnTo>
                    <a:pt x="72" y="32"/>
                  </a:lnTo>
                  <a:lnTo>
                    <a:pt x="72" y="34"/>
                  </a:lnTo>
                  <a:close/>
                </a:path>
              </a:pathLst>
            </a:custGeom>
            <a:solidFill>
              <a:srgbClr val="006600"/>
            </a:solidFill>
            <a:ln w="9525">
              <a:noFill/>
              <a:round/>
              <a:headEnd/>
              <a:tailEnd/>
            </a:ln>
          </p:spPr>
          <p:txBody>
            <a:bodyPr/>
            <a:lstStyle/>
            <a:p>
              <a:endParaRPr lang="en-US"/>
            </a:p>
          </p:txBody>
        </p:sp>
        <p:sp>
          <p:nvSpPr>
            <p:cNvPr id="48" name="Freeform 248"/>
            <p:cNvSpPr>
              <a:spLocks/>
            </p:cNvSpPr>
            <p:nvPr/>
          </p:nvSpPr>
          <p:spPr bwMode="auto">
            <a:xfrm>
              <a:off x="-608" y="3843"/>
              <a:ext cx="26" cy="30"/>
            </a:xfrm>
            <a:custGeom>
              <a:avLst/>
              <a:gdLst/>
              <a:ahLst/>
              <a:cxnLst>
                <a:cxn ang="0">
                  <a:pos x="52" y="30"/>
                </a:cxn>
                <a:cxn ang="0">
                  <a:pos x="49" y="30"/>
                </a:cxn>
                <a:cxn ang="0">
                  <a:pos x="41" y="28"/>
                </a:cxn>
                <a:cxn ang="0">
                  <a:pos x="32" y="24"/>
                </a:cxn>
                <a:cxn ang="0">
                  <a:pos x="23" y="18"/>
                </a:cxn>
                <a:cxn ang="0">
                  <a:pos x="13" y="13"/>
                </a:cxn>
                <a:cxn ang="0">
                  <a:pos x="6" y="8"/>
                </a:cxn>
                <a:cxn ang="0">
                  <a:pos x="2" y="3"/>
                </a:cxn>
                <a:cxn ang="0">
                  <a:pos x="0" y="0"/>
                </a:cxn>
                <a:cxn ang="0">
                  <a:pos x="13" y="6"/>
                </a:cxn>
                <a:cxn ang="0">
                  <a:pos x="30" y="15"/>
                </a:cxn>
                <a:cxn ang="0">
                  <a:pos x="45" y="24"/>
                </a:cxn>
                <a:cxn ang="0">
                  <a:pos x="52" y="30"/>
                </a:cxn>
              </a:cxnLst>
              <a:rect l="0" t="0" r="r" b="b"/>
              <a:pathLst>
                <a:path w="52" h="30">
                  <a:moveTo>
                    <a:pt x="52" y="30"/>
                  </a:moveTo>
                  <a:lnTo>
                    <a:pt x="49" y="30"/>
                  </a:lnTo>
                  <a:lnTo>
                    <a:pt x="41" y="28"/>
                  </a:lnTo>
                  <a:lnTo>
                    <a:pt x="32" y="24"/>
                  </a:lnTo>
                  <a:lnTo>
                    <a:pt x="23" y="18"/>
                  </a:lnTo>
                  <a:lnTo>
                    <a:pt x="13" y="13"/>
                  </a:lnTo>
                  <a:lnTo>
                    <a:pt x="6" y="8"/>
                  </a:lnTo>
                  <a:lnTo>
                    <a:pt x="2" y="3"/>
                  </a:lnTo>
                  <a:lnTo>
                    <a:pt x="0" y="0"/>
                  </a:lnTo>
                  <a:lnTo>
                    <a:pt x="13" y="6"/>
                  </a:lnTo>
                  <a:lnTo>
                    <a:pt x="30" y="15"/>
                  </a:lnTo>
                  <a:lnTo>
                    <a:pt x="45" y="24"/>
                  </a:lnTo>
                  <a:lnTo>
                    <a:pt x="52" y="30"/>
                  </a:lnTo>
                  <a:close/>
                </a:path>
              </a:pathLst>
            </a:custGeom>
            <a:solidFill>
              <a:srgbClr val="006600"/>
            </a:solidFill>
            <a:ln w="9525">
              <a:noFill/>
              <a:round/>
              <a:headEnd/>
              <a:tailEnd/>
            </a:ln>
          </p:spPr>
          <p:txBody>
            <a:bodyPr/>
            <a:lstStyle/>
            <a:p>
              <a:endParaRPr lang="en-US"/>
            </a:p>
          </p:txBody>
        </p:sp>
        <p:sp>
          <p:nvSpPr>
            <p:cNvPr id="49" name="Freeform 249"/>
            <p:cNvSpPr>
              <a:spLocks/>
            </p:cNvSpPr>
            <p:nvPr/>
          </p:nvSpPr>
          <p:spPr bwMode="auto">
            <a:xfrm>
              <a:off x="-601" y="3832"/>
              <a:ext cx="15" cy="20"/>
            </a:xfrm>
            <a:custGeom>
              <a:avLst/>
              <a:gdLst/>
              <a:ahLst/>
              <a:cxnLst>
                <a:cxn ang="0">
                  <a:pos x="32" y="20"/>
                </a:cxn>
                <a:cxn ang="0">
                  <a:pos x="23" y="19"/>
                </a:cxn>
                <a:cxn ang="0">
                  <a:pos x="11" y="15"/>
                </a:cxn>
                <a:cxn ang="0">
                  <a:pos x="0" y="8"/>
                </a:cxn>
                <a:cxn ang="0">
                  <a:pos x="0" y="0"/>
                </a:cxn>
                <a:cxn ang="0">
                  <a:pos x="8" y="8"/>
                </a:cxn>
                <a:cxn ang="0">
                  <a:pos x="23" y="13"/>
                </a:cxn>
                <a:cxn ang="0">
                  <a:pos x="32" y="17"/>
                </a:cxn>
                <a:cxn ang="0">
                  <a:pos x="32" y="20"/>
                </a:cxn>
              </a:cxnLst>
              <a:rect l="0" t="0" r="r" b="b"/>
              <a:pathLst>
                <a:path w="32" h="20">
                  <a:moveTo>
                    <a:pt x="32" y="20"/>
                  </a:moveTo>
                  <a:lnTo>
                    <a:pt x="23" y="19"/>
                  </a:lnTo>
                  <a:lnTo>
                    <a:pt x="11" y="15"/>
                  </a:lnTo>
                  <a:lnTo>
                    <a:pt x="0" y="8"/>
                  </a:lnTo>
                  <a:lnTo>
                    <a:pt x="0" y="0"/>
                  </a:lnTo>
                  <a:lnTo>
                    <a:pt x="8" y="8"/>
                  </a:lnTo>
                  <a:lnTo>
                    <a:pt x="23" y="13"/>
                  </a:lnTo>
                  <a:lnTo>
                    <a:pt x="32" y="17"/>
                  </a:lnTo>
                  <a:lnTo>
                    <a:pt x="32" y="20"/>
                  </a:lnTo>
                  <a:close/>
                </a:path>
              </a:pathLst>
            </a:custGeom>
            <a:solidFill>
              <a:srgbClr val="006600"/>
            </a:solidFill>
            <a:ln w="9525">
              <a:noFill/>
              <a:round/>
              <a:headEnd/>
              <a:tailEnd/>
            </a:ln>
          </p:spPr>
          <p:txBody>
            <a:bodyPr/>
            <a:lstStyle/>
            <a:p>
              <a:endParaRPr lang="en-US"/>
            </a:p>
          </p:txBody>
        </p:sp>
        <p:sp>
          <p:nvSpPr>
            <p:cNvPr id="50" name="Freeform 250"/>
            <p:cNvSpPr>
              <a:spLocks/>
            </p:cNvSpPr>
            <p:nvPr/>
          </p:nvSpPr>
          <p:spPr bwMode="auto">
            <a:xfrm>
              <a:off x="-619" y="3997"/>
              <a:ext cx="22" cy="23"/>
            </a:xfrm>
            <a:custGeom>
              <a:avLst/>
              <a:gdLst/>
              <a:ahLst/>
              <a:cxnLst>
                <a:cxn ang="0">
                  <a:pos x="0" y="0"/>
                </a:cxn>
                <a:cxn ang="0">
                  <a:pos x="11" y="3"/>
                </a:cxn>
                <a:cxn ang="0">
                  <a:pos x="28" y="9"/>
                </a:cxn>
                <a:cxn ang="0">
                  <a:pos x="43" y="16"/>
                </a:cxn>
                <a:cxn ang="0">
                  <a:pos x="45" y="23"/>
                </a:cxn>
                <a:cxn ang="0">
                  <a:pos x="35" y="22"/>
                </a:cxn>
                <a:cxn ang="0">
                  <a:pos x="22" y="15"/>
                </a:cxn>
                <a:cxn ang="0">
                  <a:pos x="9" y="6"/>
                </a:cxn>
                <a:cxn ang="0">
                  <a:pos x="0" y="0"/>
                </a:cxn>
              </a:cxnLst>
              <a:rect l="0" t="0" r="r" b="b"/>
              <a:pathLst>
                <a:path w="45" h="23">
                  <a:moveTo>
                    <a:pt x="0" y="0"/>
                  </a:moveTo>
                  <a:lnTo>
                    <a:pt x="11" y="3"/>
                  </a:lnTo>
                  <a:lnTo>
                    <a:pt x="28" y="9"/>
                  </a:lnTo>
                  <a:lnTo>
                    <a:pt x="43" y="16"/>
                  </a:lnTo>
                  <a:lnTo>
                    <a:pt x="45" y="23"/>
                  </a:lnTo>
                  <a:lnTo>
                    <a:pt x="35" y="22"/>
                  </a:lnTo>
                  <a:lnTo>
                    <a:pt x="22" y="15"/>
                  </a:lnTo>
                  <a:lnTo>
                    <a:pt x="9" y="6"/>
                  </a:lnTo>
                  <a:lnTo>
                    <a:pt x="0" y="0"/>
                  </a:lnTo>
                  <a:close/>
                </a:path>
              </a:pathLst>
            </a:custGeom>
            <a:solidFill>
              <a:srgbClr val="006600"/>
            </a:solidFill>
            <a:ln w="9525">
              <a:noFill/>
              <a:round/>
              <a:headEnd/>
              <a:tailEnd/>
            </a:ln>
          </p:spPr>
          <p:txBody>
            <a:bodyPr/>
            <a:lstStyle/>
            <a:p>
              <a:endParaRPr lang="en-US"/>
            </a:p>
          </p:txBody>
        </p:sp>
        <p:sp>
          <p:nvSpPr>
            <p:cNvPr id="51" name="Freeform 251"/>
            <p:cNvSpPr>
              <a:spLocks/>
            </p:cNvSpPr>
            <p:nvPr/>
          </p:nvSpPr>
          <p:spPr bwMode="auto">
            <a:xfrm>
              <a:off x="-631" y="3996"/>
              <a:ext cx="11" cy="27"/>
            </a:xfrm>
            <a:custGeom>
              <a:avLst/>
              <a:gdLst/>
              <a:ahLst/>
              <a:cxnLst>
                <a:cxn ang="0">
                  <a:pos x="22" y="0"/>
                </a:cxn>
                <a:cxn ang="0">
                  <a:pos x="17" y="5"/>
                </a:cxn>
                <a:cxn ang="0">
                  <a:pos x="7" y="13"/>
                </a:cxn>
                <a:cxn ang="0">
                  <a:pos x="0" y="22"/>
                </a:cxn>
                <a:cxn ang="0">
                  <a:pos x="2" y="27"/>
                </a:cxn>
                <a:cxn ang="0">
                  <a:pos x="9" y="25"/>
                </a:cxn>
                <a:cxn ang="0">
                  <a:pos x="15" y="17"/>
                </a:cxn>
                <a:cxn ang="0">
                  <a:pos x="20" y="7"/>
                </a:cxn>
                <a:cxn ang="0">
                  <a:pos x="22" y="0"/>
                </a:cxn>
              </a:cxnLst>
              <a:rect l="0" t="0" r="r" b="b"/>
              <a:pathLst>
                <a:path w="22" h="27">
                  <a:moveTo>
                    <a:pt x="22" y="0"/>
                  </a:moveTo>
                  <a:lnTo>
                    <a:pt x="17" y="5"/>
                  </a:lnTo>
                  <a:lnTo>
                    <a:pt x="7" y="13"/>
                  </a:lnTo>
                  <a:lnTo>
                    <a:pt x="0" y="22"/>
                  </a:lnTo>
                  <a:lnTo>
                    <a:pt x="2" y="27"/>
                  </a:lnTo>
                  <a:lnTo>
                    <a:pt x="9" y="25"/>
                  </a:lnTo>
                  <a:lnTo>
                    <a:pt x="15" y="17"/>
                  </a:lnTo>
                  <a:lnTo>
                    <a:pt x="20" y="7"/>
                  </a:lnTo>
                  <a:lnTo>
                    <a:pt x="22" y="0"/>
                  </a:lnTo>
                  <a:close/>
                </a:path>
              </a:pathLst>
            </a:custGeom>
            <a:solidFill>
              <a:srgbClr val="006600"/>
            </a:solidFill>
            <a:ln w="9525">
              <a:noFill/>
              <a:round/>
              <a:headEnd/>
              <a:tailEnd/>
            </a:ln>
          </p:spPr>
          <p:txBody>
            <a:bodyPr/>
            <a:lstStyle/>
            <a:p>
              <a:endParaRPr lang="en-US"/>
            </a:p>
          </p:txBody>
        </p:sp>
        <p:sp>
          <p:nvSpPr>
            <p:cNvPr id="52" name="Freeform 252"/>
            <p:cNvSpPr>
              <a:spLocks/>
            </p:cNvSpPr>
            <p:nvPr/>
          </p:nvSpPr>
          <p:spPr bwMode="auto">
            <a:xfrm>
              <a:off x="-617" y="4002"/>
              <a:ext cx="6" cy="30"/>
            </a:xfrm>
            <a:custGeom>
              <a:avLst/>
              <a:gdLst/>
              <a:ahLst/>
              <a:cxnLst>
                <a:cxn ang="0">
                  <a:pos x="0" y="0"/>
                </a:cxn>
                <a:cxn ang="0">
                  <a:pos x="0" y="5"/>
                </a:cxn>
                <a:cxn ang="0">
                  <a:pos x="0" y="16"/>
                </a:cxn>
                <a:cxn ang="0">
                  <a:pos x="2" y="26"/>
                </a:cxn>
                <a:cxn ang="0">
                  <a:pos x="7" y="30"/>
                </a:cxn>
                <a:cxn ang="0">
                  <a:pos x="13" y="26"/>
                </a:cxn>
                <a:cxn ang="0">
                  <a:pos x="9" y="17"/>
                </a:cxn>
                <a:cxn ang="0">
                  <a:pos x="3" y="7"/>
                </a:cxn>
                <a:cxn ang="0">
                  <a:pos x="0" y="0"/>
                </a:cxn>
              </a:cxnLst>
              <a:rect l="0" t="0" r="r" b="b"/>
              <a:pathLst>
                <a:path w="13" h="30">
                  <a:moveTo>
                    <a:pt x="0" y="0"/>
                  </a:moveTo>
                  <a:lnTo>
                    <a:pt x="0" y="5"/>
                  </a:lnTo>
                  <a:lnTo>
                    <a:pt x="0" y="16"/>
                  </a:lnTo>
                  <a:lnTo>
                    <a:pt x="2" y="26"/>
                  </a:lnTo>
                  <a:lnTo>
                    <a:pt x="7" y="30"/>
                  </a:lnTo>
                  <a:lnTo>
                    <a:pt x="13" y="26"/>
                  </a:lnTo>
                  <a:lnTo>
                    <a:pt x="9" y="17"/>
                  </a:lnTo>
                  <a:lnTo>
                    <a:pt x="3" y="7"/>
                  </a:lnTo>
                  <a:lnTo>
                    <a:pt x="0" y="0"/>
                  </a:lnTo>
                  <a:close/>
                </a:path>
              </a:pathLst>
            </a:custGeom>
            <a:solidFill>
              <a:srgbClr val="006600"/>
            </a:solidFill>
            <a:ln w="9525">
              <a:noFill/>
              <a:round/>
              <a:headEnd/>
              <a:tailEnd/>
            </a:ln>
          </p:spPr>
          <p:txBody>
            <a:bodyPr/>
            <a:lstStyle/>
            <a:p>
              <a:endParaRPr lang="en-US"/>
            </a:p>
          </p:txBody>
        </p:sp>
        <p:sp>
          <p:nvSpPr>
            <p:cNvPr id="53" name="Freeform 253"/>
            <p:cNvSpPr>
              <a:spLocks/>
            </p:cNvSpPr>
            <p:nvPr/>
          </p:nvSpPr>
          <p:spPr bwMode="auto">
            <a:xfrm>
              <a:off x="-644" y="3987"/>
              <a:ext cx="20" cy="26"/>
            </a:xfrm>
            <a:custGeom>
              <a:avLst/>
              <a:gdLst/>
              <a:ahLst/>
              <a:cxnLst>
                <a:cxn ang="0">
                  <a:pos x="41" y="0"/>
                </a:cxn>
                <a:cxn ang="0">
                  <a:pos x="31" y="8"/>
                </a:cxn>
                <a:cxn ang="0">
                  <a:pos x="20" y="18"/>
                </a:cxn>
                <a:cxn ang="0">
                  <a:pos x="9" y="25"/>
                </a:cxn>
                <a:cxn ang="0">
                  <a:pos x="0" y="26"/>
                </a:cxn>
                <a:cxn ang="0">
                  <a:pos x="2" y="21"/>
                </a:cxn>
                <a:cxn ang="0">
                  <a:pos x="15" y="13"/>
                </a:cxn>
                <a:cxn ang="0">
                  <a:pos x="30" y="5"/>
                </a:cxn>
                <a:cxn ang="0">
                  <a:pos x="41" y="0"/>
                </a:cxn>
              </a:cxnLst>
              <a:rect l="0" t="0" r="r" b="b"/>
              <a:pathLst>
                <a:path w="41" h="26">
                  <a:moveTo>
                    <a:pt x="41" y="0"/>
                  </a:moveTo>
                  <a:lnTo>
                    <a:pt x="31" y="8"/>
                  </a:lnTo>
                  <a:lnTo>
                    <a:pt x="20" y="18"/>
                  </a:lnTo>
                  <a:lnTo>
                    <a:pt x="9" y="25"/>
                  </a:lnTo>
                  <a:lnTo>
                    <a:pt x="0" y="26"/>
                  </a:lnTo>
                  <a:lnTo>
                    <a:pt x="2" y="21"/>
                  </a:lnTo>
                  <a:lnTo>
                    <a:pt x="15" y="13"/>
                  </a:lnTo>
                  <a:lnTo>
                    <a:pt x="30" y="5"/>
                  </a:lnTo>
                  <a:lnTo>
                    <a:pt x="41" y="0"/>
                  </a:lnTo>
                  <a:close/>
                </a:path>
              </a:pathLst>
            </a:custGeom>
            <a:solidFill>
              <a:srgbClr val="006600"/>
            </a:solidFill>
            <a:ln w="9525">
              <a:noFill/>
              <a:round/>
              <a:headEnd/>
              <a:tailEnd/>
            </a:ln>
          </p:spPr>
          <p:txBody>
            <a:bodyPr/>
            <a:lstStyle/>
            <a:p>
              <a:endParaRPr lang="en-US"/>
            </a:p>
          </p:txBody>
        </p:sp>
        <p:sp>
          <p:nvSpPr>
            <p:cNvPr id="54" name="Freeform 254"/>
            <p:cNvSpPr>
              <a:spLocks/>
            </p:cNvSpPr>
            <p:nvPr/>
          </p:nvSpPr>
          <p:spPr bwMode="auto">
            <a:xfrm>
              <a:off x="-641" y="3838"/>
              <a:ext cx="35" cy="8"/>
            </a:xfrm>
            <a:custGeom>
              <a:avLst/>
              <a:gdLst/>
              <a:ahLst/>
              <a:cxnLst>
                <a:cxn ang="0">
                  <a:pos x="71" y="7"/>
                </a:cxn>
                <a:cxn ang="0">
                  <a:pos x="64" y="7"/>
                </a:cxn>
                <a:cxn ang="0">
                  <a:pos x="52" y="8"/>
                </a:cxn>
                <a:cxn ang="0">
                  <a:pos x="41" y="8"/>
                </a:cxn>
                <a:cxn ang="0">
                  <a:pos x="30" y="8"/>
                </a:cxn>
                <a:cxn ang="0">
                  <a:pos x="19" y="8"/>
                </a:cxn>
                <a:cxn ang="0">
                  <a:pos x="10" y="7"/>
                </a:cxn>
                <a:cxn ang="0">
                  <a:pos x="4" y="5"/>
                </a:cxn>
                <a:cxn ang="0">
                  <a:pos x="0" y="3"/>
                </a:cxn>
                <a:cxn ang="0">
                  <a:pos x="2" y="1"/>
                </a:cxn>
                <a:cxn ang="0">
                  <a:pos x="8" y="0"/>
                </a:cxn>
                <a:cxn ang="0">
                  <a:pos x="17" y="0"/>
                </a:cxn>
                <a:cxn ang="0">
                  <a:pos x="28" y="2"/>
                </a:cxn>
                <a:cxn ang="0">
                  <a:pos x="39" y="3"/>
                </a:cxn>
                <a:cxn ang="0">
                  <a:pos x="52" y="5"/>
                </a:cxn>
                <a:cxn ang="0">
                  <a:pos x="62" y="6"/>
                </a:cxn>
                <a:cxn ang="0">
                  <a:pos x="71" y="7"/>
                </a:cxn>
              </a:cxnLst>
              <a:rect l="0" t="0" r="r" b="b"/>
              <a:pathLst>
                <a:path w="71" h="8">
                  <a:moveTo>
                    <a:pt x="71" y="7"/>
                  </a:moveTo>
                  <a:lnTo>
                    <a:pt x="64" y="7"/>
                  </a:lnTo>
                  <a:lnTo>
                    <a:pt x="52" y="8"/>
                  </a:lnTo>
                  <a:lnTo>
                    <a:pt x="41" y="8"/>
                  </a:lnTo>
                  <a:lnTo>
                    <a:pt x="30" y="8"/>
                  </a:lnTo>
                  <a:lnTo>
                    <a:pt x="19" y="8"/>
                  </a:lnTo>
                  <a:lnTo>
                    <a:pt x="10" y="7"/>
                  </a:lnTo>
                  <a:lnTo>
                    <a:pt x="4" y="5"/>
                  </a:lnTo>
                  <a:lnTo>
                    <a:pt x="0" y="3"/>
                  </a:lnTo>
                  <a:lnTo>
                    <a:pt x="2" y="1"/>
                  </a:lnTo>
                  <a:lnTo>
                    <a:pt x="8" y="0"/>
                  </a:lnTo>
                  <a:lnTo>
                    <a:pt x="17" y="0"/>
                  </a:lnTo>
                  <a:lnTo>
                    <a:pt x="28" y="2"/>
                  </a:lnTo>
                  <a:lnTo>
                    <a:pt x="39" y="3"/>
                  </a:lnTo>
                  <a:lnTo>
                    <a:pt x="52" y="5"/>
                  </a:lnTo>
                  <a:lnTo>
                    <a:pt x="62" y="6"/>
                  </a:lnTo>
                  <a:lnTo>
                    <a:pt x="71" y="7"/>
                  </a:lnTo>
                  <a:close/>
                </a:path>
              </a:pathLst>
            </a:custGeom>
            <a:solidFill>
              <a:srgbClr val="006600"/>
            </a:solidFill>
            <a:ln w="9525">
              <a:noFill/>
              <a:round/>
              <a:headEnd/>
              <a:tailEnd/>
            </a:ln>
          </p:spPr>
          <p:txBody>
            <a:bodyPr/>
            <a:lstStyle/>
            <a:p>
              <a:endParaRPr lang="en-US"/>
            </a:p>
          </p:txBody>
        </p:sp>
        <p:sp>
          <p:nvSpPr>
            <p:cNvPr id="55" name="Freeform 255"/>
            <p:cNvSpPr>
              <a:spLocks/>
            </p:cNvSpPr>
            <p:nvPr/>
          </p:nvSpPr>
          <p:spPr bwMode="auto">
            <a:xfrm>
              <a:off x="-636" y="3822"/>
              <a:ext cx="35" cy="14"/>
            </a:xfrm>
            <a:custGeom>
              <a:avLst/>
              <a:gdLst/>
              <a:ahLst/>
              <a:cxnLst>
                <a:cxn ang="0">
                  <a:pos x="68" y="14"/>
                </a:cxn>
                <a:cxn ang="0">
                  <a:pos x="61" y="14"/>
                </a:cxn>
                <a:cxn ang="0">
                  <a:pos x="52" y="13"/>
                </a:cxn>
                <a:cxn ang="0">
                  <a:pos x="40" y="12"/>
                </a:cxn>
                <a:cxn ang="0">
                  <a:pos x="29" y="10"/>
                </a:cxn>
                <a:cxn ang="0">
                  <a:pos x="18" y="9"/>
                </a:cxn>
                <a:cxn ang="0">
                  <a:pos x="9" y="7"/>
                </a:cxn>
                <a:cxn ang="0">
                  <a:pos x="3" y="4"/>
                </a:cxn>
                <a:cxn ang="0">
                  <a:pos x="0" y="2"/>
                </a:cxn>
                <a:cxn ang="0">
                  <a:pos x="1" y="0"/>
                </a:cxn>
                <a:cxn ang="0">
                  <a:pos x="9" y="0"/>
                </a:cxn>
                <a:cxn ang="0">
                  <a:pos x="18" y="1"/>
                </a:cxn>
                <a:cxn ang="0">
                  <a:pos x="29" y="4"/>
                </a:cxn>
                <a:cxn ang="0">
                  <a:pos x="42" y="7"/>
                </a:cxn>
                <a:cxn ang="0">
                  <a:pos x="53" y="9"/>
                </a:cxn>
                <a:cxn ang="0">
                  <a:pos x="63" y="13"/>
                </a:cxn>
                <a:cxn ang="0">
                  <a:pos x="68" y="14"/>
                </a:cxn>
              </a:cxnLst>
              <a:rect l="0" t="0" r="r" b="b"/>
              <a:pathLst>
                <a:path w="68" h="14">
                  <a:moveTo>
                    <a:pt x="68" y="14"/>
                  </a:moveTo>
                  <a:lnTo>
                    <a:pt x="61" y="14"/>
                  </a:lnTo>
                  <a:lnTo>
                    <a:pt x="52" y="13"/>
                  </a:lnTo>
                  <a:lnTo>
                    <a:pt x="40" y="12"/>
                  </a:lnTo>
                  <a:lnTo>
                    <a:pt x="29" y="10"/>
                  </a:lnTo>
                  <a:lnTo>
                    <a:pt x="18" y="9"/>
                  </a:lnTo>
                  <a:lnTo>
                    <a:pt x="9" y="7"/>
                  </a:lnTo>
                  <a:lnTo>
                    <a:pt x="3" y="4"/>
                  </a:lnTo>
                  <a:lnTo>
                    <a:pt x="0" y="2"/>
                  </a:lnTo>
                  <a:lnTo>
                    <a:pt x="1" y="0"/>
                  </a:lnTo>
                  <a:lnTo>
                    <a:pt x="9" y="0"/>
                  </a:lnTo>
                  <a:lnTo>
                    <a:pt x="18" y="1"/>
                  </a:lnTo>
                  <a:lnTo>
                    <a:pt x="29" y="4"/>
                  </a:lnTo>
                  <a:lnTo>
                    <a:pt x="42" y="7"/>
                  </a:lnTo>
                  <a:lnTo>
                    <a:pt x="53" y="9"/>
                  </a:lnTo>
                  <a:lnTo>
                    <a:pt x="63" y="13"/>
                  </a:lnTo>
                  <a:lnTo>
                    <a:pt x="68" y="14"/>
                  </a:lnTo>
                  <a:close/>
                </a:path>
              </a:pathLst>
            </a:custGeom>
            <a:solidFill>
              <a:srgbClr val="006600"/>
            </a:solidFill>
            <a:ln w="9525">
              <a:noFill/>
              <a:round/>
              <a:headEnd/>
              <a:tailEnd/>
            </a:ln>
          </p:spPr>
          <p:txBody>
            <a:bodyPr/>
            <a:lstStyle/>
            <a:p>
              <a:endParaRPr lang="en-US"/>
            </a:p>
          </p:txBody>
        </p:sp>
        <p:sp>
          <p:nvSpPr>
            <p:cNvPr id="56" name="Freeform 256"/>
            <p:cNvSpPr>
              <a:spLocks/>
            </p:cNvSpPr>
            <p:nvPr/>
          </p:nvSpPr>
          <p:spPr bwMode="auto">
            <a:xfrm>
              <a:off x="-651" y="3857"/>
              <a:ext cx="33" cy="9"/>
            </a:xfrm>
            <a:custGeom>
              <a:avLst/>
              <a:gdLst/>
              <a:ahLst/>
              <a:cxnLst>
                <a:cxn ang="0">
                  <a:pos x="65" y="3"/>
                </a:cxn>
                <a:cxn ang="0">
                  <a:pos x="63" y="5"/>
                </a:cxn>
                <a:cxn ang="0">
                  <a:pos x="56" y="7"/>
                </a:cxn>
                <a:cxn ang="0">
                  <a:pos x="46" y="8"/>
                </a:cxn>
                <a:cxn ang="0">
                  <a:pos x="35" y="9"/>
                </a:cxn>
                <a:cxn ang="0">
                  <a:pos x="22" y="9"/>
                </a:cxn>
                <a:cxn ang="0">
                  <a:pos x="13" y="8"/>
                </a:cxn>
                <a:cxn ang="0">
                  <a:pos x="4" y="7"/>
                </a:cxn>
                <a:cxn ang="0">
                  <a:pos x="0" y="3"/>
                </a:cxn>
                <a:cxn ang="0">
                  <a:pos x="0" y="1"/>
                </a:cxn>
                <a:cxn ang="0">
                  <a:pos x="4" y="0"/>
                </a:cxn>
                <a:cxn ang="0">
                  <a:pos x="13" y="0"/>
                </a:cxn>
                <a:cxn ang="0">
                  <a:pos x="22" y="1"/>
                </a:cxn>
                <a:cxn ang="0">
                  <a:pos x="33" y="2"/>
                </a:cxn>
                <a:cxn ang="0">
                  <a:pos x="46" y="2"/>
                </a:cxn>
                <a:cxn ang="0">
                  <a:pos x="56" y="3"/>
                </a:cxn>
                <a:cxn ang="0">
                  <a:pos x="65" y="3"/>
                </a:cxn>
              </a:cxnLst>
              <a:rect l="0" t="0" r="r" b="b"/>
              <a:pathLst>
                <a:path w="65" h="9">
                  <a:moveTo>
                    <a:pt x="65" y="3"/>
                  </a:moveTo>
                  <a:lnTo>
                    <a:pt x="63" y="5"/>
                  </a:lnTo>
                  <a:lnTo>
                    <a:pt x="56" y="7"/>
                  </a:lnTo>
                  <a:lnTo>
                    <a:pt x="46" y="8"/>
                  </a:lnTo>
                  <a:lnTo>
                    <a:pt x="35" y="9"/>
                  </a:lnTo>
                  <a:lnTo>
                    <a:pt x="22" y="9"/>
                  </a:lnTo>
                  <a:lnTo>
                    <a:pt x="13" y="8"/>
                  </a:lnTo>
                  <a:lnTo>
                    <a:pt x="4" y="7"/>
                  </a:lnTo>
                  <a:lnTo>
                    <a:pt x="0" y="3"/>
                  </a:lnTo>
                  <a:lnTo>
                    <a:pt x="0" y="1"/>
                  </a:lnTo>
                  <a:lnTo>
                    <a:pt x="4" y="0"/>
                  </a:lnTo>
                  <a:lnTo>
                    <a:pt x="13" y="0"/>
                  </a:lnTo>
                  <a:lnTo>
                    <a:pt x="22" y="1"/>
                  </a:lnTo>
                  <a:lnTo>
                    <a:pt x="33" y="2"/>
                  </a:lnTo>
                  <a:lnTo>
                    <a:pt x="46" y="2"/>
                  </a:lnTo>
                  <a:lnTo>
                    <a:pt x="56" y="3"/>
                  </a:lnTo>
                  <a:lnTo>
                    <a:pt x="65" y="3"/>
                  </a:lnTo>
                  <a:close/>
                </a:path>
              </a:pathLst>
            </a:custGeom>
            <a:solidFill>
              <a:srgbClr val="006600"/>
            </a:solidFill>
            <a:ln w="9525">
              <a:noFill/>
              <a:round/>
              <a:headEnd/>
              <a:tailEnd/>
            </a:ln>
          </p:spPr>
          <p:txBody>
            <a:bodyPr/>
            <a:lstStyle/>
            <a:p>
              <a:endParaRPr lang="en-US"/>
            </a:p>
          </p:txBody>
        </p:sp>
        <p:sp>
          <p:nvSpPr>
            <p:cNvPr id="57" name="Freeform 257"/>
            <p:cNvSpPr>
              <a:spLocks/>
            </p:cNvSpPr>
            <p:nvPr/>
          </p:nvSpPr>
          <p:spPr bwMode="auto">
            <a:xfrm>
              <a:off x="-660" y="3875"/>
              <a:ext cx="38" cy="13"/>
            </a:xfrm>
            <a:custGeom>
              <a:avLst/>
              <a:gdLst/>
              <a:ahLst/>
              <a:cxnLst>
                <a:cxn ang="0">
                  <a:pos x="76" y="0"/>
                </a:cxn>
                <a:cxn ang="0">
                  <a:pos x="67" y="3"/>
                </a:cxn>
                <a:cxn ang="0">
                  <a:pos x="58" y="6"/>
                </a:cxn>
                <a:cxn ang="0">
                  <a:pos x="45" y="8"/>
                </a:cxn>
                <a:cxn ang="0">
                  <a:pos x="32" y="11"/>
                </a:cxn>
                <a:cxn ang="0">
                  <a:pos x="21" y="12"/>
                </a:cxn>
                <a:cxn ang="0">
                  <a:pos x="9" y="13"/>
                </a:cxn>
                <a:cxn ang="0">
                  <a:pos x="4" y="12"/>
                </a:cxn>
                <a:cxn ang="0">
                  <a:pos x="0" y="10"/>
                </a:cxn>
                <a:cxn ang="0">
                  <a:pos x="2" y="7"/>
                </a:cxn>
                <a:cxn ang="0">
                  <a:pos x="8" y="5"/>
                </a:cxn>
                <a:cxn ang="0">
                  <a:pos x="19" y="4"/>
                </a:cxn>
                <a:cxn ang="0">
                  <a:pos x="32" y="3"/>
                </a:cxn>
                <a:cxn ang="0">
                  <a:pos x="45" y="3"/>
                </a:cxn>
                <a:cxn ang="0">
                  <a:pos x="58" y="2"/>
                </a:cxn>
                <a:cxn ang="0">
                  <a:pos x="69" y="1"/>
                </a:cxn>
                <a:cxn ang="0">
                  <a:pos x="76" y="0"/>
                </a:cxn>
              </a:cxnLst>
              <a:rect l="0" t="0" r="r" b="b"/>
              <a:pathLst>
                <a:path w="76" h="13">
                  <a:moveTo>
                    <a:pt x="76" y="0"/>
                  </a:moveTo>
                  <a:lnTo>
                    <a:pt x="67" y="3"/>
                  </a:lnTo>
                  <a:lnTo>
                    <a:pt x="58" y="6"/>
                  </a:lnTo>
                  <a:lnTo>
                    <a:pt x="45" y="8"/>
                  </a:lnTo>
                  <a:lnTo>
                    <a:pt x="32" y="11"/>
                  </a:lnTo>
                  <a:lnTo>
                    <a:pt x="21" y="12"/>
                  </a:lnTo>
                  <a:lnTo>
                    <a:pt x="9" y="13"/>
                  </a:lnTo>
                  <a:lnTo>
                    <a:pt x="4" y="12"/>
                  </a:lnTo>
                  <a:lnTo>
                    <a:pt x="0" y="10"/>
                  </a:lnTo>
                  <a:lnTo>
                    <a:pt x="2" y="7"/>
                  </a:lnTo>
                  <a:lnTo>
                    <a:pt x="8" y="5"/>
                  </a:lnTo>
                  <a:lnTo>
                    <a:pt x="19" y="4"/>
                  </a:lnTo>
                  <a:lnTo>
                    <a:pt x="32" y="3"/>
                  </a:lnTo>
                  <a:lnTo>
                    <a:pt x="45" y="3"/>
                  </a:lnTo>
                  <a:lnTo>
                    <a:pt x="58" y="2"/>
                  </a:lnTo>
                  <a:lnTo>
                    <a:pt x="69" y="1"/>
                  </a:lnTo>
                  <a:lnTo>
                    <a:pt x="76" y="0"/>
                  </a:lnTo>
                  <a:close/>
                </a:path>
              </a:pathLst>
            </a:custGeom>
            <a:solidFill>
              <a:srgbClr val="006600"/>
            </a:solidFill>
            <a:ln w="9525">
              <a:noFill/>
              <a:round/>
              <a:headEnd/>
              <a:tailEnd/>
            </a:ln>
          </p:spPr>
          <p:txBody>
            <a:bodyPr/>
            <a:lstStyle/>
            <a:p>
              <a:endParaRPr lang="en-US"/>
            </a:p>
          </p:txBody>
        </p:sp>
        <p:sp>
          <p:nvSpPr>
            <p:cNvPr id="58" name="Freeform 258"/>
            <p:cNvSpPr>
              <a:spLocks/>
            </p:cNvSpPr>
            <p:nvPr/>
          </p:nvSpPr>
          <p:spPr bwMode="auto">
            <a:xfrm>
              <a:off x="-670" y="3895"/>
              <a:ext cx="42" cy="15"/>
            </a:xfrm>
            <a:custGeom>
              <a:avLst/>
              <a:gdLst/>
              <a:ahLst/>
              <a:cxnLst>
                <a:cxn ang="0">
                  <a:pos x="83" y="0"/>
                </a:cxn>
                <a:cxn ang="0">
                  <a:pos x="76" y="2"/>
                </a:cxn>
                <a:cxn ang="0">
                  <a:pos x="63" y="5"/>
                </a:cxn>
                <a:cxn ang="0">
                  <a:pos x="50" y="8"/>
                </a:cxn>
                <a:cxn ang="0">
                  <a:pos x="35" y="11"/>
                </a:cxn>
                <a:cxn ang="0">
                  <a:pos x="22" y="13"/>
                </a:cxn>
                <a:cxn ang="0">
                  <a:pos x="9" y="15"/>
                </a:cxn>
                <a:cxn ang="0">
                  <a:pos x="2" y="14"/>
                </a:cxn>
                <a:cxn ang="0">
                  <a:pos x="0" y="12"/>
                </a:cxn>
                <a:cxn ang="0">
                  <a:pos x="3" y="9"/>
                </a:cxn>
                <a:cxn ang="0">
                  <a:pos x="13" y="7"/>
                </a:cxn>
                <a:cxn ang="0">
                  <a:pos x="24" y="5"/>
                </a:cxn>
                <a:cxn ang="0">
                  <a:pos x="39" y="4"/>
                </a:cxn>
                <a:cxn ang="0">
                  <a:pos x="54" y="3"/>
                </a:cxn>
                <a:cxn ang="0">
                  <a:pos x="67" y="2"/>
                </a:cxn>
                <a:cxn ang="0">
                  <a:pos x="78" y="1"/>
                </a:cxn>
                <a:cxn ang="0">
                  <a:pos x="83" y="0"/>
                </a:cxn>
              </a:cxnLst>
              <a:rect l="0" t="0" r="r" b="b"/>
              <a:pathLst>
                <a:path w="83" h="15">
                  <a:moveTo>
                    <a:pt x="83" y="0"/>
                  </a:moveTo>
                  <a:lnTo>
                    <a:pt x="76" y="2"/>
                  </a:lnTo>
                  <a:lnTo>
                    <a:pt x="63" y="5"/>
                  </a:lnTo>
                  <a:lnTo>
                    <a:pt x="50" y="8"/>
                  </a:lnTo>
                  <a:lnTo>
                    <a:pt x="35" y="11"/>
                  </a:lnTo>
                  <a:lnTo>
                    <a:pt x="22" y="13"/>
                  </a:lnTo>
                  <a:lnTo>
                    <a:pt x="9" y="15"/>
                  </a:lnTo>
                  <a:lnTo>
                    <a:pt x="2" y="14"/>
                  </a:lnTo>
                  <a:lnTo>
                    <a:pt x="0" y="12"/>
                  </a:lnTo>
                  <a:lnTo>
                    <a:pt x="3" y="9"/>
                  </a:lnTo>
                  <a:lnTo>
                    <a:pt x="13" y="7"/>
                  </a:lnTo>
                  <a:lnTo>
                    <a:pt x="24" y="5"/>
                  </a:lnTo>
                  <a:lnTo>
                    <a:pt x="39" y="4"/>
                  </a:lnTo>
                  <a:lnTo>
                    <a:pt x="54" y="3"/>
                  </a:lnTo>
                  <a:lnTo>
                    <a:pt x="67" y="2"/>
                  </a:lnTo>
                  <a:lnTo>
                    <a:pt x="78" y="1"/>
                  </a:lnTo>
                  <a:lnTo>
                    <a:pt x="83" y="0"/>
                  </a:lnTo>
                  <a:close/>
                </a:path>
              </a:pathLst>
            </a:custGeom>
            <a:solidFill>
              <a:srgbClr val="006600"/>
            </a:solidFill>
            <a:ln w="9525">
              <a:noFill/>
              <a:round/>
              <a:headEnd/>
              <a:tailEnd/>
            </a:ln>
          </p:spPr>
          <p:txBody>
            <a:bodyPr/>
            <a:lstStyle/>
            <a:p>
              <a:endParaRPr lang="en-US"/>
            </a:p>
          </p:txBody>
        </p:sp>
        <p:sp>
          <p:nvSpPr>
            <p:cNvPr id="59" name="Freeform 259"/>
            <p:cNvSpPr>
              <a:spLocks/>
            </p:cNvSpPr>
            <p:nvPr/>
          </p:nvSpPr>
          <p:spPr bwMode="auto">
            <a:xfrm>
              <a:off x="-673" y="3931"/>
              <a:ext cx="45" cy="25"/>
            </a:xfrm>
            <a:custGeom>
              <a:avLst/>
              <a:gdLst/>
              <a:ahLst/>
              <a:cxnLst>
                <a:cxn ang="0">
                  <a:pos x="89" y="0"/>
                </a:cxn>
                <a:cxn ang="0">
                  <a:pos x="80" y="4"/>
                </a:cxn>
                <a:cxn ang="0">
                  <a:pos x="69" y="9"/>
                </a:cxn>
                <a:cxn ang="0">
                  <a:pos x="56" y="14"/>
                </a:cxn>
                <a:cxn ang="0">
                  <a:pos x="41" y="18"/>
                </a:cxn>
                <a:cxn ang="0">
                  <a:pos x="26" y="21"/>
                </a:cxn>
                <a:cxn ang="0">
                  <a:pos x="15" y="25"/>
                </a:cxn>
                <a:cxn ang="0">
                  <a:pos x="6" y="25"/>
                </a:cxn>
                <a:cxn ang="0">
                  <a:pos x="0" y="23"/>
                </a:cxn>
                <a:cxn ang="0">
                  <a:pos x="2" y="20"/>
                </a:cxn>
                <a:cxn ang="0">
                  <a:pos x="11" y="17"/>
                </a:cxn>
                <a:cxn ang="0">
                  <a:pos x="24" y="14"/>
                </a:cxn>
                <a:cxn ang="0">
                  <a:pos x="39" y="11"/>
                </a:cxn>
                <a:cxn ang="0">
                  <a:pos x="56" y="9"/>
                </a:cxn>
                <a:cxn ang="0">
                  <a:pos x="71" y="6"/>
                </a:cxn>
                <a:cxn ang="0">
                  <a:pos x="82" y="3"/>
                </a:cxn>
                <a:cxn ang="0">
                  <a:pos x="89" y="0"/>
                </a:cxn>
              </a:cxnLst>
              <a:rect l="0" t="0" r="r" b="b"/>
              <a:pathLst>
                <a:path w="89" h="25">
                  <a:moveTo>
                    <a:pt x="89" y="0"/>
                  </a:moveTo>
                  <a:lnTo>
                    <a:pt x="80" y="4"/>
                  </a:lnTo>
                  <a:lnTo>
                    <a:pt x="69" y="9"/>
                  </a:lnTo>
                  <a:lnTo>
                    <a:pt x="56" y="14"/>
                  </a:lnTo>
                  <a:lnTo>
                    <a:pt x="41" y="18"/>
                  </a:lnTo>
                  <a:lnTo>
                    <a:pt x="26" y="21"/>
                  </a:lnTo>
                  <a:lnTo>
                    <a:pt x="15" y="25"/>
                  </a:lnTo>
                  <a:lnTo>
                    <a:pt x="6" y="25"/>
                  </a:lnTo>
                  <a:lnTo>
                    <a:pt x="0" y="23"/>
                  </a:lnTo>
                  <a:lnTo>
                    <a:pt x="2" y="20"/>
                  </a:lnTo>
                  <a:lnTo>
                    <a:pt x="11" y="17"/>
                  </a:lnTo>
                  <a:lnTo>
                    <a:pt x="24" y="14"/>
                  </a:lnTo>
                  <a:lnTo>
                    <a:pt x="39" y="11"/>
                  </a:lnTo>
                  <a:lnTo>
                    <a:pt x="56" y="9"/>
                  </a:lnTo>
                  <a:lnTo>
                    <a:pt x="71" y="6"/>
                  </a:lnTo>
                  <a:lnTo>
                    <a:pt x="82" y="3"/>
                  </a:lnTo>
                  <a:lnTo>
                    <a:pt x="89" y="0"/>
                  </a:lnTo>
                  <a:close/>
                </a:path>
              </a:pathLst>
            </a:custGeom>
            <a:solidFill>
              <a:srgbClr val="006600"/>
            </a:solidFill>
            <a:ln w="9525">
              <a:noFill/>
              <a:round/>
              <a:headEnd/>
              <a:tailEnd/>
            </a:ln>
          </p:spPr>
          <p:txBody>
            <a:bodyPr/>
            <a:lstStyle/>
            <a:p>
              <a:endParaRPr lang="en-US"/>
            </a:p>
          </p:txBody>
        </p:sp>
        <p:sp>
          <p:nvSpPr>
            <p:cNvPr id="60" name="Freeform 260"/>
            <p:cNvSpPr>
              <a:spLocks/>
            </p:cNvSpPr>
            <p:nvPr/>
          </p:nvSpPr>
          <p:spPr bwMode="auto">
            <a:xfrm>
              <a:off x="-665" y="3970"/>
              <a:ext cx="40" cy="30"/>
            </a:xfrm>
            <a:custGeom>
              <a:avLst/>
              <a:gdLst/>
              <a:ahLst/>
              <a:cxnLst>
                <a:cxn ang="0">
                  <a:pos x="82" y="0"/>
                </a:cxn>
                <a:cxn ang="0">
                  <a:pos x="76" y="4"/>
                </a:cxn>
                <a:cxn ang="0">
                  <a:pos x="65" y="9"/>
                </a:cxn>
                <a:cxn ang="0">
                  <a:pos x="52" y="14"/>
                </a:cxn>
                <a:cxn ang="0">
                  <a:pos x="39" y="21"/>
                </a:cxn>
                <a:cxn ang="0">
                  <a:pos x="26" y="25"/>
                </a:cxn>
                <a:cxn ang="0">
                  <a:pos x="13" y="29"/>
                </a:cxn>
                <a:cxn ang="0">
                  <a:pos x="6" y="30"/>
                </a:cxn>
                <a:cxn ang="0">
                  <a:pos x="0" y="29"/>
                </a:cxn>
                <a:cxn ang="0">
                  <a:pos x="2" y="26"/>
                </a:cxn>
                <a:cxn ang="0">
                  <a:pos x="9" y="22"/>
                </a:cxn>
                <a:cxn ang="0">
                  <a:pos x="20" y="18"/>
                </a:cxn>
                <a:cxn ang="0">
                  <a:pos x="35" y="13"/>
                </a:cxn>
                <a:cxn ang="0">
                  <a:pos x="52" y="9"/>
                </a:cxn>
                <a:cxn ang="0">
                  <a:pos x="65" y="5"/>
                </a:cxn>
                <a:cxn ang="0">
                  <a:pos x="76" y="2"/>
                </a:cxn>
                <a:cxn ang="0">
                  <a:pos x="82" y="0"/>
                </a:cxn>
              </a:cxnLst>
              <a:rect l="0" t="0" r="r" b="b"/>
              <a:pathLst>
                <a:path w="82" h="30">
                  <a:moveTo>
                    <a:pt x="82" y="0"/>
                  </a:moveTo>
                  <a:lnTo>
                    <a:pt x="76" y="4"/>
                  </a:lnTo>
                  <a:lnTo>
                    <a:pt x="65" y="9"/>
                  </a:lnTo>
                  <a:lnTo>
                    <a:pt x="52" y="14"/>
                  </a:lnTo>
                  <a:lnTo>
                    <a:pt x="39" y="21"/>
                  </a:lnTo>
                  <a:lnTo>
                    <a:pt x="26" y="25"/>
                  </a:lnTo>
                  <a:lnTo>
                    <a:pt x="13" y="29"/>
                  </a:lnTo>
                  <a:lnTo>
                    <a:pt x="6" y="30"/>
                  </a:lnTo>
                  <a:lnTo>
                    <a:pt x="0" y="29"/>
                  </a:lnTo>
                  <a:lnTo>
                    <a:pt x="2" y="26"/>
                  </a:lnTo>
                  <a:lnTo>
                    <a:pt x="9" y="22"/>
                  </a:lnTo>
                  <a:lnTo>
                    <a:pt x="20" y="18"/>
                  </a:lnTo>
                  <a:lnTo>
                    <a:pt x="35" y="13"/>
                  </a:lnTo>
                  <a:lnTo>
                    <a:pt x="52" y="9"/>
                  </a:lnTo>
                  <a:lnTo>
                    <a:pt x="65" y="5"/>
                  </a:lnTo>
                  <a:lnTo>
                    <a:pt x="76" y="2"/>
                  </a:lnTo>
                  <a:lnTo>
                    <a:pt x="82" y="0"/>
                  </a:lnTo>
                  <a:close/>
                </a:path>
              </a:pathLst>
            </a:custGeom>
            <a:solidFill>
              <a:srgbClr val="006600"/>
            </a:solidFill>
            <a:ln w="9525">
              <a:noFill/>
              <a:round/>
              <a:headEnd/>
              <a:tailEnd/>
            </a:ln>
          </p:spPr>
          <p:txBody>
            <a:bodyPr/>
            <a:lstStyle/>
            <a:p>
              <a:endParaRPr lang="en-US"/>
            </a:p>
          </p:txBody>
        </p:sp>
        <p:sp>
          <p:nvSpPr>
            <p:cNvPr id="61" name="Freeform 261"/>
            <p:cNvSpPr>
              <a:spLocks/>
            </p:cNvSpPr>
            <p:nvPr/>
          </p:nvSpPr>
          <p:spPr bwMode="auto">
            <a:xfrm>
              <a:off x="-667" y="3912"/>
              <a:ext cx="37" cy="26"/>
            </a:xfrm>
            <a:custGeom>
              <a:avLst/>
              <a:gdLst/>
              <a:ahLst/>
              <a:cxnLst>
                <a:cxn ang="0">
                  <a:pos x="75" y="0"/>
                </a:cxn>
                <a:cxn ang="0">
                  <a:pos x="69" y="3"/>
                </a:cxn>
                <a:cxn ang="0">
                  <a:pos x="58" y="7"/>
                </a:cxn>
                <a:cxn ang="0">
                  <a:pos x="47" y="12"/>
                </a:cxn>
                <a:cxn ang="0">
                  <a:pos x="34" y="18"/>
                </a:cxn>
                <a:cxn ang="0">
                  <a:pos x="23" y="22"/>
                </a:cxn>
                <a:cxn ang="0">
                  <a:pos x="11" y="25"/>
                </a:cxn>
                <a:cxn ang="0">
                  <a:pos x="4" y="26"/>
                </a:cxn>
                <a:cxn ang="0">
                  <a:pos x="0" y="24"/>
                </a:cxn>
                <a:cxn ang="0">
                  <a:pos x="2" y="21"/>
                </a:cxn>
                <a:cxn ang="0">
                  <a:pos x="10" y="17"/>
                </a:cxn>
                <a:cxn ang="0">
                  <a:pos x="21" y="14"/>
                </a:cxn>
                <a:cxn ang="0">
                  <a:pos x="34" y="10"/>
                </a:cxn>
                <a:cxn ang="0">
                  <a:pos x="47" y="7"/>
                </a:cxn>
                <a:cxn ang="0">
                  <a:pos x="60" y="4"/>
                </a:cxn>
                <a:cxn ang="0">
                  <a:pos x="69" y="2"/>
                </a:cxn>
                <a:cxn ang="0">
                  <a:pos x="75" y="0"/>
                </a:cxn>
              </a:cxnLst>
              <a:rect l="0" t="0" r="r" b="b"/>
              <a:pathLst>
                <a:path w="75" h="26">
                  <a:moveTo>
                    <a:pt x="75" y="0"/>
                  </a:moveTo>
                  <a:lnTo>
                    <a:pt x="69" y="3"/>
                  </a:lnTo>
                  <a:lnTo>
                    <a:pt x="58" y="7"/>
                  </a:lnTo>
                  <a:lnTo>
                    <a:pt x="47" y="12"/>
                  </a:lnTo>
                  <a:lnTo>
                    <a:pt x="34" y="18"/>
                  </a:lnTo>
                  <a:lnTo>
                    <a:pt x="23" y="22"/>
                  </a:lnTo>
                  <a:lnTo>
                    <a:pt x="11" y="25"/>
                  </a:lnTo>
                  <a:lnTo>
                    <a:pt x="4" y="26"/>
                  </a:lnTo>
                  <a:lnTo>
                    <a:pt x="0" y="24"/>
                  </a:lnTo>
                  <a:lnTo>
                    <a:pt x="2" y="21"/>
                  </a:lnTo>
                  <a:lnTo>
                    <a:pt x="10" y="17"/>
                  </a:lnTo>
                  <a:lnTo>
                    <a:pt x="21" y="14"/>
                  </a:lnTo>
                  <a:lnTo>
                    <a:pt x="34" y="10"/>
                  </a:lnTo>
                  <a:lnTo>
                    <a:pt x="47" y="7"/>
                  </a:lnTo>
                  <a:lnTo>
                    <a:pt x="60" y="4"/>
                  </a:lnTo>
                  <a:lnTo>
                    <a:pt x="69" y="2"/>
                  </a:lnTo>
                  <a:lnTo>
                    <a:pt x="75" y="0"/>
                  </a:lnTo>
                  <a:close/>
                </a:path>
              </a:pathLst>
            </a:custGeom>
            <a:solidFill>
              <a:srgbClr val="006600"/>
            </a:solidFill>
            <a:ln w="9525">
              <a:noFill/>
              <a:round/>
              <a:headEnd/>
              <a:tailEnd/>
            </a:ln>
          </p:spPr>
          <p:txBody>
            <a:bodyPr/>
            <a:lstStyle/>
            <a:p>
              <a:endParaRPr lang="en-US"/>
            </a:p>
          </p:txBody>
        </p:sp>
        <p:sp>
          <p:nvSpPr>
            <p:cNvPr id="62" name="Freeform 262"/>
            <p:cNvSpPr>
              <a:spLocks/>
            </p:cNvSpPr>
            <p:nvPr/>
          </p:nvSpPr>
          <p:spPr bwMode="auto">
            <a:xfrm>
              <a:off x="-633" y="3914"/>
              <a:ext cx="55" cy="39"/>
            </a:xfrm>
            <a:custGeom>
              <a:avLst/>
              <a:gdLst/>
              <a:ahLst/>
              <a:cxnLst>
                <a:cxn ang="0">
                  <a:pos x="110" y="38"/>
                </a:cxn>
                <a:cxn ang="0">
                  <a:pos x="104" y="39"/>
                </a:cxn>
                <a:cxn ang="0">
                  <a:pos x="91" y="37"/>
                </a:cxn>
                <a:cxn ang="0">
                  <a:pos x="74" y="33"/>
                </a:cxn>
                <a:cxn ang="0">
                  <a:pos x="56" y="28"/>
                </a:cxn>
                <a:cxn ang="0">
                  <a:pos x="37" y="21"/>
                </a:cxn>
                <a:cxn ang="0">
                  <a:pos x="21" y="14"/>
                </a:cxn>
                <a:cxn ang="0">
                  <a:pos x="8" y="6"/>
                </a:cxn>
                <a:cxn ang="0">
                  <a:pos x="0" y="0"/>
                </a:cxn>
                <a:cxn ang="0">
                  <a:pos x="9" y="3"/>
                </a:cxn>
                <a:cxn ang="0">
                  <a:pos x="22" y="7"/>
                </a:cxn>
                <a:cxn ang="0">
                  <a:pos x="41" y="13"/>
                </a:cxn>
                <a:cxn ang="0">
                  <a:pos x="61" y="19"/>
                </a:cxn>
                <a:cxn ang="0">
                  <a:pos x="80" y="26"/>
                </a:cxn>
                <a:cxn ang="0">
                  <a:pos x="97" y="31"/>
                </a:cxn>
                <a:cxn ang="0">
                  <a:pos x="106" y="35"/>
                </a:cxn>
                <a:cxn ang="0">
                  <a:pos x="110" y="38"/>
                </a:cxn>
              </a:cxnLst>
              <a:rect l="0" t="0" r="r" b="b"/>
              <a:pathLst>
                <a:path w="110" h="39">
                  <a:moveTo>
                    <a:pt x="110" y="38"/>
                  </a:moveTo>
                  <a:lnTo>
                    <a:pt x="104" y="39"/>
                  </a:lnTo>
                  <a:lnTo>
                    <a:pt x="91" y="37"/>
                  </a:lnTo>
                  <a:lnTo>
                    <a:pt x="74" y="33"/>
                  </a:lnTo>
                  <a:lnTo>
                    <a:pt x="56" y="28"/>
                  </a:lnTo>
                  <a:lnTo>
                    <a:pt x="37" y="21"/>
                  </a:lnTo>
                  <a:lnTo>
                    <a:pt x="21" y="14"/>
                  </a:lnTo>
                  <a:lnTo>
                    <a:pt x="8" y="6"/>
                  </a:lnTo>
                  <a:lnTo>
                    <a:pt x="0" y="0"/>
                  </a:lnTo>
                  <a:lnTo>
                    <a:pt x="9" y="3"/>
                  </a:lnTo>
                  <a:lnTo>
                    <a:pt x="22" y="7"/>
                  </a:lnTo>
                  <a:lnTo>
                    <a:pt x="41" y="13"/>
                  </a:lnTo>
                  <a:lnTo>
                    <a:pt x="61" y="19"/>
                  </a:lnTo>
                  <a:lnTo>
                    <a:pt x="80" y="26"/>
                  </a:lnTo>
                  <a:lnTo>
                    <a:pt x="97" y="31"/>
                  </a:lnTo>
                  <a:lnTo>
                    <a:pt x="106" y="35"/>
                  </a:lnTo>
                  <a:lnTo>
                    <a:pt x="110" y="38"/>
                  </a:lnTo>
                  <a:close/>
                </a:path>
              </a:pathLst>
            </a:custGeom>
            <a:solidFill>
              <a:srgbClr val="006600"/>
            </a:solidFill>
            <a:ln w="9525">
              <a:noFill/>
              <a:round/>
              <a:headEnd/>
              <a:tailEnd/>
            </a:ln>
          </p:spPr>
          <p:txBody>
            <a:bodyPr/>
            <a:lstStyle/>
            <a:p>
              <a:endParaRPr lang="en-US"/>
            </a:p>
          </p:txBody>
        </p:sp>
        <p:sp>
          <p:nvSpPr>
            <p:cNvPr id="63" name="Freeform 263"/>
            <p:cNvSpPr>
              <a:spLocks/>
            </p:cNvSpPr>
            <p:nvPr/>
          </p:nvSpPr>
          <p:spPr bwMode="auto">
            <a:xfrm>
              <a:off x="-630" y="3946"/>
              <a:ext cx="43" cy="33"/>
            </a:xfrm>
            <a:custGeom>
              <a:avLst/>
              <a:gdLst/>
              <a:ahLst/>
              <a:cxnLst>
                <a:cxn ang="0">
                  <a:pos x="85" y="33"/>
                </a:cxn>
                <a:cxn ang="0">
                  <a:pos x="81" y="33"/>
                </a:cxn>
                <a:cxn ang="0">
                  <a:pos x="72" y="32"/>
                </a:cxn>
                <a:cxn ang="0">
                  <a:pos x="59" y="29"/>
                </a:cxn>
                <a:cxn ang="0">
                  <a:pos x="46" y="25"/>
                </a:cxn>
                <a:cxn ang="0">
                  <a:pos x="31" y="20"/>
                </a:cxn>
                <a:cxn ang="0">
                  <a:pos x="18" y="14"/>
                </a:cxn>
                <a:cxn ang="0">
                  <a:pos x="7" y="7"/>
                </a:cxn>
                <a:cxn ang="0">
                  <a:pos x="0" y="0"/>
                </a:cxn>
                <a:cxn ang="0">
                  <a:pos x="9" y="4"/>
                </a:cxn>
                <a:cxn ang="0">
                  <a:pos x="22" y="8"/>
                </a:cxn>
                <a:cxn ang="0">
                  <a:pos x="35" y="14"/>
                </a:cxn>
                <a:cxn ang="0">
                  <a:pos x="52" y="19"/>
                </a:cxn>
                <a:cxn ang="0">
                  <a:pos x="65" y="24"/>
                </a:cxn>
                <a:cxn ang="0">
                  <a:pos x="76" y="28"/>
                </a:cxn>
                <a:cxn ang="0">
                  <a:pos x="83" y="31"/>
                </a:cxn>
                <a:cxn ang="0">
                  <a:pos x="85" y="33"/>
                </a:cxn>
              </a:cxnLst>
              <a:rect l="0" t="0" r="r" b="b"/>
              <a:pathLst>
                <a:path w="85" h="33">
                  <a:moveTo>
                    <a:pt x="85" y="33"/>
                  </a:moveTo>
                  <a:lnTo>
                    <a:pt x="81" y="33"/>
                  </a:lnTo>
                  <a:lnTo>
                    <a:pt x="72" y="32"/>
                  </a:lnTo>
                  <a:lnTo>
                    <a:pt x="59" y="29"/>
                  </a:lnTo>
                  <a:lnTo>
                    <a:pt x="46" y="25"/>
                  </a:lnTo>
                  <a:lnTo>
                    <a:pt x="31" y="20"/>
                  </a:lnTo>
                  <a:lnTo>
                    <a:pt x="18" y="14"/>
                  </a:lnTo>
                  <a:lnTo>
                    <a:pt x="7" y="7"/>
                  </a:lnTo>
                  <a:lnTo>
                    <a:pt x="0" y="0"/>
                  </a:lnTo>
                  <a:lnTo>
                    <a:pt x="9" y="4"/>
                  </a:lnTo>
                  <a:lnTo>
                    <a:pt x="22" y="8"/>
                  </a:lnTo>
                  <a:lnTo>
                    <a:pt x="35" y="14"/>
                  </a:lnTo>
                  <a:lnTo>
                    <a:pt x="52" y="19"/>
                  </a:lnTo>
                  <a:lnTo>
                    <a:pt x="65" y="24"/>
                  </a:lnTo>
                  <a:lnTo>
                    <a:pt x="76" y="28"/>
                  </a:lnTo>
                  <a:lnTo>
                    <a:pt x="83" y="31"/>
                  </a:lnTo>
                  <a:lnTo>
                    <a:pt x="85" y="33"/>
                  </a:lnTo>
                  <a:close/>
                </a:path>
              </a:pathLst>
            </a:custGeom>
            <a:solidFill>
              <a:srgbClr val="006600"/>
            </a:solidFill>
            <a:ln w="9525">
              <a:noFill/>
              <a:round/>
              <a:headEnd/>
              <a:tailEnd/>
            </a:ln>
          </p:spPr>
          <p:txBody>
            <a:bodyPr/>
            <a:lstStyle/>
            <a:p>
              <a:endParaRPr lang="en-US"/>
            </a:p>
          </p:txBody>
        </p:sp>
        <p:sp>
          <p:nvSpPr>
            <p:cNvPr id="64" name="Freeform 264"/>
            <p:cNvSpPr>
              <a:spLocks/>
            </p:cNvSpPr>
            <p:nvPr/>
          </p:nvSpPr>
          <p:spPr bwMode="auto">
            <a:xfrm>
              <a:off x="-669" y="3950"/>
              <a:ext cx="42" cy="29"/>
            </a:xfrm>
            <a:custGeom>
              <a:avLst/>
              <a:gdLst/>
              <a:ahLst/>
              <a:cxnLst>
                <a:cxn ang="0">
                  <a:pos x="83" y="0"/>
                </a:cxn>
                <a:cxn ang="0">
                  <a:pos x="78" y="4"/>
                </a:cxn>
                <a:cxn ang="0">
                  <a:pos x="67" y="10"/>
                </a:cxn>
                <a:cxn ang="0">
                  <a:pos x="54" y="15"/>
                </a:cxn>
                <a:cxn ang="0">
                  <a:pos x="41" y="20"/>
                </a:cxn>
                <a:cxn ang="0">
                  <a:pos x="26" y="25"/>
                </a:cxn>
                <a:cxn ang="0">
                  <a:pos x="14" y="28"/>
                </a:cxn>
                <a:cxn ang="0">
                  <a:pos x="5" y="29"/>
                </a:cxn>
                <a:cxn ang="0">
                  <a:pos x="0" y="28"/>
                </a:cxn>
                <a:cxn ang="0">
                  <a:pos x="1" y="25"/>
                </a:cxn>
                <a:cxn ang="0">
                  <a:pos x="9" y="22"/>
                </a:cxn>
                <a:cxn ang="0">
                  <a:pos x="22" y="18"/>
                </a:cxn>
                <a:cxn ang="0">
                  <a:pos x="37" y="14"/>
                </a:cxn>
                <a:cxn ang="0">
                  <a:pos x="54" y="10"/>
                </a:cxn>
                <a:cxn ang="0">
                  <a:pos x="67" y="6"/>
                </a:cxn>
                <a:cxn ang="0">
                  <a:pos x="78" y="2"/>
                </a:cxn>
                <a:cxn ang="0">
                  <a:pos x="83" y="0"/>
                </a:cxn>
              </a:cxnLst>
              <a:rect l="0" t="0" r="r" b="b"/>
              <a:pathLst>
                <a:path w="83" h="29">
                  <a:moveTo>
                    <a:pt x="83" y="0"/>
                  </a:moveTo>
                  <a:lnTo>
                    <a:pt x="78" y="4"/>
                  </a:lnTo>
                  <a:lnTo>
                    <a:pt x="67" y="10"/>
                  </a:lnTo>
                  <a:lnTo>
                    <a:pt x="54" y="15"/>
                  </a:lnTo>
                  <a:lnTo>
                    <a:pt x="41" y="20"/>
                  </a:lnTo>
                  <a:lnTo>
                    <a:pt x="26" y="25"/>
                  </a:lnTo>
                  <a:lnTo>
                    <a:pt x="14" y="28"/>
                  </a:lnTo>
                  <a:lnTo>
                    <a:pt x="5" y="29"/>
                  </a:lnTo>
                  <a:lnTo>
                    <a:pt x="0" y="28"/>
                  </a:lnTo>
                  <a:lnTo>
                    <a:pt x="1" y="25"/>
                  </a:lnTo>
                  <a:lnTo>
                    <a:pt x="9" y="22"/>
                  </a:lnTo>
                  <a:lnTo>
                    <a:pt x="22" y="18"/>
                  </a:lnTo>
                  <a:lnTo>
                    <a:pt x="37" y="14"/>
                  </a:lnTo>
                  <a:lnTo>
                    <a:pt x="54" y="10"/>
                  </a:lnTo>
                  <a:lnTo>
                    <a:pt x="67" y="6"/>
                  </a:lnTo>
                  <a:lnTo>
                    <a:pt x="78" y="2"/>
                  </a:lnTo>
                  <a:lnTo>
                    <a:pt x="83" y="0"/>
                  </a:lnTo>
                  <a:close/>
                </a:path>
              </a:pathLst>
            </a:custGeom>
            <a:solidFill>
              <a:srgbClr val="006600"/>
            </a:solidFill>
            <a:ln w="9525">
              <a:noFill/>
              <a:round/>
              <a:headEnd/>
              <a:tailEnd/>
            </a:ln>
          </p:spPr>
          <p:txBody>
            <a:bodyPr/>
            <a:lstStyle/>
            <a:p>
              <a:endParaRPr lang="en-US"/>
            </a:p>
          </p:txBody>
        </p:sp>
        <p:sp>
          <p:nvSpPr>
            <p:cNvPr id="65" name="Freeform 265"/>
            <p:cNvSpPr>
              <a:spLocks/>
            </p:cNvSpPr>
            <p:nvPr/>
          </p:nvSpPr>
          <p:spPr bwMode="auto">
            <a:xfrm>
              <a:off x="-813" y="2623"/>
              <a:ext cx="410" cy="450"/>
            </a:xfrm>
            <a:custGeom>
              <a:avLst/>
              <a:gdLst/>
              <a:ahLst/>
              <a:cxnLst>
                <a:cxn ang="0">
                  <a:pos x="323" y="104"/>
                </a:cxn>
                <a:cxn ang="0">
                  <a:pos x="224" y="66"/>
                </a:cxn>
                <a:cxn ang="0">
                  <a:pos x="94" y="51"/>
                </a:cxn>
                <a:cxn ang="0">
                  <a:pos x="46" y="42"/>
                </a:cxn>
                <a:cxn ang="0">
                  <a:pos x="79" y="103"/>
                </a:cxn>
                <a:cxn ang="0">
                  <a:pos x="130" y="157"/>
                </a:cxn>
                <a:cxn ang="0">
                  <a:pos x="228" y="190"/>
                </a:cxn>
                <a:cxn ang="0">
                  <a:pos x="304" y="214"/>
                </a:cxn>
                <a:cxn ang="0">
                  <a:pos x="271" y="222"/>
                </a:cxn>
                <a:cxn ang="0">
                  <a:pos x="208" y="215"/>
                </a:cxn>
                <a:cxn ang="0">
                  <a:pos x="124" y="237"/>
                </a:cxn>
                <a:cxn ang="0">
                  <a:pos x="68" y="277"/>
                </a:cxn>
                <a:cxn ang="0">
                  <a:pos x="13" y="299"/>
                </a:cxn>
                <a:cxn ang="0">
                  <a:pos x="20" y="313"/>
                </a:cxn>
                <a:cxn ang="0">
                  <a:pos x="68" y="326"/>
                </a:cxn>
                <a:cxn ang="0">
                  <a:pos x="169" y="333"/>
                </a:cxn>
                <a:cxn ang="0">
                  <a:pos x="282" y="295"/>
                </a:cxn>
                <a:cxn ang="0">
                  <a:pos x="308" y="264"/>
                </a:cxn>
                <a:cxn ang="0">
                  <a:pos x="342" y="236"/>
                </a:cxn>
                <a:cxn ang="0">
                  <a:pos x="364" y="248"/>
                </a:cxn>
                <a:cxn ang="0">
                  <a:pos x="329" y="287"/>
                </a:cxn>
                <a:cxn ang="0">
                  <a:pos x="269" y="311"/>
                </a:cxn>
                <a:cxn ang="0">
                  <a:pos x="232" y="360"/>
                </a:cxn>
                <a:cxn ang="0">
                  <a:pos x="237" y="400"/>
                </a:cxn>
                <a:cxn ang="0">
                  <a:pos x="228" y="442"/>
                </a:cxn>
                <a:cxn ang="0">
                  <a:pos x="301" y="443"/>
                </a:cxn>
                <a:cxn ang="0">
                  <a:pos x="442" y="346"/>
                </a:cxn>
                <a:cxn ang="0">
                  <a:pos x="403" y="270"/>
                </a:cxn>
                <a:cxn ang="0">
                  <a:pos x="427" y="255"/>
                </a:cxn>
                <a:cxn ang="0">
                  <a:pos x="459" y="313"/>
                </a:cxn>
                <a:cxn ang="0">
                  <a:pos x="501" y="360"/>
                </a:cxn>
                <a:cxn ang="0">
                  <a:pos x="617" y="389"/>
                </a:cxn>
                <a:cxn ang="0">
                  <a:pos x="696" y="424"/>
                </a:cxn>
                <a:cxn ang="0">
                  <a:pos x="695" y="323"/>
                </a:cxn>
                <a:cxn ang="0">
                  <a:pos x="583" y="274"/>
                </a:cxn>
                <a:cxn ang="0">
                  <a:pos x="531" y="267"/>
                </a:cxn>
                <a:cxn ang="0">
                  <a:pos x="540" y="251"/>
                </a:cxn>
                <a:cxn ang="0">
                  <a:pos x="672" y="272"/>
                </a:cxn>
                <a:cxn ang="0">
                  <a:pos x="763" y="259"/>
                </a:cxn>
                <a:cxn ang="0">
                  <a:pos x="812" y="251"/>
                </a:cxn>
                <a:cxn ang="0">
                  <a:pos x="760" y="231"/>
                </a:cxn>
                <a:cxn ang="0">
                  <a:pos x="704" y="192"/>
                </a:cxn>
                <a:cxn ang="0">
                  <a:pos x="592" y="167"/>
                </a:cxn>
                <a:cxn ang="0">
                  <a:pos x="520" y="184"/>
                </a:cxn>
                <a:cxn ang="0">
                  <a:pos x="490" y="191"/>
                </a:cxn>
                <a:cxn ang="0">
                  <a:pos x="494" y="173"/>
                </a:cxn>
                <a:cxn ang="0">
                  <a:pos x="527" y="167"/>
                </a:cxn>
                <a:cxn ang="0">
                  <a:pos x="589" y="131"/>
                </a:cxn>
                <a:cxn ang="0">
                  <a:pos x="598" y="62"/>
                </a:cxn>
                <a:cxn ang="0">
                  <a:pos x="568" y="9"/>
                </a:cxn>
                <a:cxn ang="0">
                  <a:pos x="501" y="43"/>
                </a:cxn>
                <a:cxn ang="0">
                  <a:pos x="412" y="77"/>
                </a:cxn>
                <a:cxn ang="0">
                  <a:pos x="386" y="163"/>
                </a:cxn>
              </a:cxnLst>
              <a:rect l="0" t="0" r="r" b="b"/>
              <a:pathLst>
                <a:path w="819" h="450">
                  <a:moveTo>
                    <a:pt x="356" y="164"/>
                  </a:moveTo>
                  <a:lnTo>
                    <a:pt x="355" y="149"/>
                  </a:lnTo>
                  <a:lnTo>
                    <a:pt x="347" y="133"/>
                  </a:lnTo>
                  <a:lnTo>
                    <a:pt x="338" y="119"/>
                  </a:lnTo>
                  <a:lnTo>
                    <a:pt x="323" y="104"/>
                  </a:lnTo>
                  <a:lnTo>
                    <a:pt x="306" y="92"/>
                  </a:lnTo>
                  <a:lnTo>
                    <a:pt x="288" y="82"/>
                  </a:lnTo>
                  <a:lnTo>
                    <a:pt x="267" y="73"/>
                  </a:lnTo>
                  <a:lnTo>
                    <a:pt x="247" y="69"/>
                  </a:lnTo>
                  <a:lnTo>
                    <a:pt x="224" y="66"/>
                  </a:lnTo>
                  <a:lnTo>
                    <a:pt x="198" y="63"/>
                  </a:lnTo>
                  <a:lnTo>
                    <a:pt x="171" y="60"/>
                  </a:lnTo>
                  <a:lnTo>
                    <a:pt x="143" y="57"/>
                  </a:lnTo>
                  <a:lnTo>
                    <a:pt x="117" y="54"/>
                  </a:lnTo>
                  <a:lnTo>
                    <a:pt x="94" y="51"/>
                  </a:lnTo>
                  <a:lnTo>
                    <a:pt x="76" y="48"/>
                  </a:lnTo>
                  <a:lnTo>
                    <a:pt x="65" y="44"/>
                  </a:lnTo>
                  <a:lnTo>
                    <a:pt x="53" y="40"/>
                  </a:lnTo>
                  <a:lnTo>
                    <a:pt x="46" y="39"/>
                  </a:lnTo>
                  <a:lnTo>
                    <a:pt x="46" y="42"/>
                  </a:lnTo>
                  <a:lnTo>
                    <a:pt x="53" y="48"/>
                  </a:lnTo>
                  <a:lnTo>
                    <a:pt x="65" y="57"/>
                  </a:lnTo>
                  <a:lnTo>
                    <a:pt x="70" y="70"/>
                  </a:lnTo>
                  <a:lnTo>
                    <a:pt x="76" y="87"/>
                  </a:lnTo>
                  <a:lnTo>
                    <a:pt x="79" y="103"/>
                  </a:lnTo>
                  <a:lnTo>
                    <a:pt x="83" y="113"/>
                  </a:lnTo>
                  <a:lnTo>
                    <a:pt x="91" y="123"/>
                  </a:lnTo>
                  <a:lnTo>
                    <a:pt x="102" y="134"/>
                  </a:lnTo>
                  <a:lnTo>
                    <a:pt x="115" y="146"/>
                  </a:lnTo>
                  <a:lnTo>
                    <a:pt x="130" y="157"/>
                  </a:lnTo>
                  <a:lnTo>
                    <a:pt x="148" y="167"/>
                  </a:lnTo>
                  <a:lnTo>
                    <a:pt x="167" y="176"/>
                  </a:lnTo>
                  <a:lnTo>
                    <a:pt x="189" y="182"/>
                  </a:lnTo>
                  <a:lnTo>
                    <a:pt x="210" y="186"/>
                  </a:lnTo>
                  <a:lnTo>
                    <a:pt x="228" y="190"/>
                  </a:lnTo>
                  <a:lnTo>
                    <a:pt x="247" y="193"/>
                  </a:lnTo>
                  <a:lnTo>
                    <a:pt x="263" y="197"/>
                  </a:lnTo>
                  <a:lnTo>
                    <a:pt x="278" y="202"/>
                  </a:lnTo>
                  <a:lnTo>
                    <a:pt x="291" y="207"/>
                  </a:lnTo>
                  <a:lnTo>
                    <a:pt x="304" y="214"/>
                  </a:lnTo>
                  <a:lnTo>
                    <a:pt x="315" y="223"/>
                  </a:lnTo>
                  <a:lnTo>
                    <a:pt x="304" y="225"/>
                  </a:lnTo>
                  <a:lnTo>
                    <a:pt x="291" y="225"/>
                  </a:lnTo>
                  <a:lnTo>
                    <a:pt x="282" y="224"/>
                  </a:lnTo>
                  <a:lnTo>
                    <a:pt x="271" y="222"/>
                  </a:lnTo>
                  <a:lnTo>
                    <a:pt x="260" y="221"/>
                  </a:lnTo>
                  <a:lnTo>
                    <a:pt x="250" y="219"/>
                  </a:lnTo>
                  <a:lnTo>
                    <a:pt x="237" y="217"/>
                  </a:lnTo>
                  <a:lnTo>
                    <a:pt x="226" y="216"/>
                  </a:lnTo>
                  <a:lnTo>
                    <a:pt x="208" y="215"/>
                  </a:lnTo>
                  <a:lnTo>
                    <a:pt x="191" y="217"/>
                  </a:lnTo>
                  <a:lnTo>
                    <a:pt x="172" y="220"/>
                  </a:lnTo>
                  <a:lnTo>
                    <a:pt x="156" y="224"/>
                  </a:lnTo>
                  <a:lnTo>
                    <a:pt x="139" y="230"/>
                  </a:lnTo>
                  <a:lnTo>
                    <a:pt x="124" y="237"/>
                  </a:lnTo>
                  <a:lnTo>
                    <a:pt x="113" y="245"/>
                  </a:lnTo>
                  <a:lnTo>
                    <a:pt x="102" y="253"/>
                  </a:lnTo>
                  <a:lnTo>
                    <a:pt x="92" y="262"/>
                  </a:lnTo>
                  <a:lnTo>
                    <a:pt x="81" y="270"/>
                  </a:lnTo>
                  <a:lnTo>
                    <a:pt x="68" y="277"/>
                  </a:lnTo>
                  <a:lnTo>
                    <a:pt x="55" y="283"/>
                  </a:lnTo>
                  <a:lnTo>
                    <a:pt x="44" y="288"/>
                  </a:lnTo>
                  <a:lnTo>
                    <a:pt x="31" y="293"/>
                  </a:lnTo>
                  <a:lnTo>
                    <a:pt x="22" y="297"/>
                  </a:lnTo>
                  <a:lnTo>
                    <a:pt x="13" y="299"/>
                  </a:lnTo>
                  <a:lnTo>
                    <a:pt x="3" y="302"/>
                  </a:lnTo>
                  <a:lnTo>
                    <a:pt x="0" y="305"/>
                  </a:lnTo>
                  <a:lnTo>
                    <a:pt x="5" y="307"/>
                  </a:lnTo>
                  <a:lnTo>
                    <a:pt x="16" y="312"/>
                  </a:lnTo>
                  <a:lnTo>
                    <a:pt x="20" y="313"/>
                  </a:lnTo>
                  <a:lnTo>
                    <a:pt x="27" y="315"/>
                  </a:lnTo>
                  <a:lnTo>
                    <a:pt x="35" y="317"/>
                  </a:lnTo>
                  <a:lnTo>
                    <a:pt x="46" y="320"/>
                  </a:lnTo>
                  <a:lnTo>
                    <a:pt x="55" y="323"/>
                  </a:lnTo>
                  <a:lnTo>
                    <a:pt x="68" y="326"/>
                  </a:lnTo>
                  <a:lnTo>
                    <a:pt x="81" y="328"/>
                  </a:lnTo>
                  <a:lnTo>
                    <a:pt x="96" y="330"/>
                  </a:lnTo>
                  <a:lnTo>
                    <a:pt x="119" y="332"/>
                  </a:lnTo>
                  <a:lnTo>
                    <a:pt x="143" y="333"/>
                  </a:lnTo>
                  <a:lnTo>
                    <a:pt x="169" y="333"/>
                  </a:lnTo>
                  <a:lnTo>
                    <a:pt x="193" y="331"/>
                  </a:lnTo>
                  <a:lnTo>
                    <a:pt x="217" y="326"/>
                  </a:lnTo>
                  <a:lnTo>
                    <a:pt x="241" y="318"/>
                  </a:lnTo>
                  <a:lnTo>
                    <a:pt x="263" y="308"/>
                  </a:lnTo>
                  <a:lnTo>
                    <a:pt x="282" y="295"/>
                  </a:lnTo>
                  <a:lnTo>
                    <a:pt x="288" y="289"/>
                  </a:lnTo>
                  <a:lnTo>
                    <a:pt x="293" y="283"/>
                  </a:lnTo>
                  <a:lnTo>
                    <a:pt x="297" y="278"/>
                  </a:lnTo>
                  <a:lnTo>
                    <a:pt x="302" y="272"/>
                  </a:lnTo>
                  <a:lnTo>
                    <a:pt x="308" y="264"/>
                  </a:lnTo>
                  <a:lnTo>
                    <a:pt x="314" y="255"/>
                  </a:lnTo>
                  <a:lnTo>
                    <a:pt x="319" y="249"/>
                  </a:lnTo>
                  <a:lnTo>
                    <a:pt x="327" y="244"/>
                  </a:lnTo>
                  <a:lnTo>
                    <a:pt x="334" y="239"/>
                  </a:lnTo>
                  <a:lnTo>
                    <a:pt x="342" y="236"/>
                  </a:lnTo>
                  <a:lnTo>
                    <a:pt x="351" y="234"/>
                  </a:lnTo>
                  <a:lnTo>
                    <a:pt x="360" y="233"/>
                  </a:lnTo>
                  <a:lnTo>
                    <a:pt x="360" y="239"/>
                  </a:lnTo>
                  <a:lnTo>
                    <a:pt x="360" y="244"/>
                  </a:lnTo>
                  <a:lnTo>
                    <a:pt x="364" y="248"/>
                  </a:lnTo>
                  <a:lnTo>
                    <a:pt x="368" y="252"/>
                  </a:lnTo>
                  <a:lnTo>
                    <a:pt x="366" y="264"/>
                  </a:lnTo>
                  <a:lnTo>
                    <a:pt x="360" y="273"/>
                  </a:lnTo>
                  <a:lnTo>
                    <a:pt x="347" y="281"/>
                  </a:lnTo>
                  <a:lnTo>
                    <a:pt x="329" y="287"/>
                  </a:lnTo>
                  <a:lnTo>
                    <a:pt x="315" y="290"/>
                  </a:lnTo>
                  <a:lnTo>
                    <a:pt x="304" y="294"/>
                  </a:lnTo>
                  <a:lnTo>
                    <a:pt x="293" y="299"/>
                  </a:lnTo>
                  <a:lnTo>
                    <a:pt x="282" y="304"/>
                  </a:lnTo>
                  <a:lnTo>
                    <a:pt x="269" y="311"/>
                  </a:lnTo>
                  <a:lnTo>
                    <a:pt x="258" y="319"/>
                  </a:lnTo>
                  <a:lnTo>
                    <a:pt x="249" y="329"/>
                  </a:lnTo>
                  <a:lnTo>
                    <a:pt x="241" y="339"/>
                  </a:lnTo>
                  <a:lnTo>
                    <a:pt x="236" y="348"/>
                  </a:lnTo>
                  <a:lnTo>
                    <a:pt x="232" y="360"/>
                  </a:lnTo>
                  <a:lnTo>
                    <a:pt x="230" y="370"/>
                  </a:lnTo>
                  <a:lnTo>
                    <a:pt x="232" y="380"/>
                  </a:lnTo>
                  <a:lnTo>
                    <a:pt x="234" y="388"/>
                  </a:lnTo>
                  <a:lnTo>
                    <a:pt x="236" y="394"/>
                  </a:lnTo>
                  <a:lnTo>
                    <a:pt x="237" y="400"/>
                  </a:lnTo>
                  <a:lnTo>
                    <a:pt x="237" y="405"/>
                  </a:lnTo>
                  <a:lnTo>
                    <a:pt x="239" y="419"/>
                  </a:lnTo>
                  <a:lnTo>
                    <a:pt x="237" y="429"/>
                  </a:lnTo>
                  <a:lnTo>
                    <a:pt x="234" y="437"/>
                  </a:lnTo>
                  <a:lnTo>
                    <a:pt x="228" y="442"/>
                  </a:lnTo>
                  <a:lnTo>
                    <a:pt x="223" y="448"/>
                  </a:lnTo>
                  <a:lnTo>
                    <a:pt x="226" y="450"/>
                  </a:lnTo>
                  <a:lnTo>
                    <a:pt x="236" y="450"/>
                  </a:lnTo>
                  <a:lnTo>
                    <a:pt x="247" y="449"/>
                  </a:lnTo>
                  <a:lnTo>
                    <a:pt x="301" y="443"/>
                  </a:lnTo>
                  <a:lnTo>
                    <a:pt x="349" y="432"/>
                  </a:lnTo>
                  <a:lnTo>
                    <a:pt x="386" y="416"/>
                  </a:lnTo>
                  <a:lnTo>
                    <a:pt x="416" y="395"/>
                  </a:lnTo>
                  <a:lnTo>
                    <a:pt x="434" y="371"/>
                  </a:lnTo>
                  <a:lnTo>
                    <a:pt x="442" y="346"/>
                  </a:lnTo>
                  <a:lnTo>
                    <a:pt x="440" y="322"/>
                  </a:lnTo>
                  <a:lnTo>
                    <a:pt x="427" y="297"/>
                  </a:lnTo>
                  <a:lnTo>
                    <a:pt x="418" y="285"/>
                  </a:lnTo>
                  <a:lnTo>
                    <a:pt x="408" y="276"/>
                  </a:lnTo>
                  <a:lnTo>
                    <a:pt x="403" y="270"/>
                  </a:lnTo>
                  <a:lnTo>
                    <a:pt x="399" y="263"/>
                  </a:lnTo>
                  <a:lnTo>
                    <a:pt x="407" y="262"/>
                  </a:lnTo>
                  <a:lnTo>
                    <a:pt x="416" y="259"/>
                  </a:lnTo>
                  <a:lnTo>
                    <a:pt x="423" y="257"/>
                  </a:lnTo>
                  <a:lnTo>
                    <a:pt x="427" y="255"/>
                  </a:lnTo>
                  <a:lnTo>
                    <a:pt x="440" y="263"/>
                  </a:lnTo>
                  <a:lnTo>
                    <a:pt x="447" y="275"/>
                  </a:lnTo>
                  <a:lnTo>
                    <a:pt x="453" y="288"/>
                  </a:lnTo>
                  <a:lnTo>
                    <a:pt x="457" y="303"/>
                  </a:lnTo>
                  <a:lnTo>
                    <a:pt x="459" y="313"/>
                  </a:lnTo>
                  <a:lnTo>
                    <a:pt x="462" y="324"/>
                  </a:lnTo>
                  <a:lnTo>
                    <a:pt x="468" y="333"/>
                  </a:lnTo>
                  <a:lnTo>
                    <a:pt x="475" y="342"/>
                  </a:lnTo>
                  <a:lnTo>
                    <a:pt x="486" y="351"/>
                  </a:lnTo>
                  <a:lnTo>
                    <a:pt x="501" y="360"/>
                  </a:lnTo>
                  <a:lnTo>
                    <a:pt x="520" y="367"/>
                  </a:lnTo>
                  <a:lnTo>
                    <a:pt x="542" y="373"/>
                  </a:lnTo>
                  <a:lnTo>
                    <a:pt x="568" y="378"/>
                  </a:lnTo>
                  <a:lnTo>
                    <a:pt x="592" y="384"/>
                  </a:lnTo>
                  <a:lnTo>
                    <a:pt x="617" y="389"/>
                  </a:lnTo>
                  <a:lnTo>
                    <a:pt x="637" y="394"/>
                  </a:lnTo>
                  <a:lnTo>
                    <a:pt x="656" y="400"/>
                  </a:lnTo>
                  <a:lnTo>
                    <a:pt x="672" y="406"/>
                  </a:lnTo>
                  <a:lnTo>
                    <a:pt x="685" y="415"/>
                  </a:lnTo>
                  <a:lnTo>
                    <a:pt x="696" y="424"/>
                  </a:lnTo>
                  <a:lnTo>
                    <a:pt x="702" y="409"/>
                  </a:lnTo>
                  <a:lnTo>
                    <a:pt x="706" y="391"/>
                  </a:lnTo>
                  <a:lnTo>
                    <a:pt x="708" y="369"/>
                  </a:lnTo>
                  <a:lnTo>
                    <a:pt x="704" y="345"/>
                  </a:lnTo>
                  <a:lnTo>
                    <a:pt x="695" y="323"/>
                  </a:lnTo>
                  <a:lnTo>
                    <a:pt x="676" y="303"/>
                  </a:lnTo>
                  <a:lnTo>
                    <a:pt x="648" y="287"/>
                  </a:lnTo>
                  <a:lnTo>
                    <a:pt x="609" y="277"/>
                  </a:lnTo>
                  <a:lnTo>
                    <a:pt x="596" y="275"/>
                  </a:lnTo>
                  <a:lnTo>
                    <a:pt x="583" y="274"/>
                  </a:lnTo>
                  <a:lnTo>
                    <a:pt x="570" y="272"/>
                  </a:lnTo>
                  <a:lnTo>
                    <a:pt x="559" y="271"/>
                  </a:lnTo>
                  <a:lnTo>
                    <a:pt x="548" y="269"/>
                  </a:lnTo>
                  <a:lnTo>
                    <a:pt x="539" y="268"/>
                  </a:lnTo>
                  <a:lnTo>
                    <a:pt x="531" y="267"/>
                  </a:lnTo>
                  <a:lnTo>
                    <a:pt x="525" y="266"/>
                  </a:lnTo>
                  <a:lnTo>
                    <a:pt x="529" y="263"/>
                  </a:lnTo>
                  <a:lnTo>
                    <a:pt x="535" y="258"/>
                  </a:lnTo>
                  <a:lnTo>
                    <a:pt x="539" y="254"/>
                  </a:lnTo>
                  <a:lnTo>
                    <a:pt x="540" y="251"/>
                  </a:lnTo>
                  <a:lnTo>
                    <a:pt x="568" y="258"/>
                  </a:lnTo>
                  <a:lnTo>
                    <a:pt x="596" y="265"/>
                  </a:lnTo>
                  <a:lnTo>
                    <a:pt x="622" y="269"/>
                  </a:lnTo>
                  <a:lnTo>
                    <a:pt x="648" y="271"/>
                  </a:lnTo>
                  <a:lnTo>
                    <a:pt x="672" y="272"/>
                  </a:lnTo>
                  <a:lnTo>
                    <a:pt x="695" y="272"/>
                  </a:lnTo>
                  <a:lnTo>
                    <a:pt x="715" y="270"/>
                  </a:lnTo>
                  <a:lnTo>
                    <a:pt x="734" y="267"/>
                  </a:lnTo>
                  <a:lnTo>
                    <a:pt x="750" y="263"/>
                  </a:lnTo>
                  <a:lnTo>
                    <a:pt x="763" y="259"/>
                  </a:lnTo>
                  <a:lnTo>
                    <a:pt x="776" y="256"/>
                  </a:lnTo>
                  <a:lnTo>
                    <a:pt x="788" y="254"/>
                  </a:lnTo>
                  <a:lnTo>
                    <a:pt x="797" y="252"/>
                  </a:lnTo>
                  <a:lnTo>
                    <a:pt x="804" y="251"/>
                  </a:lnTo>
                  <a:lnTo>
                    <a:pt x="812" y="251"/>
                  </a:lnTo>
                  <a:lnTo>
                    <a:pt x="819" y="251"/>
                  </a:lnTo>
                  <a:lnTo>
                    <a:pt x="802" y="247"/>
                  </a:lnTo>
                  <a:lnTo>
                    <a:pt x="788" y="243"/>
                  </a:lnTo>
                  <a:lnTo>
                    <a:pt x="773" y="237"/>
                  </a:lnTo>
                  <a:lnTo>
                    <a:pt x="760" y="231"/>
                  </a:lnTo>
                  <a:lnTo>
                    <a:pt x="748" y="224"/>
                  </a:lnTo>
                  <a:lnTo>
                    <a:pt x="737" y="217"/>
                  </a:lnTo>
                  <a:lnTo>
                    <a:pt x="726" y="209"/>
                  </a:lnTo>
                  <a:lnTo>
                    <a:pt x="717" y="201"/>
                  </a:lnTo>
                  <a:lnTo>
                    <a:pt x="704" y="192"/>
                  </a:lnTo>
                  <a:lnTo>
                    <a:pt x="687" y="184"/>
                  </a:lnTo>
                  <a:lnTo>
                    <a:pt x="665" y="177"/>
                  </a:lnTo>
                  <a:lnTo>
                    <a:pt x="643" y="172"/>
                  </a:lnTo>
                  <a:lnTo>
                    <a:pt x="617" y="169"/>
                  </a:lnTo>
                  <a:lnTo>
                    <a:pt x="592" y="167"/>
                  </a:lnTo>
                  <a:lnTo>
                    <a:pt x="570" y="170"/>
                  </a:lnTo>
                  <a:lnTo>
                    <a:pt x="552" y="174"/>
                  </a:lnTo>
                  <a:lnTo>
                    <a:pt x="540" y="178"/>
                  </a:lnTo>
                  <a:lnTo>
                    <a:pt x="529" y="182"/>
                  </a:lnTo>
                  <a:lnTo>
                    <a:pt x="520" y="184"/>
                  </a:lnTo>
                  <a:lnTo>
                    <a:pt x="512" y="187"/>
                  </a:lnTo>
                  <a:lnTo>
                    <a:pt x="505" y="188"/>
                  </a:lnTo>
                  <a:lnTo>
                    <a:pt x="499" y="190"/>
                  </a:lnTo>
                  <a:lnTo>
                    <a:pt x="494" y="190"/>
                  </a:lnTo>
                  <a:lnTo>
                    <a:pt x="490" y="191"/>
                  </a:lnTo>
                  <a:lnTo>
                    <a:pt x="492" y="188"/>
                  </a:lnTo>
                  <a:lnTo>
                    <a:pt x="492" y="183"/>
                  </a:lnTo>
                  <a:lnTo>
                    <a:pt x="490" y="178"/>
                  </a:lnTo>
                  <a:lnTo>
                    <a:pt x="486" y="175"/>
                  </a:lnTo>
                  <a:lnTo>
                    <a:pt x="494" y="173"/>
                  </a:lnTo>
                  <a:lnTo>
                    <a:pt x="499" y="171"/>
                  </a:lnTo>
                  <a:lnTo>
                    <a:pt x="507" y="170"/>
                  </a:lnTo>
                  <a:lnTo>
                    <a:pt x="514" y="169"/>
                  </a:lnTo>
                  <a:lnTo>
                    <a:pt x="520" y="169"/>
                  </a:lnTo>
                  <a:lnTo>
                    <a:pt x="527" y="167"/>
                  </a:lnTo>
                  <a:lnTo>
                    <a:pt x="535" y="166"/>
                  </a:lnTo>
                  <a:lnTo>
                    <a:pt x="542" y="164"/>
                  </a:lnTo>
                  <a:lnTo>
                    <a:pt x="561" y="156"/>
                  </a:lnTo>
                  <a:lnTo>
                    <a:pt x="576" y="145"/>
                  </a:lnTo>
                  <a:lnTo>
                    <a:pt x="589" y="131"/>
                  </a:lnTo>
                  <a:lnTo>
                    <a:pt x="598" y="116"/>
                  </a:lnTo>
                  <a:lnTo>
                    <a:pt x="605" y="100"/>
                  </a:lnTo>
                  <a:lnTo>
                    <a:pt x="607" y="85"/>
                  </a:lnTo>
                  <a:lnTo>
                    <a:pt x="605" y="72"/>
                  </a:lnTo>
                  <a:lnTo>
                    <a:pt x="598" y="62"/>
                  </a:lnTo>
                  <a:lnTo>
                    <a:pt x="587" y="47"/>
                  </a:lnTo>
                  <a:lnTo>
                    <a:pt x="581" y="29"/>
                  </a:lnTo>
                  <a:lnTo>
                    <a:pt x="579" y="12"/>
                  </a:lnTo>
                  <a:lnTo>
                    <a:pt x="581" y="0"/>
                  </a:lnTo>
                  <a:lnTo>
                    <a:pt x="568" y="9"/>
                  </a:lnTo>
                  <a:lnTo>
                    <a:pt x="555" y="19"/>
                  </a:lnTo>
                  <a:lnTo>
                    <a:pt x="542" y="27"/>
                  </a:lnTo>
                  <a:lnTo>
                    <a:pt x="529" y="33"/>
                  </a:lnTo>
                  <a:lnTo>
                    <a:pt x="514" y="39"/>
                  </a:lnTo>
                  <a:lnTo>
                    <a:pt x="501" y="43"/>
                  </a:lnTo>
                  <a:lnTo>
                    <a:pt x="488" y="48"/>
                  </a:lnTo>
                  <a:lnTo>
                    <a:pt x="477" y="50"/>
                  </a:lnTo>
                  <a:lnTo>
                    <a:pt x="453" y="55"/>
                  </a:lnTo>
                  <a:lnTo>
                    <a:pt x="431" y="64"/>
                  </a:lnTo>
                  <a:lnTo>
                    <a:pt x="412" y="77"/>
                  </a:lnTo>
                  <a:lnTo>
                    <a:pt x="395" y="91"/>
                  </a:lnTo>
                  <a:lnTo>
                    <a:pt x="382" y="108"/>
                  </a:lnTo>
                  <a:lnTo>
                    <a:pt x="377" y="125"/>
                  </a:lnTo>
                  <a:lnTo>
                    <a:pt x="377" y="144"/>
                  </a:lnTo>
                  <a:lnTo>
                    <a:pt x="386" y="163"/>
                  </a:lnTo>
                  <a:lnTo>
                    <a:pt x="381" y="162"/>
                  </a:lnTo>
                  <a:lnTo>
                    <a:pt x="371" y="162"/>
                  </a:lnTo>
                  <a:lnTo>
                    <a:pt x="362" y="162"/>
                  </a:lnTo>
                  <a:lnTo>
                    <a:pt x="356" y="164"/>
                  </a:lnTo>
                  <a:close/>
                </a:path>
              </a:pathLst>
            </a:custGeom>
            <a:solidFill>
              <a:srgbClr val="FF0019"/>
            </a:solidFill>
            <a:ln w="9525">
              <a:noFill/>
              <a:round/>
              <a:headEnd/>
              <a:tailEnd/>
            </a:ln>
          </p:spPr>
          <p:txBody>
            <a:bodyPr/>
            <a:lstStyle/>
            <a:p>
              <a:endParaRPr lang="en-US"/>
            </a:p>
          </p:txBody>
        </p:sp>
        <p:sp>
          <p:nvSpPr>
            <p:cNvPr id="66" name="Freeform 266"/>
            <p:cNvSpPr>
              <a:spLocks/>
            </p:cNvSpPr>
            <p:nvPr/>
          </p:nvSpPr>
          <p:spPr bwMode="auto">
            <a:xfrm>
              <a:off x="-699" y="2592"/>
              <a:ext cx="125" cy="195"/>
            </a:xfrm>
            <a:custGeom>
              <a:avLst/>
              <a:gdLst/>
              <a:ahLst/>
              <a:cxnLst>
                <a:cxn ang="0">
                  <a:pos x="249" y="81"/>
                </a:cxn>
                <a:cxn ang="0">
                  <a:pos x="234" y="84"/>
                </a:cxn>
                <a:cxn ang="0">
                  <a:pos x="219" y="89"/>
                </a:cxn>
                <a:cxn ang="0">
                  <a:pos x="205" y="95"/>
                </a:cxn>
                <a:cxn ang="0">
                  <a:pos x="190" y="102"/>
                </a:cxn>
                <a:cxn ang="0">
                  <a:pos x="179" y="111"/>
                </a:cxn>
                <a:cxn ang="0">
                  <a:pos x="167" y="121"/>
                </a:cxn>
                <a:cxn ang="0">
                  <a:pos x="158" y="131"/>
                </a:cxn>
                <a:cxn ang="0">
                  <a:pos x="153" y="143"/>
                </a:cxn>
                <a:cxn ang="0">
                  <a:pos x="151" y="147"/>
                </a:cxn>
                <a:cxn ang="0">
                  <a:pos x="151" y="150"/>
                </a:cxn>
                <a:cxn ang="0">
                  <a:pos x="149" y="154"/>
                </a:cxn>
                <a:cxn ang="0">
                  <a:pos x="149" y="158"/>
                </a:cxn>
                <a:cxn ang="0">
                  <a:pos x="149" y="166"/>
                </a:cxn>
                <a:cxn ang="0">
                  <a:pos x="151" y="176"/>
                </a:cxn>
                <a:cxn ang="0">
                  <a:pos x="153" y="185"/>
                </a:cxn>
                <a:cxn ang="0">
                  <a:pos x="158" y="194"/>
                </a:cxn>
                <a:cxn ang="0">
                  <a:pos x="153" y="193"/>
                </a:cxn>
                <a:cxn ang="0">
                  <a:pos x="143" y="193"/>
                </a:cxn>
                <a:cxn ang="0">
                  <a:pos x="134" y="193"/>
                </a:cxn>
                <a:cxn ang="0">
                  <a:pos x="128" y="195"/>
                </a:cxn>
                <a:cxn ang="0">
                  <a:pos x="127" y="180"/>
                </a:cxn>
                <a:cxn ang="0">
                  <a:pos x="119" y="164"/>
                </a:cxn>
                <a:cxn ang="0">
                  <a:pos x="110" y="150"/>
                </a:cxn>
                <a:cxn ang="0">
                  <a:pos x="95" y="135"/>
                </a:cxn>
                <a:cxn ang="0">
                  <a:pos x="78" y="123"/>
                </a:cxn>
                <a:cxn ang="0">
                  <a:pos x="60" y="113"/>
                </a:cxn>
                <a:cxn ang="0">
                  <a:pos x="39" y="104"/>
                </a:cxn>
                <a:cxn ang="0">
                  <a:pos x="19" y="100"/>
                </a:cxn>
                <a:cxn ang="0">
                  <a:pos x="21" y="91"/>
                </a:cxn>
                <a:cxn ang="0">
                  <a:pos x="21" y="82"/>
                </a:cxn>
                <a:cxn ang="0">
                  <a:pos x="13" y="74"/>
                </a:cxn>
                <a:cxn ang="0">
                  <a:pos x="0" y="69"/>
                </a:cxn>
                <a:cxn ang="0">
                  <a:pos x="15" y="56"/>
                </a:cxn>
                <a:cxn ang="0">
                  <a:pos x="28" y="37"/>
                </a:cxn>
                <a:cxn ang="0">
                  <a:pos x="34" y="17"/>
                </a:cxn>
                <a:cxn ang="0">
                  <a:pos x="22" y="0"/>
                </a:cxn>
                <a:cxn ang="0">
                  <a:pos x="34" y="5"/>
                </a:cxn>
                <a:cxn ang="0">
                  <a:pos x="47" y="11"/>
                </a:cxn>
                <a:cxn ang="0">
                  <a:pos x="60" y="18"/>
                </a:cxn>
                <a:cxn ang="0">
                  <a:pos x="74" y="23"/>
                </a:cxn>
                <a:cxn ang="0">
                  <a:pos x="91" y="27"/>
                </a:cxn>
                <a:cxn ang="0">
                  <a:pos x="110" y="30"/>
                </a:cxn>
                <a:cxn ang="0">
                  <a:pos x="130" y="31"/>
                </a:cxn>
                <a:cxn ang="0">
                  <a:pos x="153" y="30"/>
                </a:cxn>
                <a:cxn ang="0">
                  <a:pos x="153" y="39"/>
                </a:cxn>
                <a:cxn ang="0">
                  <a:pos x="154" y="50"/>
                </a:cxn>
                <a:cxn ang="0">
                  <a:pos x="158" y="60"/>
                </a:cxn>
                <a:cxn ang="0">
                  <a:pos x="166" y="69"/>
                </a:cxn>
                <a:cxn ang="0">
                  <a:pos x="179" y="78"/>
                </a:cxn>
                <a:cxn ang="0">
                  <a:pos x="195" y="82"/>
                </a:cxn>
                <a:cxn ang="0">
                  <a:pos x="219" y="84"/>
                </a:cxn>
                <a:cxn ang="0">
                  <a:pos x="249" y="81"/>
                </a:cxn>
              </a:cxnLst>
              <a:rect l="0" t="0" r="r" b="b"/>
              <a:pathLst>
                <a:path w="249" h="195">
                  <a:moveTo>
                    <a:pt x="249" y="81"/>
                  </a:moveTo>
                  <a:lnTo>
                    <a:pt x="234" y="84"/>
                  </a:lnTo>
                  <a:lnTo>
                    <a:pt x="219" y="89"/>
                  </a:lnTo>
                  <a:lnTo>
                    <a:pt x="205" y="95"/>
                  </a:lnTo>
                  <a:lnTo>
                    <a:pt x="190" y="102"/>
                  </a:lnTo>
                  <a:lnTo>
                    <a:pt x="179" y="111"/>
                  </a:lnTo>
                  <a:lnTo>
                    <a:pt x="167" y="121"/>
                  </a:lnTo>
                  <a:lnTo>
                    <a:pt x="158" y="131"/>
                  </a:lnTo>
                  <a:lnTo>
                    <a:pt x="153" y="143"/>
                  </a:lnTo>
                  <a:lnTo>
                    <a:pt x="151" y="147"/>
                  </a:lnTo>
                  <a:lnTo>
                    <a:pt x="151" y="150"/>
                  </a:lnTo>
                  <a:lnTo>
                    <a:pt x="149" y="154"/>
                  </a:lnTo>
                  <a:lnTo>
                    <a:pt x="149" y="158"/>
                  </a:lnTo>
                  <a:lnTo>
                    <a:pt x="149" y="166"/>
                  </a:lnTo>
                  <a:lnTo>
                    <a:pt x="151" y="176"/>
                  </a:lnTo>
                  <a:lnTo>
                    <a:pt x="153" y="185"/>
                  </a:lnTo>
                  <a:lnTo>
                    <a:pt x="158" y="194"/>
                  </a:lnTo>
                  <a:lnTo>
                    <a:pt x="153" y="193"/>
                  </a:lnTo>
                  <a:lnTo>
                    <a:pt x="143" y="193"/>
                  </a:lnTo>
                  <a:lnTo>
                    <a:pt x="134" y="193"/>
                  </a:lnTo>
                  <a:lnTo>
                    <a:pt x="128" y="195"/>
                  </a:lnTo>
                  <a:lnTo>
                    <a:pt x="127" y="180"/>
                  </a:lnTo>
                  <a:lnTo>
                    <a:pt x="119" y="164"/>
                  </a:lnTo>
                  <a:lnTo>
                    <a:pt x="110" y="150"/>
                  </a:lnTo>
                  <a:lnTo>
                    <a:pt x="95" y="135"/>
                  </a:lnTo>
                  <a:lnTo>
                    <a:pt x="78" y="123"/>
                  </a:lnTo>
                  <a:lnTo>
                    <a:pt x="60" y="113"/>
                  </a:lnTo>
                  <a:lnTo>
                    <a:pt x="39" y="104"/>
                  </a:lnTo>
                  <a:lnTo>
                    <a:pt x="19" y="100"/>
                  </a:lnTo>
                  <a:lnTo>
                    <a:pt x="21" y="91"/>
                  </a:lnTo>
                  <a:lnTo>
                    <a:pt x="21" y="82"/>
                  </a:lnTo>
                  <a:lnTo>
                    <a:pt x="13" y="74"/>
                  </a:lnTo>
                  <a:lnTo>
                    <a:pt x="0" y="69"/>
                  </a:lnTo>
                  <a:lnTo>
                    <a:pt x="15" y="56"/>
                  </a:lnTo>
                  <a:lnTo>
                    <a:pt x="28" y="37"/>
                  </a:lnTo>
                  <a:lnTo>
                    <a:pt x="34" y="17"/>
                  </a:lnTo>
                  <a:lnTo>
                    <a:pt x="22" y="0"/>
                  </a:lnTo>
                  <a:lnTo>
                    <a:pt x="34" y="5"/>
                  </a:lnTo>
                  <a:lnTo>
                    <a:pt x="47" y="11"/>
                  </a:lnTo>
                  <a:lnTo>
                    <a:pt x="60" y="18"/>
                  </a:lnTo>
                  <a:lnTo>
                    <a:pt x="74" y="23"/>
                  </a:lnTo>
                  <a:lnTo>
                    <a:pt x="91" y="27"/>
                  </a:lnTo>
                  <a:lnTo>
                    <a:pt x="110" y="30"/>
                  </a:lnTo>
                  <a:lnTo>
                    <a:pt x="130" y="31"/>
                  </a:lnTo>
                  <a:lnTo>
                    <a:pt x="153" y="30"/>
                  </a:lnTo>
                  <a:lnTo>
                    <a:pt x="153" y="39"/>
                  </a:lnTo>
                  <a:lnTo>
                    <a:pt x="154" y="50"/>
                  </a:lnTo>
                  <a:lnTo>
                    <a:pt x="158" y="60"/>
                  </a:lnTo>
                  <a:lnTo>
                    <a:pt x="166" y="69"/>
                  </a:lnTo>
                  <a:lnTo>
                    <a:pt x="179" y="78"/>
                  </a:lnTo>
                  <a:lnTo>
                    <a:pt x="195" y="82"/>
                  </a:lnTo>
                  <a:lnTo>
                    <a:pt x="219" y="84"/>
                  </a:lnTo>
                  <a:lnTo>
                    <a:pt x="249" y="81"/>
                  </a:lnTo>
                  <a:close/>
                </a:path>
              </a:pathLst>
            </a:custGeom>
            <a:solidFill>
              <a:srgbClr val="49AF00"/>
            </a:solidFill>
            <a:ln w="9525">
              <a:noFill/>
              <a:round/>
              <a:headEnd/>
              <a:tailEnd/>
            </a:ln>
          </p:spPr>
          <p:txBody>
            <a:bodyPr/>
            <a:lstStyle/>
            <a:p>
              <a:endParaRPr lang="en-US"/>
            </a:p>
          </p:txBody>
        </p:sp>
        <p:sp>
          <p:nvSpPr>
            <p:cNvPr id="67" name="Freeform 267"/>
            <p:cNvSpPr>
              <a:spLocks/>
            </p:cNvSpPr>
            <p:nvPr/>
          </p:nvSpPr>
          <p:spPr bwMode="auto">
            <a:xfrm>
              <a:off x="-811" y="2918"/>
              <a:ext cx="140" cy="182"/>
            </a:xfrm>
            <a:custGeom>
              <a:avLst/>
              <a:gdLst/>
              <a:ahLst/>
              <a:cxnLst>
                <a:cxn ang="0">
                  <a:pos x="101" y="36"/>
                </a:cxn>
                <a:cxn ang="0">
                  <a:pos x="117" y="38"/>
                </a:cxn>
                <a:cxn ang="0">
                  <a:pos x="134" y="38"/>
                </a:cxn>
                <a:cxn ang="0">
                  <a:pos x="153" y="38"/>
                </a:cxn>
                <a:cxn ang="0">
                  <a:pos x="171" y="38"/>
                </a:cxn>
                <a:cxn ang="0">
                  <a:pos x="188" y="36"/>
                </a:cxn>
                <a:cxn ang="0">
                  <a:pos x="208" y="33"/>
                </a:cxn>
                <a:cxn ang="0">
                  <a:pos x="231" y="27"/>
                </a:cxn>
                <a:cxn ang="0">
                  <a:pos x="251" y="18"/>
                </a:cxn>
                <a:cxn ang="0">
                  <a:pos x="270" y="7"/>
                </a:cxn>
                <a:cxn ang="0">
                  <a:pos x="281" y="2"/>
                </a:cxn>
                <a:cxn ang="0">
                  <a:pos x="281" y="7"/>
                </a:cxn>
                <a:cxn ang="0">
                  <a:pos x="266" y="16"/>
                </a:cxn>
                <a:cxn ang="0">
                  <a:pos x="246" y="34"/>
                </a:cxn>
                <a:cxn ang="0">
                  <a:pos x="233" y="53"/>
                </a:cxn>
                <a:cxn ang="0">
                  <a:pos x="227" y="75"/>
                </a:cxn>
                <a:cxn ang="0">
                  <a:pos x="231" y="93"/>
                </a:cxn>
                <a:cxn ang="0">
                  <a:pos x="234" y="105"/>
                </a:cxn>
                <a:cxn ang="0">
                  <a:pos x="227" y="109"/>
                </a:cxn>
                <a:cxn ang="0">
                  <a:pos x="205" y="115"/>
                </a:cxn>
                <a:cxn ang="0">
                  <a:pos x="184" y="129"/>
                </a:cxn>
                <a:cxn ang="0">
                  <a:pos x="173" y="153"/>
                </a:cxn>
                <a:cxn ang="0">
                  <a:pos x="162" y="163"/>
                </a:cxn>
                <a:cxn ang="0">
                  <a:pos x="129" y="158"/>
                </a:cxn>
                <a:cxn ang="0">
                  <a:pos x="89" y="160"/>
                </a:cxn>
                <a:cxn ang="0">
                  <a:pos x="58" y="171"/>
                </a:cxn>
                <a:cxn ang="0">
                  <a:pos x="49" y="162"/>
                </a:cxn>
                <a:cxn ang="0">
                  <a:pos x="26" y="124"/>
                </a:cxn>
                <a:cxn ang="0">
                  <a:pos x="17" y="103"/>
                </a:cxn>
                <a:cxn ang="0">
                  <a:pos x="30" y="74"/>
                </a:cxn>
                <a:cxn ang="0">
                  <a:pos x="36" y="63"/>
                </a:cxn>
                <a:cxn ang="0">
                  <a:pos x="56" y="58"/>
                </a:cxn>
                <a:cxn ang="0">
                  <a:pos x="75" y="50"/>
                </a:cxn>
                <a:cxn ang="0">
                  <a:pos x="89" y="41"/>
                </a:cxn>
              </a:cxnLst>
              <a:rect l="0" t="0" r="r" b="b"/>
              <a:pathLst>
                <a:path w="281" h="182">
                  <a:moveTo>
                    <a:pt x="93" y="35"/>
                  </a:moveTo>
                  <a:lnTo>
                    <a:pt x="101" y="36"/>
                  </a:lnTo>
                  <a:lnTo>
                    <a:pt x="110" y="37"/>
                  </a:lnTo>
                  <a:lnTo>
                    <a:pt x="117" y="38"/>
                  </a:lnTo>
                  <a:lnTo>
                    <a:pt x="127" y="38"/>
                  </a:lnTo>
                  <a:lnTo>
                    <a:pt x="134" y="38"/>
                  </a:lnTo>
                  <a:lnTo>
                    <a:pt x="143" y="38"/>
                  </a:lnTo>
                  <a:lnTo>
                    <a:pt x="153" y="38"/>
                  </a:lnTo>
                  <a:lnTo>
                    <a:pt x="162" y="38"/>
                  </a:lnTo>
                  <a:lnTo>
                    <a:pt x="171" y="38"/>
                  </a:lnTo>
                  <a:lnTo>
                    <a:pt x="181" y="37"/>
                  </a:lnTo>
                  <a:lnTo>
                    <a:pt x="188" y="36"/>
                  </a:lnTo>
                  <a:lnTo>
                    <a:pt x="197" y="35"/>
                  </a:lnTo>
                  <a:lnTo>
                    <a:pt x="208" y="33"/>
                  </a:lnTo>
                  <a:lnTo>
                    <a:pt x="220" y="30"/>
                  </a:lnTo>
                  <a:lnTo>
                    <a:pt x="231" y="27"/>
                  </a:lnTo>
                  <a:lnTo>
                    <a:pt x="242" y="22"/>
                  </a:lnTo>
                  <a:lnTo>
                    <a:pt x="251" y="18"/>
                  </a:lnTo>
                  <a:lnTo>
                    <a:pt x="260" y="13"/>
                  </a:lnTo>
                  <a:lnTo>
                    <a:pt x="270" y="7"/>
                  </a:lnTo>
                  <a:lnTo>
                    <a:pt x="279" y="0"/>
                  </a:lnTo>
                  <a:lnTo>
                    <a:pt x="281" y="2"/>
                  </a:lnTo>
                  <a:lnTo>
                    <a:pt x="281" y="4"/>
                  </a:lnTo>
                  <a:lnTo>
                    <a:pt x="281" y="7"/>
                  </a:lnTo>
                  <a:lnTo>
                    <a:pt x="279" y="9"/>
                  </a:lnTo>
                  <a:lnTo>
                    <a:pt x="266" y="16"/>
                  </a:lnTo>
                  <a:lnTo>
                    <a:pt x="255" y="24"/>
                  </a:lnTo>
                  <a:lnTo>
                    <a:pt x="246" y="34"/>
                  </a:lnTo>
                  <a:lnTo>
                    <a:pt x="238" y="44"/>
                  </a:lnTo>
                  <a:lnTo>
                    <a:pt x="233" y="53"/>
                  </a:lnTo>
                  <a:lnTo>
                    <a:pt x="229" y="65"/>
                  </a:lnTo>
                  <a:lnTo>
                    <a:pt x="227" y="75"/>
                  </a:lnTo>
                  <a:lnTo>
                    <a:pt x="229" y="85"/>
                  </a:lnTo>
                  <a:lnTo>
                    <a:pt x="231" y="93"/>
                  </a:lnTo>
                  <a:lnTo>
                    <a:pt x="233" y="99"/>
                  </a:lnTo>
                  <a:lnTo>
                    <a:pt x="234" y="105"/>
                  </a:lnTo>
                  <a:lnTo>
                    <a:pt x="234" y="110"/>
                  </a:lnTo>
                  <a:lnTo>
                    <a:pt x="227" y="109"/>
                  </a:lnTo>
                  <a:lnTo>
                    <a:pt x="216" y="111"/>
                  </a:lnTo>
                  <a:lnTo>
                    <a:pt x="205" y="115"/>
                  </a:lnTo>
                  <a:lnTo>
                    <a:pt x="194" y="121"/>
                  </a:lnTo>
                  <a:lnTo>
                    <a:pt x="184" y="129"/>
                  </a:lnTo>
                  <a:lnTo>
                    <a:pt x="177" y="140"/>
                  </a:lnTo>
                  <a:lnTo>
                    <a:pt x="173" y="153"/>
                  </a:lnTo>
                  <a:lnTo>
                    <a:pt x="173" y="168"/>
                  </a:lnTo>
                  <a:lnTo>
                    <a:pt x="162" y="163"/>
                  </a:lnTo>
                  <a:lnTo>
                    <a:pt x="145" y="159"/>
                  </a:lnTo>
                  <a:lnTo>
                    <a:pt x="129" y="158"/>
                  </a:lnTo>
                  <a:lnTo>
                    <a:pt x="108" y="158"/>
                  </a:lnTo>
                  <a:lnTo>
                    <a:pt x="89" y="160"/>
                  </a:lnTo>
                  <a:lnTo>
                    <a:pt x="73" y="164"/>
                  </a:lnTo>
                  <a:lnTo>
                    <a:pt x="58" y="171"/>
                  </a:lnTo>
                  <a:lnTo>
                    <a:pt x="49" y="182"/>
                  </a:lnTo>
                  <a:lnTo>
                    <a:pt x="49" y="162"/>
                  </a:lnTo>
                  <a:lnTo>
                    <a:pt x="41" y="140"/>
                  </a:lnTo>
                  <a:lnTo>
                    <a:pt x="26" y="124"/>
                  </a:lnTo>
                  <a:lnTo>
                    <a:pt x="0" y="115"/>
                  </a:lnTo>
                  <a:lnTo>
                    <a:pt x="17" y="103"/>
                  </a:lnTo>
                  <a:lnTo>
                    <a:pt x="26" y="89"/>
                  </a:lnTo>
                  <a:lnTo>
                    <a:pt x="30" y="74"/>
                  </a:lnTo>
                  <a:lnTo>
                    <a:pt x="24" y="65"/>
                  </a:lnTo>
                  <a:lnTo>
                    <a:pt x="36" y="63"/>
                  </a:lnTo>
                  <a:lnTo>
                    <a:pt x="47" y="61"/>
                  </a:lnTo>
                  <a:lnTo>
                    <a:pt x="56" y="58"/>
                  </a:lnTo>
                  <a:lnTo>
                    <a:pt x="67" y="54"/>
                  </a:lnTo>
                  <a:lnTo>
                    <a:pt x="75" y="50"/>
                  </a:lnTo>
                  <a:lnTo>
                    <a:pt x="84" y="46"/>
                  </a:lnTo>
                  <a:lnTo>
                    <a:pt x="89" y="41"/>
                  </a:lnTo>
                  <a:lnTo>
                    <a:pt x="93" y="35"/>
                  </a:lnTo>
                  <a:close/>
                </a:path>
              </a:pathLst>
            </a:custGeom>
            <a:solidFill>
              <a:srgbClr val="49AF00"/>
            </a:solidFill>
            <a:ln w="9525">
              <a:noFill/>
              <a:round/>
              <a:headEnd/>
              <a:tailEnd/>
            </a:ln>
          </p:spPr>
          <p:txBody>
            <a:bodyPr/>
            <a:lstStyle/>
            <a:p>
              <a:endParaRPr lang="en-US"/>
            </a:p>
          </p:txBody>
        </p:sp>
        <p:sp>
          <p:nvSpPr>
            <p:cNvPr id="68" name="Freeform 268"/>
            <p:cNvSpPr>
              <a:spLocks/>
            </p:cNvSpPr>
            <p:nvPr/>
          </p:nvSpPr>
          <p:spPr bwMode="auto">
            <a:xfrm>
              <a:off x="-692" y="2614"/>
              <a:ext cx="86" cy="136"/>
            </a:xfrm>
            <a:custGeom>
              <a:avLst/>
              <a:gdLst/>
              <a:ahLst/>
              <a:cxnLst>
                <a:cxn ang="0">
                  <a:pos x="138" y="125"/>
                </a:cxn>
                <a:cxn ang="0">
                  <a:pos x="136" y="132"/>
                </a:cxn>
                <a:cxn ang="0">
                  <a:pos x="128" y="129"/>
                </a:cxn>
                <a:cxn ang="0">
                  <a:pos x="114" y="110"/>
                </a:cxn>
                <a:cxn ang="0">
                  <a:pos x="106" y="103"/>
                </a:cxn>
                <a:cxn ang="0">
                  <a:pos x="91" y="99"/>
                </a:cxn>
                <a:cxn ang="0">
                  <a:pos x="73" y="96"/>
                </a:cxn>
                <a:cxn ang="0">
                  <a:pos x="56" y="93"/>
                </a:cxn>
                <a:cxn ang="0">
                  <a:pos x="48" y="92"/>
                </a:cxn>
                <a:cxn ang="0">
                  <a:pos x="45" y="90"/>
                </a:cxn>
                <a:cxn ang="0">
                  <a:pos x="48" y="89"/>
                </a:cxn>
                <a:cxn ang="0">
                  <a:pos x="67" y="90"/>
                </a:cxn>
                <a:cxn ang="0">
                  <a:pos x="88" y="92"/>
                </a:cxn>
                <a:cxn ang="0">
                  <a:pos x="104" y="93"/>
                </a:cxn>
                <a:cxn ang="0">
                  <a:pos x="104" y="86"/>
                </a:cxn>
                <a:cxn ang="0">
                  <a:pos x="95" y="75"/>
                </a:cxn>
                <a:cxn ang="0">
                  <a:pos x="78" y="68"/>
                </a:cxn>
                <a:cxn ang="0">
                  <a:pos x="52" y="61"/>
                </a:cxn>
                <a:cxn ang="0">
                  <a:pos x="30" y="53"/>
                </a:cxn>
                <a:cxn ang="0">
                  <a:pos x="11" y="48"/>
                </a:cxn>
                <a:cxn ang="0">
                  <a:pos x="2" y="46"/>
                </a:cxn>
                <a:cxn ang="0">
                  <a:pos x="2" y="43"/>
                </a:cxn>
                <a:cxn ang="0">
                  <a:pos x="15" y="46"/>
                </a:cxn>
                <a:cxn ang="0">
                  <a:pos x="34" y="50"/>
                </a:cxn>
                <a:cxn ang="0">
                  <a:pos x="56" y="57"/>
                </a:cxn>
                <a:cxn ang="0">
                  <a:pos x="78" y="62"/>
                </a:cxn>
                <a:cxn ang="0">
                  <a:pos x="82" y="48"/>
                </a:cxn>
                <a:cxn ang="0">
                  <a:pos x="52" y="14"/>
                </a:cxn>
                <a:cxn ang="0">
                  <a:pos x="35" y="1"/>
                </a:cxn>
                <a:cxn ang="0">
                  <a:pos x="43" y="1"/>
                </a:cxn>
                <a:cxn ang="0">
                  <a:pos x="65" y="16"/>
                </a:cxn>
                <a:cxn ang="0">
                  <a:pos x="93" y="45"/>
                </a:cxn>
                <a:cxn ang="0">
                  <a:pos x="112" y="49"/>
                </a:cxn>
                <a:cxn ang="0">
                  <a:pos x="128" y="27"/>
                </a:cxn>
                <a:cxn ang="0">
                  <a:pos x="130" y="14"/>
                </a:cxn>
                <a:cxn ang="0">
                  <a:pos x="134" y="16"/>
                </a:cxn>
                <a:cxn ang="0">
                  <a:pos x="134" y="30"/>
                </a:cxn>
                <a:cxn ang="0">
                  <a:pos x="125" y="57"/>
                </a:cxn>
                <a:cxn ang="0">
                  <a:pos x="114" y="75"/>
                </a:cxn>
                <a:cxn ang="0">
                  <a:pos x="121" y="90"/>
                </a:cxn>
                <a:cxn ang="0">
                  <a:pos x="136" y="90"/>
                </a:cxn>
                <a:cxn ang="0">
                  <a:pos x="156" y="80"/>
                </a:cxn>
                <a:cxn ang="0">
                  <a:pos x="167" y="69"/>
                </a:cxn>
                <a:cxn ang="0">
                  <a:pos x="173" y="70"/>
                </a:cxn>
                <a:cxn ang="0">
                  <a:pos x="167" y="81"/>
                </a:cxn>
                <a:cxn ang="0">
                  <a:pos x="141" y="99"/>
                </a:cxn>
                <a:cxn ang="0">
                  <a:pos x="132" y="108"/>
                </a:cxn>
                <a:cxn ang="0">
                  <a:pos x="138" y="118"/>
                </a:cxn>
              </a:cxnLst>
              <a:rect l="0" t="0" r="r" b="b"/>
              <a:pathLst>
                <a:path w="173" h="136">
                  <a:moveTo>
                    <a:pt x="140" y="121"/>
                  </a:moveTo>
                  <a:lnTo>
                    <a:pt x="138" y="125"/>
                  </a:lnTo>
                  <a:lnTo>
                    <a:pt x="138" y="128"/>
                  </a:lnTo>
                  <a:lnTo>
                    <a:pt x="136" y="132"/>
                  </a:lnTo>
                  <a:lnTo>
                    <a:pt x="136" y="136"/>
                  </a:lnTo>
                  <a:lnTo>
                    <a:pt x="128" y="129"/>
                  </a:lnTo>
                  <a:lnTo>
                    <a:pt x="121" y="120"/>
                  </a:lnTo>
                  <a:lnTo>
                    <a:pt x="114" y="110"/>
                  </a:lnTo>
                  <a:lnTo>
                    <a:pt x="112" y="104"/>
                  </a:lnTo>
                  <a:lnTo>
                    <a:pt x="106" y="103"/>
                  </a:lnTo>
                  <a:lnTo>
                    <a:pt x="99" y="101"/>
                  </a:lnTo>
                  <a:lnTo>
                    <a:pt x="91" y="99"/>
                  </a:lnTo>
                  <a:lnTo>
                    <a:pt x="82" y="97"/>
                  </a:lnTo>
                  <a:lnTo>
                    <a:pt x="73" y="96"/>
                  </a:lnTo>
                  <a:lnTo>
                    <a:pt x="65" y="94"/>
                  </a:lnTo>
                  <a:lnTo>
                    <a:pt x="56" y="93"/>
                  </a:lnTo>
                  <a:lnTo>
                    <a:pt x="50" y="93"/>
                  </a:lnTo>
                  <a:lnTo>
                    <a:pt x="48" y="92"/>
                  </a:lnTo>
                  <a:lnTo>
                    <a:pt x="47" y="91"/>
                  </a:lnTo>
                  <a:lnTo>
                    <a:pt x="45" y="90"/>
                  </a:lnTo>
                  <a:lnTo>
                    <a:pt x="43" y="89"/>
                  </a:lnTo>
                  <a:lnTo>
                    <a:pt x="48" y="89"/>
                  </a:lnTo>
                  <a:lnTo>
                    <a:pt x="58" y="90"/>
                  </a:lnTo>
                  <a:lnTo>
                    <a:pt x="67" y="90"/>
                  </a:lnTo>
                  <a:lnTo>
                    <a:pt x="78" y="91"/>
                  </a:lnTo>
                  <a:lnTo>
                    <a:pt x="88" y="92"/>
                  </a:lnTo>
                  <a:lnTo>
                    <a:pt x="97" y="93"/>
                  </a:lnTo>
                  <a:lnTo>
                    <a:pt x="104" y="93"/>
                  </a:lnTo>
                  <a:lnTo>
                    <a:pt x="108" y="94"/>
                  </a:lnTo>
                  <a:lnTo>
                    <a:pt x="104" y="86"/>
                  </a:lnTo>
                  <a:lnTo>
                    <a:pt x="101" y="79"/>
                  </a:lnTo>
                  <a:lnTo>
                    <a:pt x="95" y="75"/>
                  </a:lnTo>
                  <a:lnTo>
                    <a:pt x="91" y="71"/>
                  </a:lnTo>
                  <a:lnTo>
                    <a:pt x="78" y="68"/>
                  </a:lnTo>
                  <a:lnTo>
                    <a:pt x="65" y="65"/>
                  </a:lnTo>
                  <a:lnTo>
                    <a:pt x="52" y="61"/>
                  </a:lnTo>
                  <a:lnTo>
                    <a:pt x="41" y="58"/>
                  </a:lnTo>
                  <a:lnTo>
                    <a:pt x="30" y="53"/>
                  </a:lnTo>
                  <a:lnTo>
                    <a:pt x="21" y="50"/>
                  </a:lnTo>
                  <a:lnTo>
                    <a:pt x="11" y="48"/>
                  </a:lnTo>
                  <a:lnTo>
                    <a:pt x="6" y="47"/>
                  </a:lnTo>
                  <a:lnTo>
                    <a:pt x="2" y="46"/>
                  </a:lnTo>
                  <a:lnTo>
                    <a:pt x="0" y="44"/>
                  </a:lnTo>
                  <a:lnTo>
                    <a:pt x="2" y="43"/>
                  </a:lnTo>
                  <a:lnTo>
                    <a:pt x="9" y="44"/>
                  </a:lnTo>
                  <a:lnTo>
                    <a:pt x="15" y="46"/>
                  </a:lnTo>
                  <a:lnTo>
                    <a:pt x="24" y="48"/>
                  </a:lnTo>
                  <a:lnTo>
                    <a:pt x="34" y="50"/>
                  </a:lnTo>
                  <a:lnTo>
                    <a:pt x="45" y="53"/>
                  </a:lnTo>
                  <a:lnTo>
                    <a:pt x="56" y="57"/>
                  </a:lnTo>
                  <a:lnTo>
                    <a:pt x="67" y="60"/>
                  </a:lnTo>
                  <a:lnTo>
                    <a:pt x="78" y="62"/>
                  </a:lnTo>
                  <a:lnTo>
                    <a:pt x="88" y="63"/>
                  </a:lnTo>
                  <a:lnTo>
                    <a:pt x="82" y="48"/>
                  </a:lnTo>
                  <a:lnTo>
                    <a:pt x="67" y="31"/>
                  </a:lnTo>
                  <a:lnTo>
                    <a:pt x="52" y="14"/>
                  </a:lnTo>
                  <a:lnTo>
                    <a:pt x="39" y="5"/>
                  </a:lnTo>
                  <a:lnTo>
                    <a:pt x="35" y="1"/>
                  </a:lnTo>
                  <a:lnTo>
                    <a:pt x="37" y="0"/>
                  </a:lnTo>
                  <a:lnTo>
                    <a:pt x="43" y="1"/>
                  </a:lnTo>
                  <a:lnTo>
                    <a:pt x="52" y="6"/>
                  </a:lnTo>
                  <a:lnTo>
                    <a:pt x="65" y="16"/>
                  </a:lnTo>
                  <a:lnTo>
                    <a:pt x="80" y="31"/>
                  </a:lnTo>
                  <a:lnTo>
                    <a:pt x="93" y="45"/>
                  </a:lnTo>
                  <a:lnTo>
                    <a:pt x="101" y="57"/>
                  </a:lnTo>
                  <a:lnTo>
                    <a:pt x="112" y="49"/>
                  </a:lnTo>
                  <a:lnTo>
                    <a:pt x="121" y="38"/>
                  </a:lnTo>
                  <a:lnTo>
                    <a:pt x="128" y="27"/>
                  </a:lnTo>
                  <a:lnTo>
                    <a:pt x="130" y="17"/>
                  </a:lnTo>
                  <a:lnTo>
                    <a:pt x="130" y="14"/>
                  </a:lnTo>
                  <a:lnTo>
                    <a:pt x="132" y="13"/>
                  </a:lnTo>
                  <a:lnTo>
                    <a:pt x="134" y="16"/>
                  </a:lnTo>
                  <a:lnTo>
                    <a:pt x="134" y="20"/>
                  </a:lnTo>
                  <a:lnTo>
                    <a:pt x="134" y="30"/>
                  </a:lnTo>
                  <a:lnTo>
                    <a:pt x="132" y="42"/>
                  </a:lnTo>
                  <a:lnTo>
                    <a:pt x="125" y="57"/>
                  </a:lnTo>
                  <a:lnTo>
                    <a:pt x="108" y="68"/>
                  </a:lnTo>
                  <a:lnTo>
                    <a:pt x="114" y="75"/>
                  </a:lnTo>
                  <a:lnTo>
                    <a:pt x="119" y="82"/>
                  </a:lnTo>
                  <a:lnTo>
                    <a:pt x="121" y="90"/>
                  </a:lnTo>
                  <a:lnTo>
                    <a:pt x="123" y="94"/>
                  </a:lnTo>
                  <a:lnTo>
                    <a:pt x="136" y="90"/>
                  </a:lnTo>
                  <a:lnTo>
                    <a:pt x="147" y="86"/>
                  </a:lnTo>
                  <a:lnTo>
                    <a:pt x="156" y="80"/>
                  </a:lnTo>
                  <a:lnTo>
                    <a:pt x="164" y="73"/>
                  </a:lnTo>
                  <a:lnTo>
                    <a:pt x="167" y="69"/>
                  </a:lnTo>
                  <a:lnTo>
                    <a:pt x="171" y="68"/>
                  </a:lnTo>
                  <a:lnTo>
                    <a:pt x="173" y="70"/>
                  </a:lnTo>
                  <a:lnTo>
                    <a:pt x="173" y="74"/>
                  </a:lnTo>
                  <a:lnTo>
                    <a:pt x="167" y="81"/>
                  </a:lnTo>
                  <a:lnTo>
                    <a:pt x="156" y="91"/>
                  </a:lnTo>
                  <a:lnTo>
                    <a:pt x="141" y="99"/>
                  </a:lnTo>
                  <a:lnTo>
                    <a:pt x="128" y="104"/>
                  </a:lnTo>
                  <a:lnTo>
                    <a:pt x="132" y="108"/>
                  </a:lnTo>
                  <a:lnTo>
                    <a:pt x="134" y="113"/>
                  </a:lnTo>
                  <a:lnTo>
                    <a:pt x="138" y="118"/>
                  </a:lnTo>
                  <a:lnTo>
                    <a:pt x="140" y="121"/>
                  </a:lnTo>
                  <a:close/>
                </a:path>
              </a:pathLst>
            </a:custGeom>
            <a:solidFill>
              <a:srgbClr val="004C00"/>
            </a:solidFill>
            <a:ln w="9525">
              <a:noFill/>
              <a:round/>
              <a:headEnd/>
              <a:tailEnd/>
            </a:ln>
          </p:spPr>
          <p:txBody>
            <a:bodyPr/>
            <a:lstStyle/>
            <a:p>
              <a:endParaRPr lang="en-US"/>
            </a:p>
          </p:txBody>
        </p:sp>
        <p:sp>
          <p:nvSpPr>
            <p:cNvPr id="69" name="Freeform 269"/>
            <p:cNvSpPr>
              <a:spLocks/>
            </p:cNvSpPr>
            <p:nvPr/>
          </p:nvSpPr>
          <p:spPr bwMode="auto">
            <a:xfrm>
              <a:off x="-798" y="2953"/>
              <a:ext cx="85" cy="123"/>
            </a:xfrm>
            <a:custGeom>
              <a:avLst/>
              <a:gdLst/>
              <a:ahLst/>
              <a:cxnLst>
                <a:cxn ang="0">
                  <a:pos x="162" y="1"/>
                </a:cxn>
                <a:cxn ang="0">
                  <a:pos x="145" y="3"/>
                </a:cxn>
                <a:cxn ang="0">
                  <a:pos x="134" y="8"/>
                </a:cxn>
                <a:cxn ang="0">
                  <a:pos x="121" y="19"/>
                </a:cxn>
                <a:cxn ang="0">
                  <a:pos x="103" y="23"/>
                </a:cxn>
                <a:cxn ang="0">
                  <a:pos x="80" y="25"/>
                </a:cxn>
                <a:cxn ang="0">
                  <a:pos x="54" y="28"/>
                </a:cxn>
                <a:cxn ang="0">
                  <a:pos x="34" y="33"/>
                </a:cxn>
                <a:cxn ang="0">
                  <a:pos x="26" y="38"/>
                </a:cxn>
                <a:cxn ang="0">
                  <a:pos x="26" y="38"/>
                </a:cxn>
                <a:cxn ang="0">
                  <a:pos x="37" y="36"/>
                </a:cxn>
                <a:cxn ang="0">
                  <a:pos x="54" y="33"/>
                </a:cxn>
                <a:cxn ang="0">
                  <a:pos x="75" y="30"/>
                </a:cxn>
                <a:cxn ang="0">
                  <a:pos x="97" y="30"/>
                </a:cxn>
                <a:cxn ang="0">
                  <a:pos x="99" y="39"/>
                </a:cxn>
                <a:cxn ang="0">
                  <a:pos x="84" y="57"/>
                </a:cxn>
                <a:cxn ang="0">
                  <a:pos x="71" y="62"/>
                </a:cxn>
                <a:cxn ang="0">
                  <a:pos x="52" y="65"/>
                </a:cxn>
                <a:cxn ang="0">
                  <a:pos x="30" y="68"/>
                </a:cxn>
                <a:cxn ang="0">
                  <a:pos x="11" y="70"/>
                </a:cxn>
                <a:cxn ang="0">
                  <a:pos x="2" y="72"/>
                </a:cxn>
                <a:cxn ang="0">
                  <a:pos x="2" y="73"/>
                </a:cxn>
                <a:cxn ang="0">
                  <a:pos x="15" y="73"/>
                </a:cxn>
                <a:cxn ang="0">
                  <a:pos x="30" y="72"/>
                </a:cxn>
                <a:cxn ang="0">
                  <a:pos x="47" y="70"/>
                </a:cxn>
                <a:cxn ang="0">
                  <a:pos x="65" y="69"/>
                </a:cxn>
                <a:cxn ang="0">
                  <a:pos x="62" y="76"/>
                </a:cxn>
                <a:cxn ang="0">
                  <a:pos x="41" y="99"/>
                </a:cxn>
                <a:cxn ang="0">
                  <a:pos x="47" y="111"/>
                </a:cxn>
                <a:cxn ang="0">
                  <a:pos x="73" y="81"/>
                </a:cxn>
                <a:cxn ang="0">
                  <a:pos x="90" y="82"/>
                </a:cxn>
                <a:cxn ang="0">
                  <a:pos x="106" y="103"/>
                </a:cxn>
                <a:cxn ang="0">
                  <a:pos x="121" y="113"/>
                </a:cxn>
                <a:cxn ang="0">
                  <a:pos x="119" y="110"/>
                </a:cxn>
                <a:cxn ang="0">
                  <a:pos x="108" y="96"/>
                </a:cxn>
                <a:cxn ang="0">
                  <a:pos x="99" y="74"/>
                </a:cxn>
                <a:cxn ang="0">
                  <a:pos x="103" y="58"/>
                </a:cxn>
                <a:cxn ang="0">
                  <a:pos x="121" y="38"/>
                </a:cxn>
                <a:cxn ang="0">
                  <a:pos x="138" y="39"/>
                </a:cxn>
                <a:cxn ang="0">
                  <a:pos x="160" y="59"/>
                </a:cxn>
                <a:cxn ang="0">
                  <a:pos x="166" y="78"/>
                </a:cxn>
                <a:cxn ang="0">
                  <a:pos x="171" y="75"/>
                </a:cxn>
                <a:cxn ang="0">
                  <a:pos x="168" y="58"/>
                </a:cxn>
                <a:cxn ang="0">
                  <a:pos x="153" y="33"/>
                </a:cxn>
                <a:cxn ang="0">
                  <a:pos x="153" y="20"/>
                </a:cxn>
                <a:cxn ang="0">
                  <a:pos x="168" y="6"/>
                </a:cxn>
                <a:cxn ang="0">
                  <a:pos x="171" y="0"/>
                </a:cxn>
              </a:cxnLst>
              <a:rect l="0" t="0" r="r" b="b"/>
              <a:pathLst>
                <a:path w="171" h="123">
                  <a:moveTo>
                    <a:pt x="171" y="0"/>
                  </a:moveTo>
                  <a:lnTo>
                    <a:pt x="162" y="1"/>
                  </a:lnTo>
                  <a:lnTo>
                    <a:pt x="155" y="2"/>
                  </a:lnTo>
                  <a:lnTo>
                    <a:pt x="145" y="3"/>
                  </a:lnTo>
                  <a:lnTo>
                    <a:pt x="136" y="3"/>
                  </a:lnTo>
                  <a:lnTo>
                    <a:pt x="134" y="8"/>
                  </a:lnTo>
                  <a:lnTo>
                    <a:pt x="129" y="14"/>
                  </a:lnTo>
                  <a:lnTo>
                    <a:pt x="121" y="19"/>
                  </a:lnTo>
                  <a:lnTo>
                    <a:pt x="112" y="21"/>
                  </a:lnTo>
                  <a:lnTo>
                    <a:pt x="103" y="23"/>
                  </a:lnTo>
                  <a:lnTo>
                    <a:pt x="91" y="23"/>
                  </a:lnTo>
                  <a:lnTo>
                    <a:pt x="80" y="25"/>
                  </a:lnTo>
                  <a:lnTo>
                    <a:pt x="67" y="26"/>
                  </a:lnTo>
                  <a:lnTo>
                    <a:pt x="54" y="28"/>
                  </a:lnTo>
                  <a:lnTo>
                    <a:pt x="43" y="31"/>
                  </a:lnTo>
                  <a:lnTo>
                    <a:pt x="34" y="33"/>
                  </a:lnTo>
                  <a:lnTo>
                    <a:pt x="28" y="36"/>
                  </a:lnTo>
                  <a:lnTo>
                    <a:pt x="26" y="38"/>
                  </a:lnTo>
                  <a:lnTo>
                    <a:pt x="24" y="38"/>
                  </a:lnTo>
                  <a:lnTo>
                    <a:pt x="26" y="38"/>
                  </a:lnTo>
                  <a:lnTo>
                    <a:pt x="32" y="37"/>
                  </a:lnTo>
                  <a:lnTo>
                    <a:pt x="37" y="36"/>
                  </a:lnTo>
                  <a:lnTo>
                    <a:pt x="45" y="34"/>
                  </a:lnTo>
                  <a:lnTo>
                    <a:pt x="54" y="33"/>
                  </a:lnTo>
                  <a:lnTo>
                    <a:pt x="63" y="31"/>
                  </a:lnTo>
                  <a:lnTo>
                    <a:pt x="75" y="30"/>
                  </a:lnTo>
                  <a:lnTo>
                    <a:pt x="86" y="30"/>
                  </a:lnTo>
                  <a:lnTo>
                    <a:pt x="97" y="30"/>
                  </a:lnTo>
                  <a:lnTo>
                    <a:pt x="106" y="31"/>
                  </a:lnTo>
                  <a:lnTo>
                    <a:pt x="99" y="39"/>
                  </a:lnTo>
                  <a:lnTo>
                    <a:pt x="91" y="48"/>
                  </a:lnTo>
                  <a:lnTo>
                    <a:pt x="84" y="57"/>
                  </a:lnTo>
                  <a:lnTo>
                    <a:pt x="77" y="61"/>
                  </a:lnTo>
                  <a:lnTo>
                    <a:pt x="71" y="62"/>
                  </a:lnTo>
                  <a:lnTo>
                    <a:pt x="62" y="64"/>
                  </a:lnTo>
                  <a:lnTo>
                    <a:pt x="52" y="65"/>
                  </a:lnTo>
                  <a:lnTo>
                    <a:pt x="41" y="67"/>
                  </a:lnTo>
                  <a:lnTo>
                    <a:pt x="30" y="68"/>
                  </a:lnTo>
                  <a:lnTo>
                    <a:pt x="21" y="69"/>
                  </a:lnTo>
                  <a:lnTo>
                    <a:pt x="11" y="70"/>
                  </a:lnTo>
                  <a:lnTo>
                    <a:pt x="6" y="71"/>
                  </a:lnTo>
                  <a:lnTo>
                    <a:pt x="2" y="72"/>
                  </a:lnTo>
                  <a:lnTo>
                    <a:pt x="0" y="72"/>
                  </a:lnTo>
                  <a:lnTo>
                    <a:pt x="2" y="73"/>
                  </a:lnTo>
                  <a:lnTo>
                    <a:pt x="10" y="73"/>
                  </a:lnTo>
                  <a:lnTo>
                    <a:pt x="15" y="73"/>
                  </a:lnTo>
                  <a:lnTo>
                    <a:pt x="23" y="72"/>
                  </a:lnTo>
                  <a:lnTo>
                    <a:pt x="30" y="72"/>
                  </a:lnTo>
                  <a:lnTo>
                    <a:pt x="39" y="71"/>
                  </a:lnTo>
                  <a:lnTo>
                    <a:pt x="47" y="70"/>
                  </a:lnTo>
                  <a:lnTo>
                    <a:pt x="56" y="70"/>
                  </a:lnTo>
                  <a:lnTo>
                    <a:pt x="65" y="69"/>
                  </a:lnTo>
                  <a:lnTo>
                    <a:pt x="73" y="68"/>
                  </a:lnTo>
                  <a:lnTo>
                    <a:pt x="62" y="76"/>
                  </a:lnTo>
                  <a:lnTo>
                    <a:pt x="50" y="85"/>
                  </a:lnTo>
                  <a:lnTo>
                    <a:pt x="41" y="99"/>
                  </a:lnTo>
                  <a:lnTo>
                    <a:pt x="37" y="123"/>
                  </a:lnTo>
                  <a:lnTo>
                    <a:pt x="47" y="111"/>
                  </a:lnTo>
                  <a:lnTo>
                    <a:pt x="60" y="96"/>
                  </a:lnTo>
                  <a:lnTo>
                    <a:pt x="73" y="81"/>
                  </a:lnTo>
                  <a:lnTo>
                    <a:pt x="86" y="72"/>
                  </a:lnTo>
                  <a:lnTo>
                    <a:pt x="90" y="82"/>
                  </a:lnTo>
                  <a:lnTo>
                    <a:pt x="97" y="94"/>
                  </a:lnTo>
                  <a:lnTo>
                    <a:pt x="106" y="103"/>
                  </a:lnTo>
                  <a:lnTo>
                    <a:pt x="116" y="110"/>
                  </a:lnTo>
                  <a:lnTo>
                    <a:pt x="121" y="113"/>
                  </a:lnTo>
                  <a:lnTo>
                    <a:pt x="121" y="112"/>
                  </a:lnTo>
                  <a:lnTo>
                    <a:pt x="119" y="110"/>
                  </a:lnTo>
                  <a:lnTo>
                    <a:pt x="116" y="107"/>
                  </a:lnTo>
                  <a:lnTo>
                    <a:pt x="108" y="96"/>
                  </a:lnTo>
                  <a:lnTo>
                    <a:pt x="103" y="85"/>
                  </a:lnTo>
                  <a:lnTo>
                    <a:pt x="99" y="74"/>
                  </a:lnTo>
                  <a:lnTo>
                    <a:pt x="99" y="66"/>
                  </a:lnTo>
                  <a:lnTo>
                    <a:pt x="103" y="58"/>
                  </a:lnTo>
                  <a:lnTo>
                    <a:pt x="112" y="47"/>
                  </a:lnTo>
                  <a:lnTo>
                    <a:pt x="121" y="38"/>
                  </a:lnTo>
                  <a:lnTo>
                    <a:pt x="127" y="33"/>
                  </a:lnTo>
                  <a:lnTo>
                    <a:pt x="138" y="39"/>
                  </a:lnTo>
                  <a:lnTo>
                    <a:pt x="151" y="48"/>
                  </a:lnTo>
                  <a:lnTo>
                    <a:pt x="160" y="59"/>
                  </a:lnTo>
                  <a:lnTo>
                    <a:pt x="166" y="73"/>
                  </a:lnTo>
                  <a:lnTo>
                    <a:pt x="166" y="78"/>
                  </a:lnTo>
                  <a:lnTo>
                    <a:pt x="169" y="78"/>
                  </a:lnTo>
                  <a:lnTo>
                    <a:pt x="171" y="75"/>
                  </a:lnTo>
                  <a:lnTo>
                    <a:pt x="171" y="71"/>
                  </a:lnTo>
                  <a:lnTo>
                    <a:pt x="168" y="58"/>
                  </a:lnTo>
                  <a:lnTo>
                    <a:pt x="162" y="43"/>
                  </a:lnTo>
                  <a:lnTo>
                    <a:pt x="153" y="33"/>
                  </a:lnTo>
                  <a:lnTo>
                    <a:pt x="145" y="27"/>
                  </a:lnTo>
                  <a:lnTo>
                    <a:pt x="153" y="20"/>
                  </a:lnTo>
                  <a:lnTo>
                    <a:pt x="160" y="13"/>
                  </a:lnTo>
                  <a:lnTo>
                    <a:pt x="168" y="6"/>
                  </a:lnTo>
                  <a:lnTo>
                    <a:pt x="171" y="0"/>
                  </a:lnTo>
                  <a:lnTo>
                    <a:pt x="171" y="0"/>
                  </a:lnTo>
                  <a:close/>
                </a:path>
              </a:pathLst>
            </a:custGeom>
            <a:solidFill>
              <a:srgbClr val="004C00"/>
            </a:solidFill>
            <a:ln w="9525">
              <a:noFill/>
              <a:round/>
              <a:headEnd/>
              <a:tailEnd/>
            </a:ln>
          </p:spPr>
          <p:txBody>
            <a:bodyPr/>
            <a:lstStyle/>
            <a:p>
              <a:endParaRPr lang="en-US"/>
            </a:p>
          </p:txBody>
        </p:sp>
        <p:sp>
          <p:nvSpPr>
            <p:cNvPr id="70" name="Freeform 270"/>
            <p:cNvSpPr>
              <a:spLocks/>
            </p:cNvSpPr>
            <p:nvPr/>
          </p:nvSpPr>
          <p:spPr bwMode="auto">
            <a:xfrm>
              <a:off x="-665" y="2785"/>
              <a:ext cx="122" cy="105"/>
            </a:xfrm>
            <a:custGeom>
              <a:avLst/>
              <a:gdLst/>
              <a:ahLst/>
              <a:cxnLst>
                <a:cxn ang="0">
                  <a:pos x="145" y="7"/>
                </a:cxn>
                <a:cxn ang="0">
                  <a:pos x="169" y="7"/>
                </a:cxn>
                <a:cxn ang="0">
                  <a:pos x="191" y="14"/>
                </a:cxn>
                <a:cxn ang="0">
                  <a:pos x="195" y="21"/>
                </a:cxn>
                <a:cxn ang="0">
                  <a:pos x="189" y="32"/>
                </a:cxn>
                <a:cxn ang="0">
                  <a:pos x="156" y="38"/>
                </a:cxn>
                <a:cxn ang="0">
                  <a:pos x="141" y="45"/>
                </a:cxn>
                <a:cxn ang="0">
                  <a:pos x="139" y="48"/>
                </a:cxn>
                <a:cxn ang="0">
                  <a:pos x="147" y="46"/>
                </a:cxn>
                <a:cxn ang="0">
                  <a:pos x="171" y="43"/>
                </a:cxn>
                <a:cxn ang="0">
                  <a:pos x="182" y="48"/>
                </a:cxn>
                <a:cxn ang="0">
                  <a:pos x="188" y="52"/>
                </a:cxn>
                <a:cxn ang="0">
                  <a:pos x="188" y="58"/>
                </a:cxn>
                <a:cxn ang="0">
                  <a:pos x="180" y="65"/>
                </a:cxn>
                <a:cxn ang="0">
                  <a:pos x="188" y="69"/>
                </a:cxn>
                <a:cxn ang="0">
                  <a:pos x="214" y="66"/>
                </a:cxn>
                <a:cxn ang="0">
                  <a:pos x="240" y="79"/>
                </a:cxn>
                <a:cxn ang="0">
                  <a:pos x="234" y="99"/>
                </a:cxn>
                <a:cxn ang="0">
                  <a:pos x="199" y="105"/>
                </a:cxn>
                <a:cxn ang="0">
                  <a:pos x="176" y="91"/>
                </a:cxn>
                <a:cxn ang="0">
                  <a:pos x="171" y="78"/>
                </a:cxn>
                <a:cxn ang="0">
                  <a:pos x="139" y="65"/>
                </a:cxn>
                <a:cxn ang="0">
                  <a:pos x="136" y="65"/>
                </a:cxn>
                <a:cxn ang="0">
                  <a:pos x="141" y="81"/>
                </a:cxn>
                <a:cxn ang="0">
                  <a:pos x="126" y="95"/>
                </a:cxn>
                <a:cxn ang="0">
                  <a:pos x="102" y="101"/>
                </a:cxn>
                <a:cxn ang="0">
                  <a:pos x="76" y="94"/>
                </a:cxn>
                <a:cxn ang="0">
                  <a:pos x="63" y="82"/>
                </a:cxn>
                <a:cxn ang="0">
                  <a:pos x="67" y="69"/>
                </a:cxn>
                <a:cxn ang="0">
                  <a:pos x="80" y="61"/>
                </a:cxn>
                <a:cxn ang="0">
                  <a:pos x="56" y="54"/>
                </a:cxn>
                <a:cxn ang="0">
                  <a:pos x="46" y="59"/>
                </a:cxn>
                <a:cxn ang="0">
                  <a:pos x="13" y="58"/>
                </a:cxn>
                <a:cxn ang="0">
                  <a:pos x="0" y="47"/>
                </a:cxn>
                <a:cxn ang="0">
                  <a:pos x="11" y="31"/>
                </a:cxn>
                <a:cxn ang="0">
                  <a:pos x="20" y="26"/>
                </a:cxn>
                <a:cxn ang="0">
                  <a:pos x="33" y="24"/>
                </a:cxn>
                <a:cxn ang="0">
                  <a:pos x="43" y="23"/>
                </a:cxn>
                <a:cxn ang="0">
                  <a:pos x="48" y="7"/>
                </a:cxn>
                <a:cxn ang="0">
                  <a:pos x="74" y="0"/>
                </a:cxn>
                <a:cxn ang="0">
                  <a:pos x="100" y="4"/>
                </a:cxn>
                <a:cxn ang="0">
                  <a:pos x="97" y="25"/>
                </a:cxn>
                <a:cxn ang="0">
                  <a:pos x="119" y="33"/>
                </a:cxn>
                <a:cxn ang="0">
                  <a:pos x="119" y="42"/>
                </a:cxn>
                <a:cxn ang="0">
                  <a:pos x="126" y="40"/>
                </a:cxn>
                <a:cxn ang="0">
                  <a:pos x="136" y="31"/>
                </a:cxn>
                <a:cxn ang="0">
                  <a:pos x="130" y="17"/>
                </a:cxn>
              </a:cxnLst>
              <a:rect l="0" t="0" r="r" b="b"/>
              <a:pathLst>
                <a:path w="243" h="105">
                  <a:moveTo>
                    <a:pt x="134" y="11"/>
                  </a:moveTo>
                  <a:lnTo>
                    <a:pt x="137" y="9"/>
                  </a:lnTo>
                  <a:lnTo>
                    <a:pt x="145" y="7"/>
                  </a:lnTo>
                  <a:lnTo>
                    <a:pt x="152" y="5"/>
                  </a:lnTo>
                  <a:lnTo>
                    <a:pt x="162" y="7"/>
                  </a:lnTo>
                  <a:lnTo>
                    <a:pt x="169" y="7"/>
                  </a:lnTo>
                  <a:lnTo>
                    <a:pt x="176" y="8"/>
                  </a:lnTo>
                  <a:lnTo>
                    <a:pt x="184" y="10"/>
                  </a:lnTo>
                  <a:lnTo>
                    <a:pt x="191" y="14"/>
                  </a:lnTo>
                  <a:lnTo>
                    <a:pt x="189" y="13"/>
                  </a:lnTo>
                  <a:lnTo>
                    <a:pt x="193" y="16"/>
                  </a:lnTo>
                  <a:lnTo>
                    <a:pt x="195" y="21"/>
                  </a:lnTo>
                  <a:lnTo>
                    <a:pt x="195" y="26"/>
                  </a:lnTo>
                  <a:lnTo>
                    <a:pt x="193" y="29"/>
                  </a:lnTo>
                  <a:lnTo>
                    <a:pt x="189" y="32"/>
                  </a:lnTo>
                  <a:lnTo>
                    <a:pt x="186" y="36"/>
                  </a:lnTo>
                  <a:lnTo>
                    <a:pt x="175" y="39"/>
                  </a:lnTo>
                  <a:lnTo>
                    <a:pt x="156" y="38"/>
                  </a:lnTo>
                  <a:lnTo>
                    <a:pt x="150" y="40"/>
                  </a:lnTo>
                  <a:lnTo>
                    <a:pt x="147" y="43"/>
                  </a:lnTo>
                  <a:lnTo>
                    <a:pt x="141" y="45"/>
                  </a:lnTo>
                  <a:lnTo>
                    <a:pt x="137" y="46"/>
                  </a:lnTo>
                  <a:lnTo>
                    <a:pt x="139" y="47"/>
                  </a:lnTo>
                  <a:lnTo>
                    <a:pt x="139" y="48"/>
                  </a:lnTo>
                  <a:lnTo>
                    <a:pt x="141" y="49"/>
                  </a:lnTo>
                  <a:lnTo>
                    <a:pt x="141" y="50"/>
                  </a:lnTo>
                  <a:lnTo>
                    <a:pt x="147" y="46"/>
                  </a:lnTo>
                  <a:lnTo>
                    <a:pt x="154" y="43"/>
                  </a:lnTo>
                  <a:lnTo>
                    <a:pt x="162" y="42"/>
                  </a:lnTo>
                  <a:lnTo>
                    <a:pt x="171" y="43"/>
                  </a:lnTo>
                  <a:lnTo>
                    <a:pt x="176" y="45"/>
                  </a:lnTo>
                  <a:lnTo>
                    <a:pt x="180" y="46"/>
                  </a:lnTo>
                  <a:lnTo>
                    <a:pt x="182" y="48"/>
                  </a:lnTo>
                  <a:lnTo>
                    <a:pt x="186" y="50"/>
                  </a:lnTo>
                  <a:lnTo>
                    <a:pt x="188" y="51"/>
                  </a:lnTo>
                  <a:lnTo>
                    <a:pt x="188" y="52"/>
                  </a:lnTo>
                  <a:lnTo>
                    <a:pt x="188" y="54"/>
                  </a:lnTo>
                  <a:lnTo>
                    <a:pt x="188" y="55"/>
                  </a:lnTo>
                  <a:lnTo>
                    <a:pt x="188" y="58"/>
                  </a:lnTo>
                  <a:lnTo>
                    <a:pt x="186" y="60"/>
                  </a:lnTo>
                  <a:lnTo>
                    <a:pt x="184" y="63"/>
                  </a:lnTo>
                  <a:lnTo>
                    <a:pt x="180" y="65"/>
                  </a:lnTo>
                  <a:lnTo>
                    <a:pt x="182" y="66"/>
                  </a:lnTo>
                  <a:lnTo>
                    <a:pt x="184" y="68"/>
                  </a:lnTo>
                  <a:lnTo>
                    <a:pt x="188" y="69"/>
                  </a:lnTo>
                  <a:lnTo>
                    <a:pt x="189" y="70"/>
                  </a:lnTo>
                  <a:lnTo>
                    <a:pt x="201" y="66"/>
                  </a:lnTo>
                  <a:lnTo>
                    <a:pt x="214" y="66"/>
                  </a:lnTo>
                  <a:lnTo>
                    <a:pt x="225" y="69"/>
                  </a:lnTo>
                  <a:lnTo>
                    <a:pt x="234" y="73"/>
                  </a:lnTo>
                  <a:lnTo>
                    <a:pt x="240" y="79"/>
                  </a:lnTo>
                  <a:lnTo>
                    <a:pt x="243" y="86"/>
                  </a:lnTo>
                  <a:lnTo>
                    <a:pt x="240" y="93"/>
                  </a:lnTo>
                  <a:lnTo>
                    <a:pt x="234" y="99"/>
                  </a:lnTo>
                  <a:lnTo>
                    <a:pt x="223" y="103"/>
                  </a:lnTo>
                  <a:lnTo>
                    <a:pt x="212" y="105"/>
                  </a:lnTo>
                  <a:lnTo>
                    <a:pt x="199" y="105"/>
                  </a:lnTo>
                  <a:lnTo>
                    <a:pt x="188" y="102"/>
                  </a:lnTo>
                  <a:lnTo>
                    <a:pt x="180" y="96"/>
                  </a:lnTo>
                  <a:lnTo>
                    <a:pt x="176" y="91"/>
                  </a:lnTo>
                  <a:lnTo>
                    <a:pt x="176" y="86"/>
                  </a:lnTo>
                  <a:lnTo>
                    <a:pt x="178" y="81"/>
                  </a:lnTo>
                  <a:lnTo>
                    <a:pt x="171" y="78"/>
                  </a:lnTo>
                  <a:lnTo>
                    <a:pt x="160" y="74"/>
                  </a:lnTo>
                  <a:lnTo>
                    <a:pt x="147" y="69"/>
                  </a:lnTo>
                  <a:lnTo>
                    <a:pt x="139" y="65"/>
                  </a:lnTo>
                  <a:lnTo>
                    <a:pt x="137" y="64"/>
                  </a:lnTo>
                  <a:lnTo>
                    <a:pt x="136" y="64"/>
                  </a:lnTo>
                  <a:lnTo>
                    <a:pt x="136" y="65"/>
                  </a:lnTo>
                  <a:lnTo>
                    <a:pt x="136" y="66"/>
                  </a:lnTo>
                  <a:lnTo>
                    <a:pt x="141" y="74"/>
                  </a:lnTo>
                  <a:lnTo>
                    <a:pt x="141" y="81"/>
                  </a:lnTo>
                  <a:lnTo>
                    <a:pt x="136" y="88"/>
                  </a:lnTo>
                  <a:lnTo>
                    <a:pt x="130" y="93"/>
                  </a:lnTo>
                  <a:lnTo>
                    <a:pt x="126" y="95"/>
                  </a:lnTo>
                  <a:lnTo>
                    <a:pt x="119" y="97"/>
                  </a:lnTo>
                  <a:lnTo>
                    <a:pt x="110" y="100"/>
                  </a:lnTo>
                  <a:lnTo>
                    <a:pt x="102" y="101"/>
                  </a:lnTo>
                  <a:lnTo>
                    <a:pt x="93" y="100"/>
                  </a:lnTo>
                  <a:lnTo>
                    <a:pt x="84" y="97"/>
                  </a:lnTo>
                  <a:lnTo>
                    <a:pt x="76" y="94"/>
                  </a:lnTo>
                  <a:lnTo>
                    <a:pt x="71" y="90"/>
                  </a:lnTo>
                  <a:lnTo>
                    <a:pt x="67" y="86"/>
                  </a:lnTo>
                  <a:lnTo>
                    <a:pt x="63" y="82"/>
                  </a:lnTo>
                  <a:lnTo>
                    <a:pt x="63" y="77"/>
                  </a:lnTo>
                  <a:lnTo>
                    <a:pt x="63" y="71"/>
                  </a:lnTo>
                  <a:lnTo>
                    <a:pt x="67" y="69"/>
                  </a:lnTo>
                  <a:lnTo>
                    <a:pt x="71" y="65"/>
                  </a:lnTo>
                  <a:lnTo>
                    <a:pt x="74" y="63"/>
                  </a:lnTo>
                  <a:lnTo>
                    <a:pt x="80" y="61"/>
                  </a:lnTo>
                  <a:lnTo>
                    <a:pt x="71" y="60"/>
                  </a:lnTo>
                  <a:lnTo>
                    <a:pt x="63" y="57"/>
                  </a:lnTo>
                  <a:lnTo>
                    <a:pt x="56" y="54"/>
                  </a:lnTo>
                  <a:lnTo>
                    <a:pt x="52" y="50"/>
                  </a:lnTo>
                  <a:lnTo>
                    <a:pt x="50" y="55"/>
                  </a:lnTo>
                  <a:lnTo>
                    <a:pt x="46" y="59"/>
                  </a:lnTo>
                  <a:lnTo>
                    <a:pt x="37" y="61"/>
                  </a:lnTo>
                  <a:lnTo>
                    <a:pt x="22" y="60"/>
                  </a:lnTo>
                  <a:lnTo>
                    <a:pt x="13" y="58"/>
                  </a:lnTo>
                  <a:lnTo>
                    <a:pt x="5" y="54"/>
                  </a:lnTo>
                  <a:lnTo>
                    <a:pt x="2" y="50"/>
                  </a:lnTo>
                  <a:lnTo>
                    <a:pt x="0" y="47"/>
                  </a:lnTo>
                  <a:lnTo>
                    <a:pt x="2" y="42"/>
                  </a:lnTo>
                  <a:lnTo>
                    <a:pt x="5" y="36"/>
                  </a:lnTo>
                  <a:lnTo>
                    <a:pt x="11" y="31"/>
                  </a:lnTo>
                  <a:lnTo>
                    <a:pt x="15" y="28"/>
                  </a:lnTo>
                  <a:lnTo>
                    <a:pt x="17" y="27"/>
                  </a:lnTo>
                  <a:lnTo>
                    <a:pt x="20" y="26"/>
                  </a:lnTo>
                  <a:lnTo>
                    <a:pt x="24" y="25"/>
                  </a:lnTo>
                  <a:lnTo>
                    <a:pt x="28" y="24"/>
                  </a:lnTo>
                  <a:lnTo>
                    <a:pt x="33" y="24"/>
                  </a:lnTo>
                  <a:lnTo>
                    <a:pt x="37" y="23"/>
                  </a:lnTo>
                  <a:lnTo>
                    <a:pt x="39" y="23"/>
                  </a:lnTo>
                  <a:lnTo>
                    <a:pt x="43" y="23"/>
                  </a:lnTo>
                  <a:lnTo>
                    <a:pt x="43" y="18"/>
                  </a:lnTo>
                  <a:lnTo>
                    <a:pt x="43" y="12"/>
                  </a:lnTo>
                  <a:lnTo>
                    <a:pt x="48" y="7"/>
                  </a:lnTo>
                  <a:lnTo>
                    <a:pt x="59" y="2"/>
                  </a:lnTo>
                  <a:lnTo>
                    <a:pt x="65" y="0"/>
                  </a:lnTo>
                  <a:lnTo>
                    <a:pt x="74" y="0"/>
                  </a:lnTo>
                  <a:lnTo>
                    <a:pt x="84" y="0"/>
                  </a:lnTo>
                  <a:lnTo>
                    <a:pt x="89" y="1"/>
                  </a:lnTo>
                  <a:lnTo>
                    <a:pt x="100" y="4"/>
                  </a:lnTo>
                  <a:lnTo>
                    <a:pt x="106" y="12"/>
                  </a:lnTo>
                  <a:lnTo>
                    <a:pt x="106" y="19"/>
                  </a:lnTo>
                  <a:lnTo>
                    <a:pt x="97" y="25"/>
                  </a:lnTo>
                  <a:lnTo>
                    <a:pt x="104" y="26"/>
                  </a:lnTo>
                  <a:lnTo>
                    <a:pt x="113" y="28"/>
                  </a:lnTo>
                  <a:lnTo>
                    <a:pt x="119" y="33"/>
                  </a:lnTo>
                  <a:lnTo>
                    <a:pt x="121" y="39"/>
                  </a:lnTo>
                  <a:lnTo>
                    <a:pt x="119" y="41"/>
                  </a:lnTo>
                  <a:lnTo>
                    <a:pt x="119" y="42"/>
                  </a:lnTo>
                  <a:lnTo>
                    <a:pt x="119" y="43"/>
                  </a:lnTo>
                  <a:lnTo>
                    <a:pt x="123" y="42"/>
                  </a:lnTo>
                  <a:lnTo>
                    <a:pt x="126" y="40"/>
                  </a:lnTo>
                  <a:lnTo>
                    <a:pt x="130" y="36"/>
                  </a:lnTo>
                  <a:lnTo>
                    <a:pt x="134" y="34"/>
                  </a:lnTo>
                  <a:lnTo>
                    <a:pt x="136" y="31"/>
                  </a:lnTo>
                  <a:lnTo>
                    <a:pt x="132" y="26"/>
                  </a:lnTo>
                  <a:lnTo>
                    <a:pt x="130" y="22"/>
                  </a:lnTo>
                  <a:lnTo>
                    <a:pt x="130" y="17"/>
                  </a:lnTo>
                  <a:lnTo>
                    <a:pt x="134" y="11"/>
                  </a:lnTo>
                  <a:close/>
                </a:path>
              </a:pathLst>
            </a:custGeom>
            <a:solidFill>
              <a:srgbClr val="FFFF7F"/>
            </a:solidFill>
            <a:ln w="9525">
              <a:noFill/>
              <a:round/>
              <a:headEnd/>
              <a:tailEnd/>
            </a:ln>
          </p:spPr>
          <p:txBody>
            <a:bodyPr/>
            <a:lstStyle/>
            <a:p>
              <a:endParaRPr lang="en-US"/>
            </a:p>
          </p:txBody>
        </p:sp>
        <p:sp>
          <p:nvSpPr>
            <p:cNvPr id="71" name="Freeform 271"/>
            <p:cNvSpPr>
              <a:spLocks/>
            </p:cNvSpPr>
            <p:nvPr/>
          </p:nvSpPr>
          <p:spPr bwMode="auto">
            <a:xfrm>
              <a:off x="-764" y="2690"/>
              <a:ext cx="113" cy="123"/>
            </a:xfrm>
            <a:custGeom>
              <a:avLst/>
              <a:gdLst/>
              <a:ahLst/>
              <a:cxnLst>
                <a:cxn ang="0">
                  <a:pos x="219" y="121"/>
                </a:cxn>
                <a:cxn ang="0">
                  <a:pos x="208" y="118"/>
                </a:cxn>
                <a:cxn ang="0">
                  <a:pos x="184" y="115"/>
                </a:cxn>
                <a:cxn ang="0">
                  <a:pos x="162" y="116"/>
                </a:cxn>
                <a:cxn ang="0">
                  <a:pos x="136" y="116"/>
                </a:cxn>
                <a:cxn ang="0">
                  <a:pos x="119" y="112"/>
                </a:cxn>
                <a:cxn ang="0">
                  <a:pos x="128" y="110"/>
                </a:cxn>
                <a:cxn ang="0">
                  <a:pos x="169" y="107"/>
                </a:cxn>
                <a:cxn ang="0">
                  <a:pos x="158" y="92"/>
                </a:cxn>
                <a:cxn ang="0">
                  <a:pos x="134" y="85"/>
                </a:cxn>
                <a:cxn ang="0">
                  <a:pos x="95" y="88"/>
                </a:cxn>
                <a:cxn ang="0">
                  <a:pos x="58" y="86"/>
                </a:cxn>
                <a:cxn ang="0">
                  <a:pos x="45" y="79"/>
                </a:cxn>
                <a:cxn ang="0">
                  <a:pos x="63" y="81"/>
                </a:cxn>
                <a:cxn ang="0">
                  <a:pos x="89" y="80"/>
                </a:cxn>
                <a:cxn ang="0">
                  <a:pos x="115" y="77"/>
                </a:cxn>
                <a:cxn ang="0">
                  <a:pos x="110" y="64"/>
                </a:cxn>
                <a:cxn ang="0">
                  <a:pos x="80" y="59"/>
                </a:cxn>
                <a:cxn ang="0">
                  <a:pos x="39" y="60"/>
                </a:cxn>
                <a:cxn ang="0">
                  <a:pos x="8" y="53"/>
                </a:cxn>
                <a:cxn ang="0">
                  <a:pos x="0" y="46"/>
                </a:cxn>
                <a:cxn ang="0">
                  <a:pos x="15" y="50"/>
                </a:cxn>
                <a:cxn ang="0">
                  <a:pos x="39" y="52"/>
                </a:cxn>
                <a:cxn ang="0">
                  <a:pos x="67" y="51"/>
                </a:cxn>
                <a:cxn ang="0">
                  <a:pos x="56" y="39"/>
                </a:cxn>
                <a:cxn ang="0">
                  <a:pos x="26" y="22"/>
                </a:cxn>
                <a:cxn ang="0">
                  <a:pos x="6" y="7"/>
                </a:cxn>
                <a:cxn ang="0">
                  <a:pos x="8" y="1"/>
                </a:cxn>
                <a:cxn ang="0">
                  <a:pos x="24" y="12"/>
                </a:cxn>
                <a:cxn ang="0">
                  <a:pos x="54" y="29"/>
                </a:cxn>
                <a:cxn ang="0">
                  <a:pos x="78" y="42"/>
                </a:cxn>
                <a:cxn ang="0">
                  <a:pos x="89" y="21"/>
                </a:cxn>
                <a:cxn ang="0">
                  <a:pos x="87" y="7"/>
                </a:cxn>
                <a:cxn ang="0">
                  <a:pos x="99" y="22"/>
                </a:cxn>
                <a:cxn ang="0">
                  <a:pos x="102" y="48"/>
                </a:cxn>
                <a:cxn ang="0">
                  <a:pos x="128" y="63"/>
                </a:cxn>
                <a:cxn ang="0">
                  <a:pos x="156" y="58"/>
                </a:cxn>
                <a:cxn ang="0">
                  <a:pos x="160" y="33"/>
                </a:cxn>
                <a:cxn ang="0">
                  <a:pos x="167" y="35"/>
                </a:cxn>
                <a:cxn ang="0">
                  <a:pos x="173" y="68"/>
                </a:cxn>
                <a:cxn ang="0">
                  <a:pos x="186" y="88"/>
                </a:cxn>
                <a:cxn ang="0">
                  <a:pos x="204" y="94"/>
                </a:cxn>
                <a:cxn ang="0">
                  <a:pos x="214" y="83"/>
                </a:cxn>
                <a:cxn ang="0">
                  <a:pos x="223" y="81"/>
                </a:cxn>
                <a:cxn ang="0">
                  <a:pos x="219" y="96"/>
                </a:cxn>
                <a:cxn ang="0">
                  <a:pos x="216" y="109"/>
                </a:cxn>
                <a:cxn ang="0">
                  <a:pos x="227" y="119"/>
                </a:cxn>
              </a:cxnLst>
              <a:rect l="0" t="0" r="r" b="b"/>
              <a:pathLst>
                <a:path w="227" h="123">
                  <a:moveTo>
                    <a:pt x="227" y="119"/>
                  </a:moveTo>
                  <a:lnTo>
                    <a:pt x="223" y="120"/>
                  </a:lnTo>
                  <a:lnTo>
                    <a:pt x="219" y="121"/>
                  </a:lnTo>
                  <a:lnTo>
                    <a:pt x="216" y="122"/>
                  </a:lnTo>
                  <a:lnTo>
                    <a:pt x="214" y="123"/>
                  </a:lnTo>
                  <a:lnTo>
                    <a:pt x="208" y="118"/>
                  </a:lnTo>
                  <a:lnTo>
                    <a:pt x="203" y="115"/>
                  </a:lnTo>
                  <a:lnTo>
                    <a:pt x="195" y="114"/>
                  </a:lnTo>
                  <a:lnTo>
                    <a:pt x="184" y="115"/>
                  </a:lnTo>
                  <a:lnTo>
                    <a:pt x="177" y="116"/>
                  </a:lnTo>
                  <a:lnTo>
                    <a:pt x="169" y="116"/>
                  </a:lnTo>
                  <a:lnTo>
                    <a:pt x="162" y="116"/>
                  </a:lnTo>
                  <a:lnTo>
                    <a:pt x="152" y="116"/>
                  </a:lnTo>
                  <a:lnTo>
                    <a:pt x="143" y="116"/>
                  </a:lnTo>
                  <a:lnTo>
                    <a:pt x="136" y="116"/>
                  </a:lnTo>
                  <a:lnTo>
                    <a:pt x="130" y="115"/>
                  </a:lnTo>
                  <a:lnTo>
                    <a:pt x="125" y="114"/>
                  </a:lnTo>
                  <a:lnTo>
                    <a:pt x="119" y="112"/>
                  </a:lnTo>
                  <a:lnTo>
                    <a:pt x="117" y="110"/>
                  </a:lnTo>
                  <a:lnTo>
                    <a:pt x="119" y="109"/>
                  </a:lnTo>
                  <a:lnTo>
                    <a:pt x="128" y="110"/>
                  </a:lnTo>
                  <a:lnTo>
                    <a:pt x="141" y="110"/>
                  </a:lnTo>
                  <a:lnTo>
                    <a:pt x="156" y="109"/>
                  </a:lnTo>
                  <a:lnTo>
                    <a:pt x="169" y="107"/>
                  </a:lnTo>
                  <a:lnTo>
                    <a:pt x="178" y="105"/>
                  </a:lnTo>
                  <a:lnTo>
                    <a:pt x="169" y="98"/>
                  </a:lnTo>
                  <a:lnTo>
                    <a:pt x="158" y="92"/>
                  </a:lnTo>
                  <a:lnTo>
                    <a:pt x="149" y="87"/>
                  </a:lnTo>
                  <a:lnTo>
                    <a:pt x="143" y="84"/>
                  </a:lnTo>
                  <a:lnTo>
                    <a:pt x="134" y="85"/>
                  </a:lnTo>
                  <a:lnTo>
                    <a:pt x="121" y="86"/>
                  </a:lnTo>
                  <a:lnTo>
                    <a:pt x="108" y="87"/>
                  </a:lnTo>
                  <a:lnTo>
                    <a:pt x="95" y="88"/>
                  </a:lnTo>
                  <a:lnTo>
                    <a:pt x="80" y="88"/>
                  </a:lnTo>
                  <a:lnTo>
                    <a:pt x="69" y="87"/>
                  </a:lnTo>
                  <a:lnTo>
                    <a:pt x="58" y="86"/>
                  </a:lnTo>
                  <a:lnTo>
                    <a:pt x="50" y="84"/>
                  </a:lnTo>
                  <a:lnTo>
                    <a:pt x="45" y="81"/>
                  </a:lnTo>
                  <a:lnTo>
                    <a:pt x="45" y="79"/>
                  </a:lnTo>
                  <a:lnTo>
                    <a:pt x="48" y="79"/>
                  </a:lnTo>
                  <a:lnTo>
                    <a:pt x="56" y="80"/>
                  </a:lnTo>
                  <a:lnTo>
                    <a:pt x="63" y="81"/>
                  </a:lnTo>
                  <a:lnTo>
                    <a:pt x="71" y="81"/>
                  </a:lnTo>
                  <a:lnTo>
                    <a:pt x="80" y="81"/>
                  </a:lnTo>
                  <a:lnTo>
                    <a:pt x="89" y="80"/>
                  </a:lnTo>
                  <a:lnTo>
                    <a:pt x="99" y="79"/>
                  </a:lnTo>
                  <a:lnTo>
                    <a:pt x="108" y="78"/>
                  </a:lnTo>
                  <a:lnTo>
                    <a:pt x="115" y="77"/>
                  </a:lnTo>
                  <a:lnTo>
                    <a:pt x="123" y="75"/>
                  </a:lnTo>
                  <a:lnTo>
                    <a:pt x="117" y="69"/>
                  </a:lnTo>
                  <a:lnTo>
                    <a:pt x="110" y="64"/>
                  </a:lnTo>
                  <a:lnTo>
                    <a:pt x="100" y="60"/>
                  </a:lnTo>
                  <a:lnTo>
                    <a:pt x="91" y="57"/>
                  </a:lnTo>
                  <a:lnTo>
                    <a:pt x="80" y="59"/>
                  </a:lnTo>
                  <a:lnTo>
                    <a:pt x="67" y="60"/>
                  </a:lnTo>
                  <a:lnTo>
                    <a:pt x="52" y="60"/>
                  </a:lnTo>
                  <a:lnTo>
                    <a:pt x="39" y="60"/>
                  </a:lnTo>
                  <a:lnTo>
                    <a:pt x="28" y="58"/>
                  </a:lnTo>
                  <a:lnTo>
                    <a:pt x="17" y="56"/>
                  </a:lnTo>
                  <a:lnTo>
                    <a:pt x="8" y="53"/>
                  </a:lnTo>
                  <a:lnTo>
                    <a:pt x="2" y="49"/>
                  </a:lnTo>
                  <a:lnTo>
                    <a:pt x="0" y="47"/>
                  </a:lnTo>
                  <a:lnTo>
                    <a:pt x="0" y="46"/>
                  </a:lnTo>
                  <a:lnTo>
                    <a:pt x="4" y="47"/>
                  </a:lnTo>
                  <a:lnTo>
                    <a:pt x="9" y="49"/>
                  </a:lnTo>
                  <a:lnTo>
                    <a:pt x="15" y="50"/>
                  </a:lnTo>
                  <a:lnTo>
                    <a:pt x="21" y="51"/>
                  </a:lnTo>
                  <a:lnTo>
                    <a:pt x="30" y="52"/>
                  </a:lnTo>
                  <a:lnTo>
                    <a:pt x="39" y="52"/>
                  </a:lnTo>
                  <a:lnTo>
                    <a:pt x="48" y="52"/>
                  </a:lnTo>
                  <a:lnTo>
                    <a:pt x="58" y="52"/>
                  </a:lnTo>
                  <a:lnTo>
                    <a:pt x="67" y="51"/>
                  </a:lnTo>
                  <a:lnTo>
                    <a:pt x="74" y="50"/>
                  </a:lnTo>
                  <a:lnTo>
                    <a:pt x="65" y="45"/>
                  </a:lnTo>
                  <a:lnTo>
                    <a:pt x="56" y="39"/>
                  </a:lnTo>
                  <a:lnTo>
                    <a:pt x="47" y="34"/>
                  </a:lnTo>
                  <a:lnTo>
                    <a:pt x="35" y="28"/>
                  </a:lnTo>
                  <a:lnTo>
                    <a:pt x="26" y="22"/>
                  </a:lnTo>
                  <a:lnTo>
                    <a:pt x="17" y="17"/>
                  </a:lnTo>
                  <a:lnTo>
                    <a:pt x="11" y="12"/>
                  </a:lnTo>
                  <a:lnTo>
                    <a:pt x="6" y="7"/>
                  </a:lnTo>
                  <a:lnTo>
                    <a:pt x="2" y="2"/>
                  </a:lnTo>
                  <a:lnTo>
                    <a:pt x="2" y="0"/>
                  </a:lnTo>
                  <a:lnTo>
                    <a:pt x="8" y="1"/>
                  </a:lnTo>
                  <a:lnTo>
                    <a:pt x="13" y="4"/>
                  </a:lnTo>
                  <a:lnTo>
                    <a:pt x="17" y="7"/>
                  </a:lnTo>
                  <a:lnTo>
                    <a:pt x="24" y="12"/>
                  </a:lnTo>
                  <a:lnTo>
                    <a:pt x="34" y="18"/>
                  </a:lnTo>
                  <a:lnTo>
                    <a:pt x="43" y="23"/>
                  </a:lnTo>
                  <a:lnTo>
                    <a:pt x="54" y="29"/>
                  </a:lnTo>
                  <a:lnTo>
                    <a:pt x="63" y="34"/>
                  </a:lnTo>
                  <a:lnTo>
                    <a:pt x="73" y="39"/>
                  </a:lnTo>
                  <a:lnTo>
                    <a:pt x="78" y="42"/>
                  </a:lnTo>
                  <a:lnTo>
                    <a:pt x="84" y="35"/>
                  </a:lnTo>
                  <a:lnTo>
                    <a:pt x="87" y="28"/>
                  </a:lnTo>
                  <a:lnTo>
                    <a:pt x="89" y="21"/>
                  </a:lnTo>
                  <a:lnTo>
                    <a:pt x="87" y="15"/>
                  </a:lnTo>
                  <a:lnTo>
                    <a:pt x="86" y="11"/>
                  </a:lnTo>
                  <a:lnTo>
                    <a:pt x="87" y="7"/>
                  </a:lnTo>
                  <a:lnTo>
                    <a:pt x="89" y="8"/>
                  </a:lnTo>
                  <a:lnTo>
                    <a:pt x="93" y="11"/>
                  </a:lnTo>
                  <a:lnTo>
                    <a:pt x="99" y="22"/>
                  </a:lnTo>
                  <a:lnTo>
                    <a:pt x="102" y="33"/>
                  </a:lnTo>
                  <a:lnTo>
                    <a:pt x="102" y="43"/>
                  </a:lnTo>
                  <a:lnTo>
                    <a:pt x="102" y="48"/>
                  </a:lnTo>
                  <a:lnTo>
                    <a:pt x="112" y="52"/>
                  </a:lnTo>
                  <a:lnTo>
                    <a:pt x="121" y="58"/>
                  </a:lnTo>
                  <a:lnTo>
                    <a:pt x="128" y="63"/>
                  </a:lnTo>
                  <a:lnTo>
                    <a:pt x="136" y="66"/>
                  </a:lnTo>
                  <a:lnTo>
                    <a:pt x="147" y="64"/>
                  </a:lnTo>
                  <a:lnTo>
                    <a:pt x="156" y="58"/>
                  </a:lnTo>
                  <a:lnTo>
                    <a:pt x="162" y="50"/>
                  </a:lnTo>
                  <a:lnTo>
                    <a:pt x="162" y="41"/>
                  </a:lnTo>
                  <a:lnTo>
                    <a:pt x="160" y="33"/>
                  </a:lnTo>
                  <a:lnTo>
                    <a:pt x="162" y="30"/>
                  </a:lnTo>
                  <a:lnTo>
                    <a:pt x="164" y="31"/>
                  </a:lnTo>
                  <a:lnTo>
                    <a:pt x="167" y="35"/>
                  </a:lnTo>
                  <a:lnTo>
                    <a:pt x="171" y="46"/>
                  </a:lnTo>
                  <a:lnTo>
                    <a:pt x="173" y="57"/>
                  </a:lnTo>
                  <a:lnTo>
                    <a:pt x="173" y="68"/>
                  </a:lnTo>
                  <a:lnTo>
                    <a:pt x="165" y="77"/>
                  </a:lnTo>
                  <a:lnTo>
                    <a:pt x="177" y="83"/>
                  </a:lnTo>
                  <a:lnTo>
                    <a:pt x="186" y="88"/>
                  </a:lnTo>
                  <a:lnTo>
                    <a:pt x="191" y="93"/>
                  </a:lnTo>
                  <a:lnTo>
                    <a:pt x="197" y="97"/>
                  </a:lnTo>
                  <a:lnTo>
                    <a:pt x="204" y="94"/>
                  </a:lnTo>
                  <a:lnTo>
                    <a:pt x="208" y="90"/>
                  </a:lnTo>
                  <a:lnTo>
                    <a:pt x="212" y="86"/>
                  </a:lnTo>
                  <a:lnTo>
                    <a:pt x="214" y="83"/>
                  </a:lnTo>
                  <a:lnTo>
                    <a:pt x="216" y="81"/>
                  </a:lnTo>
                  <a:lnTo>
                    <a:pt x="219" y="80"/>
                  </a:lnTo>
                  <a:lnTo>
                    <a:pt x="223" y="81"/>
                  </a:lnTo>
                  <a:lnTo>
                    <a:pt x="225" y="85"/>
                  </a:lnTo>
                  <a:lnTo>
                    <a:pt x="223" y="91"/>
                  </a:lnTo>
                  <a:lnTo>
                    <a:pt x="219" y="96"/>
                  </a:lnTo>
                  <a:lnTo>
                    <a:pt x="216" y="103"/>
                  </a:lnTo>
                  <a:lnTo>
                    <a:pt x="212" y="106"/>
                  </a:lnTo>
                  <a:lnTo>
                    <a:pt x="216" y="109"/>
                  </a:lnTo>
                  <a:lnTo>
                    <a:pt x="219" y="112"/>
                  </a:lnTo>
                  <a:lnTo>
                    <a:pt x="223" y="116"/>
                  </a:lnTo>
                  <a:lnTo>
                    <a:pt x="227" y="119"/>
                  </a:lnTo>
                  <a:close/>
                </a:path>
              </a:pathLst>
            </a:custGeom>
            <a:solidFill>
              <a:srgbClr val="BA0000"/>
            </a:solidFill>
            <a:ln w="9525">
              <a:noFill/>
              <a:round/>
              <a:headEnd/>
              <a:tailEnd/>
            </a:ln>
          </p:spPr>
          <p:txBody>
            <a:bodyPr/>
            <a:lstStyle/>
            <a:p>
              <a:endParaRPr lang="en-US"/>
            </a:p>
          </p:txBody>
        </p:sp>
        <p:sp>
          <p:nvSpPr>
            <p:cNvPr id="72" name="Freeform 272"/>
            <p:cNvSpPr>
              <a:spLocks/>
            </p:cNvSpPr>
            <p:nvPr/>
          </p:nvSpPr>
          <p:spPr bwMode="auto">
            <a:xfrm>
              <a:off x="-616" y="2660"/>
              <a:ext cx="91" cy="136"/>
            </a:xfrm>
            <a:custGeom>
              <a:avLst/>
              <a:gdLst/>
              <a:ahLst/>
              <a:cxnLst>
                <a:cxn ang="0">
                  <a:pos x="24" y="129"/>
                </a:cxn>
                <a:cxn ang="0">
                  <a:pos x="0" y="103"/>
                </a:cxn>
                <a:cxn ang="0">
                  <a:pos x="3" y="82"/>
                </a:cxn>
                <a:cxn ang="0">
                  <a:pos x="9" y="83"/>
                </a:cxn>
                <a:cxn ang="0">
                  <a:pos x="11" y="97"/>
                </a:cxn>
                <a:cxn ang="0">
                  <a:pos x="26" y="120"/>
                </a:cxn>
                <a:cxn ang="0">
                  <a:pos x="46" y="124"/>
                </a:cxn>
                <a:cxn ang="0">
                  <a:pos x="52" y="117"/>
                </a:cxn>
                <a:cxn ang="0">
                  <a:pos x="48" y="103"/>
                </a:cxn>
                <a:cxn ang="0">
                  <a:pos x="39" y="74"/>
                </a:cxn>
                <a:cxn ang="0">
                  <a:pos x="40" y="59"/>
                </a:cxn>
                <a:cxn ang="0">
                  <a:pos x="46" y="59"/>
                </a:cxn>
                <a:cxn ang="0">
                  <a:pos x="48" y="74"/>
                </a:cxn>
                <a:cxn ang="0">
                  <a:pos x="57" y="96"/>
                </a:cxn>
                <a:cxn ang="0">
                  <a:pos x="72" y="97"/>
                </a:cxn>
                <a:cxn ang="0">
                  <a:pos x="85" y="81"/>
                </a:cxn>
                <a:cxn ang="0">
                  <a:pos x="79" y="59"/>
                </a:cxn>
                <a:cxn ang="0">
                  <a:pos x="79" y="29"/>
                </a:cxn>
                <a:cxn ang="0">
                  <a:pos x="94" y="16"/>
                </a:cxn>
                <a:cxn ang="0">
                  <a:pos x="98" y="17"/>
                </a:cxn>
                <a:cxn ang="0">
                  <a:pos x="91" y="32"/>
                </a:cxn>
                <a:cxn ang="0">
                  <a:pos x="92" y="55"/>
                </a:cxn>
                <a:cxn ang="0">
                  <a:pos x="109" y="54"/>
                </a:cxn>
                <a:cxn ang="0">
                  <a:pos x="122" y="38"/>
                </a:cxn>
                <a:cxn ang="0">
                  <a:pos x="128" y="24"/>
                </a:cxn>
                <a:cxn ang="0">
                  <a:pos x="143" y="8"/>
                </a:cxn>
                <a:cxn ang="0">
                  <a:pos x="156" y="1"/>
                </a:cxn>
                <a:cxn ang="0">
                  <a:pos x="165" y="1"/>
                </a:cxn>
                <a:cxn ang="0">
                  <a:pos x="150" y="14"/>
                </a:cxn>
                <a:cxn ang="0">
                  <a:pos x="131" y="30"/>
                </a:cxn>
                <a:cxn ang="0">
                  <a:pos x="128" y="44"/>
                </a:cxn>
                <a:cxn ang="0">
                  <a:pos x="118" y="59"/>
                </a:cxn>
                <a:cxn ang="0">
                  <a:pos x="122" y="63"/>
                </a:cxn>
                <a:cxn ang="0">
                  <a:pos x="141" y="59"/>
                </a:cxn>
                <a:cxn ang="0">
                  <a:pos x="159" y="54"/>
                </a:cxn>
                <a:cxn ang="0">
                  <a:pos x="171" y="49"/>
                </a:cxn>
                <a:cxn ang="0">
                  <a:pos x="178" y="45"/>
                </a:cxn>
                <a:cxn ang="0">
                  <a:pos x="182" y="46"/>
                </a:cxn>
                <a:cxn ang="0">
                  <a:pos x="172" y="55"/>
                </a:cxn>
                <a:cxn ang="0">
                  <a:pos x="154" y="64"/>
                </a:cxn>
                <a:cxn ang="0">
                  <a:pos x="133" y="69"/>
                </a:cxn>
                <a:cxn ang="0">
                  <a:pos x="117" y="73"/>
                </a:cxn>
                <a:cxn ang="0">
                  <a:pos x="104" y="81"/>
                </a:cxn>
                <a:cxn ang="0">
                  <a:pos x="85" y="102"/>
                </a:cxn>
                <a:cxn ang="0">
                  <a:pos x="89" y="110"/>
                </a:cxn>
                <a:cxn ang="0">
                  <a:pos x="107" y="111"/>
                </a:cxn>
                <a:cxn ang="0">
                  <a:pos x="126" y="109"/>
                </a:cxn>
                <a:cxn ang="0">
                  <a:pos x="143" y="104"/>
                </a:cxn>
                <a:cxn ang="0">
                  <a:pos x="154" y="95"/>
                </a:cxn>
                <a:cxn ang="0">
                  <a:pos x="158" y="95"/>
                </a:cxn>
                <a:cxn ang="0">
                  <a:pos x="150" y="105"/>
                </a:cxn>
                <a:cxn ang="0">
                  <a:pos x="133" y="114"/>
                </a:cxn>
                <a:cxn ang="0">
                  <a:pos x="111" y="118"/>
                </a:cxn>
                <a:cxn ang="0">
                  <a:pos x="89" y="119"/>
                </a:cxn>
                <a:cxn ang="0">
                  <a:pos x="74" y="121"/>
                </a:cxn>
                <a:cxn ang="0">
                  <a:pos x="66" y="128"/>
                </a:cxn>
                <a:cxn ang="0">
                  <a:pos x="55" y="130"/>
                </a:cxn>
                <a:cxn ang="0">
                  <a:pos x="40" y="134"/>
                </a:cxn>
              </a:cxnLst>
              <a:rect l="0" t="0" r="r" b="b"/>
              <a:pathLst>
                <a:path w="182" h="136">
                  <a:moveTo>
                    <a:pt x="37" y="136"/>
                  </a:moveTo>
                  <a:lnTo>
                    <a:pt x="24" y="129"/>
                  </a:lnTo>
                  <a:lnTo>
                    <a:pt x="11" y="117"/>
                  </a:lnTo>
                  <a:lnTo>
                    <a:pt x="0" y="103"/>
                  </a:lnTo>
                  <a:lnTo>
                    <a:pt x="0" y="86"/>
                  </a:lnTo>
                  <a:lnTo>
                    <a:pt x="3" y="82"/>
                  </a:lnTo>
                  <a:lnTo>
                    <a:pt x="5" y="82"/>
                  </a:lnTo>
                  <a:lnTo>
                    <a:pt x="9" y="83"/>
                  </a:lnTo>
                  <a:lnTo>
                    <a:pt x="9" y="86"/>
                  </a:lnTo>
                  <a:lnTo>
                    <a:pt x="11" y="97"/>
                  </a:lnTo>
                  <a:lnTo>
                    <a:pt x="16" y="110"/>
                  </a:lnTo>
                  <a:lnTo>
                    <a:pt x="26" y="120"/>
                  </a:lnTo>
                  <a:lnTo>
                    <a:pt x="40" y="127"/>
                  </a:lnTo>
                  <a:lnTo>
                    <a:pt x="46" y="124"/>
                  </a:lnTo>
                  <a:lnTo>
                    <a:pt x="50" y="120"/>
                  </a:lnTo>
                  <a:lnTo>
                    <a:pt x="52" y="117"/>
                  </a:lnTo>
                  <a:lnTo>
                    <a:pt x="55" y="115"/>
                  </a:lnTo>
                  <a:lnTo>
                    <a:pt x="48" y="103"/>
                  </a:lnTo>
                  <a:lnTo>
                    <a:pt x="42" y="88"/>
                  </a:lnTo>
                  <a:lnTo>
                    <a:pt x="39" y="74"/>
                  </a:lnTo>
                  <a:lnTo>
                    <a:pt x="39" y="64"/>
                  </a:lnTo>
                  <a:lnTo>
                    <a:pt x="40" y="59"/>
                  </a:lnTo>
                  <a:lnTo>
                    <a:pt x="44" y="58"/>
                  </a:lnTo>
                  <a:lnTo>
                    <a:pt x="46" y="59"/>
                  </a:lnTo>
                  <a:lnTo>
                    <a:pt x="48" y="64"/>
                  </a:lnTo>
                  <a:lnTo>
                    <a:pt x="48" y="74"/>
                  </a:lnTo>
                  <a:lnTo>
                    <a:pt x="52" y="85"/>
                  </a:lnTo>
                  <a:lnTo>
                    <a:pt x="57" y="96"/>
                  </a:lnTo>
                  <a:lnTo>
                    <a:pt x="65" y="104"/>
                  </a:lnTo>
                  <a:lnTo>
                    <a:pt x="72" y="97"/>
                  </a:lnTo>
                  <a:lnTo>
                    <a:pt x="79" y="89"/>
                  </a:lnTo>
                  <a:lnTo>
                    <a:pt x="85" y="81"/>
                  </a:lnTo>
                  <a:lnTo>
                    <a:pt x="89" y="75"/>
                  </a:lnTo>
                  <a:lnTo>
                    <a:pt x="79" y="59"/>
                  </a:lnTo>
                  <a:lnTo>
                    <a:pt x="76" y="44"/>
                  </a:lnTo>
                  <a:lnTo>
                    <a:pt x="79" y="29"/>
                  </a:lnTo>
                  <a:lnTo>
                    <a:pt x="89" y="18"/>
                  </a:lnTo>
                  <a:lnTo>
                    <a:pt x="94" y="16"/>
                  </a:lnTo>
                  <a:lnTo>
                    <a:pt x="96" y="16"/>
                  </a:lnTo>
                  <a:lnTo>
                    <a:pt x="98" y="17"/>
                  </a:lnTo>
                  <a:lnTo>
                    <a:pt x="96" y="20"/>
                  </a:lnTo>
                  <a:lnTo>
                    <a:pt x="91" y="32"/>
                  </a:lnTo>
                  <a:lnTo>
                    <a:pt x="89" y="45"/>
                  </a:lnTo>
                  <a:lnTo>
                    <a:pt x="92" y="55"/>
                  </a:lnTo>
                  <a:lnTo>
                    <a:pt x="98" y="62"/>
                  </a:lnTo>
                  <a:lnTo>
                    <a:pt x="109" y="54"/>
                  </a:lnTo>
                  <a:lnTo>
                    <a:pt x="117" y="46"/>
                  </a:lnTo>
                  <a:lnTo>
                    <a:pt x="122" y="38"/>
                  </a:lnTo>
                  <a:lnTo>
                    <a:pt x="124" y="31"/>
                  </a:lnTo>
                  <a:lnTo>
                    <a:pt x="128" y="24"/>
                  </a:lnTo>
                  <a:lnTo>
                    <a:pt x="135" y="16"/>
                  </a:lnTo>
                  <a:lnTo>
                    <a:pt x="143" y="8"/>
                  </a:lnTo>
                  <a:lnTo>
                    <a:pt x="150" y="3"/>
                  </a:lnTo>
                  <a:lnTo>
                    <a:pt x="156" y="1"/>
                  </a:lnTo>
                  <a:lnTo>
                    <a:pt x="163" y="0"/>
                  </a:lnTo>
                  <a:lnTo>
                    <a:pt x="165" y="1"/>
                  </a:lnTo>
                  <a:lnTo>
                    <a:pt x="163" y="4"/>
                  </a:lnTo>
                  <a:lnTo>
                    <a:pt x="150" y="14"/>
                  </a:lnTo>
                  <a:lnTo>
                    <a:pt x="139" y="22"/>
                  </a:lnTo>
                  <a:lnTo>
                    <a:pt x="131" y="30"/>
                  </a:lnTo>
                  <a:lnTo>
                    <a:pt x="130" y="36"/>
                  </a:lnTo>
                  <a:lnTo>
                    <a:pt x="128" y="44"/>
                  </a:lnTo>
                  <a:lnTo>
                    <a:pt x="124" y="52"/>
                  </a:lnTo>
                  <a:lnTo>
                    <a:pt x="118" y="59"/>
                  </a:lnTo>
                  <a:lnTo>
                    <a:pt x="113" y="64"/>
                  </a:lnTo>
                  <a:lnTo>
                    <a:pt x="122" y="63"/>
                  </a:lnTo>
                  <a:lnTo>
                    <a:pt x="131" y="61"/>
                  </a:lnTo>
                  <a:lnTo>
                    <a:pt x="141" y="59"/>
                  </a:lnTo>
                  <a:lnTo>
                    <a:pt x="150" y="57"/>
                  </a:lnTo>
                  <a:lnTo>
                    <a:pt x="159" y="54"/>
                  </a:lnTo>
                  <a:lnTo>
                    <a:pt x="165" y="51"/>
                  </a:lnTo>
                  <a:lnTo>
                    <a:pt x="171" y="49"/>
                  </a:lnTo>
                  <a:lnTo>
                    <a:pt x="174" y="47"/>
                  </a:lnTo>
                  <a:lnTo>
                    <a:pt x="178" y="45"/>
                  </a:lnTo>
                  <a:lnTo>
                    <a:pt x="182" y="44"/>
                  </a:lnTo>
                  <a:lnTo>
                    <a:pt x="182" y="46"/>
                  </a:lnTo>
                  <a:lnTo>
                    <a:pt x="180" y="49"/>
                  </a:lnTo>
                  <a:lnTo>
                    <a:pt x="172" y="55"/>
                  </a:lnTo>
                  <a:lnTo>
                    <a:pt x="163" y="60"/>
                  </a:lnTo>
                  <a:lnTo>
                    <a:pt x="154" y="64"/>
                  </a:lnTo>
                  <a:lnTo>
                    <a:pt x="145" y="67"/>
                  </a:lnTo>
                  <a:lnTo>
                    <a:pt x="133" y="69"/>
                  </a:lnTo>
                  <a:lnTo>
                    <a:pt x="124" y="72"/>
                  </a:lnTo>
                  <a:lnTo>
                    <a:pt x="117" y="73"/>
                  </a:lnTo>
                  <a:lnTo>
                    <a:pt x="111" y="73"/>
                  </a:lnTo>
                  <a:lnTo>
                    <a:pt x="104" y="81"/>
                  </a:lnTo>
                  <a:lnTo>
                    <a:pt x="92" y="91"/>
                  </a:lnTo>
                  <a:lnTo>
                    <a:pt x="85" y="102"/>
                  </a:lnTo>
                  <a:lnTo>
                    <a:pt x="81" y="109"/>
                  </a:lnTo>
                  <a:lnTo>
                    <a:pt x="89" y="110"/>
                  </a:lnTo>
                  <a:lnTo>
                    <a:pt x="96" y="111"/>
                  </a:lnTo>
                  <a:lnTo>
                    <a:pt x="107" y="111"/>
                  </a:lnTo>
                  <a:lnTo>
                    <a:pt x="117" y="110"/>
                  </a:lnTo>
                  <a:lnTo>
                    <a:pt x="126" y="109"/>
                  </a:lnTo>
                  <a:lnTo>
                    <a:pt x="135" y="107"/>
                  </a:lnTo>
                  <a:lnTo>
                    <a:pt x="143" y="104"/>
                  </a:lnTo>
                  <a:lnTo>
                    <a:pt x="148" y="99"/>
                  </a:lnTo>
                  <a:lnTo>
                    <a:pt x="154" y="95"/>
                  </a:lnTo>
                  <a:lnTo>
                    <a:pt x="158" y="94"/>
                  </a:lnTo>
                  <a:lnTo>
                    <a:pt x="158" y="95"/>
                  </a:lnTo>
                  <a:lnTo>
                    <a:pt x="156" y="99"/>
                  </a:lnTo>
                  <a:lnTo>
                    <a:pt x="150" y="105"/>
                  </a:lnTo>
                  <a:lnTo>
                    <a:pt x="143" y="110"/>
                  </a:lnTo>
                  <a:lnTo>
                    <a:pt x="133" y="114"/>
                  </a:lnTo>
                  <a:lnTo>
                    <a:pt x="122" y="116"/>
                  </a:lnTo>
                  <a:lnTo>
                    <a:pt x="111" y="118"/>
                  </a:lnTo>
                  <a:lnTo>
                    <a:pt x="100" y="119"/>
                  </a:lnTo>
                  <a:lnTo>
                    <a:pt x="89" y="119"/>
                  </a:lnTo>
                  <a:lnTo>
                    <a:pt x="79" y="118"/>
                  </a:lnTo>
                  <a:lnTo>
                    <a:pt x="74" y="121"/>
                  </a:lnTo>
                  <a:lnTo>
                    <a:pt x="70" y="124"/>
                  </a:lnTo>
                  <a:lnTo>
                    <a:pt x="66" y="128"/>
                  </a:lnTo>
                  <a:lnTo>
                    <a:pt x="65" y="132"/>
                  </a:lnTo>
                  <a:lnTo>
                    <a:pt x="55" y="130"/>
                  </a:lnTo>
                  <a:lnTo>
                    <a:pt x="48" y="132"/>
                  </a:lnTo>
                  <a:lnTo>
                    <a:pt x="40" y="134"/>
                  </a:lnTo>
                  <a:lnTo>
                    <a:pt x="37" y="136"/>
                  </a:lnTo>
                  <a:close/>
                </a:path>
              </a:pathLst>
            </a:custGeom>
            <a:solidFill>
              <a:srgbClr val="BA0000"/>
            </a:solidFill>
            <a:ln w="9525">
              <a:noFill/>
              <a:round/>
              <a:headEnd/>
              <a:tailEnd/>
            </a:ln>
          </p:spPr>
          <p:txBody>
            <a:bodyPr/>
            <a:lstStyle/>
            <a:p>
              <a:endParaRPr lang="en-US"/>
            </a:p>
          </p:txBody>
        </p:sp>
        <p:sp>
          <p:nvSpPr>
            <p:cNvPr id="73" name="Freeform 273"/>
            <p:cNvSpPr>
              <a:spLocks/>
            </p:cNvSpPr>
            <p:nvPr/>
          </p:nvSpPr>
          <p:spPr bwMode="auto">
            <a:xfrm>
              <a:off x="-572" y="2812"/>
              <a:ext cx="146" cy="75"/>
            </a:xfrm>
            <a:custGeom>
              <a:avLst/>
              <a:gdLst/>
              <a:ahLst/>
              <a:cxnLst>
                <a:cxn ang="0">
                  <a:pos x="2" y="24"/>
                </a:cxn>
                <a:cxn ang="0">
                  <a:pos x="2" y="27"/>
                </a:cxn>
                <a:cxn ang="0">
                  <a:pos x="13" y="28"/>
                </a:cxn>
                <a:cxn ang="0">
                  <a:pos x="37" y="28"/>
                </a:cxn>
                <a:cxn ang="0">
                  <a:pos x="63" y="30"/>
                </a:cxn>
                <a:cxn ang="0">
                  <a:pos x="80" y="33"/>
                </a:cxn>
                <a:cxn ang="0">
                  <a:pos x="91" y="42"/>
                </a:cxn>
                <a:cxn ang="0">
                  <a:pos x="111" y="60"/>
                </a:cxn>
                <a:cxn ang="0">
                  <a:pos x="137" y="68"/>
                </a:cxn>
                <a:cxn ang="0">
                  <a:pos x="137" y="65"/>
                </a:cxn>
                <a:cxn ang="0">
                  <a:pos x="121" y="55"/>
                </a:cxn>
                <a:cxn ang="0">
                  <a:pos x="111" y="42"/>
                </a:cxn>
                <a:cxn ang="0">
                  <a:pos x="122" y="36"/>
                </a:cxn>
                <a:cxn ang="0">
                  <a:pos x="152" y="39"/>
                </a:cxn>
                <a:cxn ang="0">
                  <a:pos x="167" y="50"/>
                </a:cxn>
                <a:cxn ang="0">
                  <a:pos x="193" y="66"/>
                </a:cxn>
                <a:cxn ang="0">
                  <a:pos x="223" y="75"/>
                </a:cxn>
                <a:cxn ang="0">
                  <a:pos x="234" y="74"/>
                </a:cxn>
                <a:cxn ang="0">
                  <a:pos x="210" y="64"/>
                </a:cxn>
                <a:cxn ang="0">
                  <a:pos x="184" y="51"/>
                </a:cxn>
                <a:cxn ang="0">
                  <a:pos x="191" y="48"/>
                </a:cxn>
                <a:cxn ang="0">
                  <a:pos x="221" y="52"/>
                </a:cxn>
                <a:cxn ang="0">
                  <a:pos x="252" y="55"/>
                </a:cxn>
                <a:cxn ang="0">
                  <a:pos x="277" y="57"/>
                </a:cxn>
                <a:cxn ang="0">
                  <a:pos x="290" y="57"/>
                </a:cxn>
                <a:cxn ang="0">
                  <a:pos x="286" y="53"/>
                </a:cxn>
                <a:cxn ang="0">
                  <a:pos x="267" y="51"/>
                </a:cxn>
                <a:cxn ang="0">
                  <a:pos x="241" y="48"/>
                </a:cxn>
                <a:cxn ang="0">
                  <a:pos x="215" y="43"/>
                </a:cxn>
                <a:cxn ang="0">
                  <a:pos x="195" y="38"/>
                </a:cxn>
                <a:cxn ang="0">
                  <a:pos x="199" y="32"/>
                </a:cxn>
                <a:cxn ang="0">
                  <a:pos x="217" y="27"/>
                </a:cxn>
                <a:cxn ang="0">
                  <a:pos x="234" y="25"/>
                </a:cxn>
                <a:cxn ang="0">
                  <a:pos x="232" y="22"/>
                </a:cxn>
                <a:cxn ang="0">
                  <a:pos x="212" y="20"/>
                </a:cxn>
                <a:cxn ang="0">
                  <a:pos x="184" y="27"/>
                </a:cxn>
                <a:cxn ang="0">
                  <a:pos x="169" y="32"/>
                </a:cxn>
                <a:cxn ang="0">
                  <a:pos x="150" y="30"/>
                </a:cxn>
                <a:cxn ang="0">
                  <a:pos x="134" y="29"/>
                </a:cxn>
                <a:cxn ang="0">
                  <a:pos x="121" y="29"/>
                </a:cxn>
                <a:cxn ang="0">
                  <a:pos x="115" y="23"/>
                </a:cxn>
                <a:cxn ang="0">
                  <a:pos x="128" y="9"/>
                </a:cxn>
                <a:cxn ang="0">
                  <a:pos x="150" y="2"/>
                </a:cxn>
                <a:cxn ang="0">
                  <a:pos x="148" y="0"/>
                </a:cxn>
                <a:cxn ang="0">
                  <a:pos x="135" y="1"/>
                </a:cxn>
                <a:cxn ang="0">
                  <a:pos x="119" y="6"/>
                </a:cxn>
                <a:cxn ang="0">
                  <a:pos x="102" y="14"/>
                </a:cxn>
                <a:cxn ang="0">
                  <a:pos x="89" y="20"/>
                </a:cxn>
                <a:cxn ang="0">
                  <a:pos x="78" y="22"/>
                </a:cxn>
                <a:cxn ang="0">
                  <a:pos x="56" y="22"/>
                </a:cxn>
                <a:cxn ang="0">
                  <a:pos x="29" y="22"/>
                </a:cxn>
                <a:cxn ang="0">
                  <a:pos x="7" y="22"/>
                </a:cxn>
              </a:cxnLst>
              <a:rect l="0" t="0" r="r" b="b"/>
              <a:pathLst>
                <a:path w="292" h="75">
                  <a:moveTo>
                    <a:pt x="0" y="23"/>
                  </a:moveTo>
                  <a:lnTo>
                    <a:pt x="2" y="24"/>
                  </a:lnTo>
                  <a:lnTo>
                    <a:pt x="2" y="25"/>
                  </a:lnTo>
                  <a:lnTo>
                    <a:pt x="2" y="27"/>
                  </a:lnTo>
                  <a:lnTo>
                    <a:pt x="2" y="28"/>
                  </a:lnTo>
                  <a:lnTo>
                    <a:pt x="13" y="28"/>
                  </a:lnTo>
                  <a:lnTo>
                    <a:pt x="24" y="28"/>
                  </a:lnTo>
                  <a:lnTo>
                    <a:pt x="37" y="28"/>
                  </a:lnTo>
                  <a:lnTo>
                    <a:pt x="50" y="29"/>
                  </a:lnTo>
                  <a:lnTo>
                    <a:pt x="63" y="30"/>
                  </a:lnTo>
                  <a:lnTo>
                    <a:pt x="72" y="32"/>
                  </a:lnTo>
                  <a:lnTo>
                    <a:pt x="80" y="33"/>
                  </a:lnTo>
                  <a:lnTo>
                    <a:pt x="85" y="35"/>
                  </a:lnTo>
                  <a:lnTo>
                    <a:pt x="91" y="42"/>
                  </a:lnTo>
                  <a:lnTo>
                    <a:pt x="98" y="51"/>
                  </a:lnTo>
                  <a:lnTo>
                    <a:pt x="111" y="60"/>
                  </a:lnTo>
                  <a:lnTo>
                    <a:pt x="128" y="67"/>
                  </a:lnTo>
                  <a:lnTo>
                    <a:pt x="137" y="68"/>
                  </a:lnTo>
                  <a:lnTo>
                    <a:pt x="139" y="67"/>
                  </a:lnTo>
                  <a:lnTo>
                    <a:pt x="137" y="65"/>
                  </a:lnTo>
                  <a:lnTo>
                    <a:pt x="130" y="61"/>
                  </a:lnTo>
                  <a:lnTo>
                    <a:pt x="121" y="55"/>
                  </a:lnTo>
                  <a:lnTo>
                    <a:pt x="115" y="49"/>
                  </a:lnTo>
                  <a:lnTo>
                    <a:pt x="111" y="42"/>
                  </a:lnTo>
                  <a:lnTo>
                    <a:pt x="109" y="36"/>
                  </a:lnTo>
                  <a:lnTo>
                    <a:pt x="122" y="36"/>
                  </a:lnTo>
                  <a:lnTo>
                    <a:pt x="139" y="37"/>
                  </a:lnTo>
                  <a:lnTo>
                    <a:pt x="152" y="39"/>
                  </a:lnTo>
                  <a:lnTo>
                    <a:pt x="163" y="42"/>
                  </a:lnTo>
                  <a:lnTo>
                    <a:pt x="167" y="50"/>
                  </a:lnTo>
                  <a:lnTo>
                    <a:pt x="178" y="58"/>
                  </a:lnTo>
                  <a:lnTo>
                    <a:pt x="193" y="66"/>
                  </a:lnTo>
                  <a:lnTo>
                    <a:pt x="210" y="73"/>
                  </a:lnTo>
                  <a:lnTo>
                    <a:pt x="223" y="75"/>
                  </a:lnTo>
                  <a:lnTo>
                    <a:pt x="232" y="75"/>
                  </a:lnTo>
                  <a:lnTo>
                    <a:pt x="234" y="74"/>
                  </a:lnTo>
                  <a:lnTo>
                    <a:pt x="228" y="70"/>
                  </a:lnTo>
                  <a:lnTo>
                    <a:pt x="210" y="64"/>
                  </a:lnTo>
                  <a:lnTo>
                    <a:pt x="195" y="57"/>
                  </a:lnTo>
                  <a:lnTo>
                    <a:pt x="184" y="51"/>
                  </a:lnTo>
                  <a:lnTo>
                    <a:pt x="180" y="45"/>
                  </a:lnTo>
                  <a:lnTo>
                    <a:pt x="191" y="48"/>
                  </a:lnTo>
                  <a:lnTo>
                    <a:pt x="206" y="51"/>
                  </a:lnTo>
                  <a:lnTo>
                    <a:pt x="221" y="52"/>
                  </a:lnTo>
                  <a:lnTo>
                    <a:pt x="238" y="54"/>
                  </a:lnTo>
                  <a:lnTo>
                    <a:pt x="252" y="55"/>
                  </a:lnTo>
                  <a:lnTo>
                    <a:pt x="265" y="56"/>
                  </a:lnTo>
                  <a:lnTo>
                    <a:pt x="277" y="57"/>
                  </a:lnTo>
                  <a:lnTo>
                    <a:pt x="284" y="57"/>
                  </a:lnTo>
                  <a:lnTo>
                    <a:pt x="290" y="57"/>
                  </a:lnTo>
                  <a:lnTo>
                    <a:pt x="292" y="55"/>
                  </a:lnTo>
                  <a:lnTo>
                    <a:pt x="286" y="53"/>
                  </a:lnTo>
                  <a:lnTo>
                    <a:pt x="279" y="52"/>
                  </a:lnTo>
                  <a:lnTo>
                    <a:pt x="267" y="51"/>
                  </a:lnTo>
                  <a:lnTo>
                    <a:pt x="256" y="50"/>
                  </a:lnTo>
                  <a:lnTo>
                    <a:pt x="241" y="48"/>
                  </a:lnTo>
                  <a:lnTo>
                    <a:pt x="228" y="46"/>
                  </a:lnTo>
                  <a:lnTo>
                    <a:pt x="215" y="43"/>
                  </a:lnTo>
                  <a:lnTo>
                    <a:pt x="202" y="41"/>
                  </a:lnTo>
                  <a:lnTo>
                    <a:pt x="195" y="38"/>
                  </a:lnTo>
                  <a:lnTo>
                    <a:pt x="189" y="37"/>
                  </a:lnTo>
                  <a:lnTo>
                    <a:pt x="199" y="32"/>
                  </a:lnTo>
                  <a:lnTo>
                    <a:pt x="208" y="29"/>
                  </a:lnTo>
                  <a:lnTo>
                    <a:pt x="217" y="27"/>
                  </a:lnTo>
                  <a:lnTo>
                    <a:pt x="226" y="26"/>
                  </a:lnTo>
                  <a:lnTo>
                    <a:pt x="234" y="25"/>
                  </a:lnTo>
                  <a:lnTo>
                    <a:pt x="236" y="24"/>
                  </a:lnTo>
                  <a:lnTo>
                    <a:pt x="232" y="22"/>
                  </a:lnTo>
                  <a:lnTo>
                    <a:pt x="223" y="20"/>
                  </a:lnTo>
                  <a:lnTo>
                    <a:pt x="212" y="20"/>
                  </a:lnTo>
                  <a:lnTo>
                    <a:pt x="197" y="23"/>
                  </a:lnTo>
                  <a:lnTo>
                    <a:pt x="184" y="27"/>
                  </a:lnTo>
                  <a:lnTo>
                    <a:pt x="176" y="32"/>
                  </a:lnTo>
                  <a:lnTo>
                    <a:pt x="169" y="32"/>
                  </a:lnTo>
                  <a:lnTo>
                    <a:pt x="160" y="31"/>
                  </a:lnTo>
                  <a:lnTo>
                    <a:pt x="150" y="30"/>
                  </a:lnTo>
                  <a:lnTo>
                    <a:pt x="141" y="30"/>
                  </a:lnTo>
                  <a:lnTo>
                    <a:pt x="134" y="29"/>
                  </a:lnTo>
                  <a:lnTo>
                    <a:pt x="126" y="29"/>
                  </a:lnTo>
                  <a:lnTo>
                    <a:pt x="121" y="29"/>
                  </a:lnTo>
                  <a:lnTo>
                    <a:pt x="117" y="29"/>
                  </a:lnTo>
                  <a:lnTo>
                    <a:pt x="115" y="23"/>
                  </a:lnTo>
                  <a:lnTo>
                    <a:pt x="119" y="16"/>
                  </a:lnTo>
                  <a:lnTo>
                    <a:pt x="128" y="9"/>
                  </a:lnTo>
                  <a:lnTo>
                    <a:pt x="141" y="5"/>
                  </a:lnTo>
                  <a:lnTo>
                    <a:pt x="150" y="2"/>
                  </a:lnTo>
                  <a:lnTo>
                    <a:pt x="152" y="1"/>
                  </a:lnTo>
                  <a:lnTo>
                    <a:pt x="148" y="0"/>
                  </a:lnTo>
                  <a:lnTo>
                    <a:pt x="141" y="0"/>
                  </a:lnTo>
                  <a:lnTo>
                    <a:pt x="135" y="1"/>
                  </a:lnTo>
                  <a:lnTo>
                    <a:pt x="128" y="3"/>
                  </a:lnTo>
                  <a:lnTo>
                    <a:pt x="119" y="6"/>
                  </a:lnTo>
                  <a:lnTo>
                    <a:pt x="111" y="9"/>
                  </a:lnTo>
                  <a:lnTo>
                    <a:pt x="102" y="14"/>
                  </a:lnTo>
                  <a:lnTo>
                    <a:pt x="95" y="17"/>
                  </a:lnTo>
                  <a:lnTo>
                    <a:pt x="89" y="20"/>
                  </a:lnTo>
                  <a:lnTo>
                    <a:pt x="85" y="22"/>
                  </a:lnTo>
                  <a:lnTo>
                    <a:pt x="78" y="22"/>
                  </a:lnTo>
                  <a:lnTo>
                    <a:pt x="67" y="22"/>
                  </a:lnTo>
                  <a:lnTo>
                    <a:pt x="56" y="22"/>
                  </a:lnTo>
                  <a:lnTo>
                    <a:pt x="42" y="22"/>
                  </a:lnTo>
                  <a:lnTo>
                    <a:pt x="29" y="22"/>
                  </a:lnTo>
                  <a:lnTo>
                    <a:pt x="16" y="22"/>
                  </a:lnTo>
                  <a:lnTo>
                    <a:pt x="7" y="22"/>
                  </a:lnTo>
                  <a:lnTo>
                    <a:pt x="0" y="23"/>
                  </a:lnTo>
                  <a:close/>
                </a:path>
              </a:pathLst>
            </a:custGeom>
            <a:solidFill>
              <a:srgbClr val="BA0000"/>
            </a:solidFill>
            <a:ln w="9525">
              <a:noFill/>
              <a:round/>
              <a:headEnd/>
              <a:tailEnd/>
            </a:ln>
          </p:spPr>
          <p:txBody>
            <a:bodyPr/>
            <a:lstStyle/>
            <a:p>
              <a:endParaRPr lang="en-US"/>
            </a:p>
          </p:txBody>
        </p:sp>
        <p:sp>
          <p:nvSpPr>
            <p:cNvPr id="74" name="Freeform 274"/>
            <p:cNvSpPr>
              <a:spLocks/>
            </p:cNvSpPr>
            <p:nvPr/>
          </p:nvSpPr>
          <p:spPr bwMode="auto">
            <a:xfrm>
              <a:off x="-586" y="2878"/>
              <a:ext cx="118" cy="151"/>
            </a:xfrm>
            <a:custGeom>
              <a:avLst/>
              <a:gdLst/>
              <a:ahLst/>
              <a:cxnLst>
                <a:cxn ang="0">
                  <a:pos x="9" y="4"/>
                </a:cxn>
                <a:cxn ang="0">
                  <a:pos x="32" y="20"/>
                </a:cxn>
                <a:cxn ang="0">
                  <a:pos x="33" y="35"/>
                </a:cxn>
                <a:cxn ang="0">
                  <a:pos x="35" y="69"/>
                </a:cxn>
                <a:cxn ang="0">
                  <a:pos x="43" y="67"/>
                </a:cxn>
                <a:cxn ang="0">
                  <a:pos x="48" y="41"/>
                </a:cxn>
                <a:cxn ang="0">
                  <a:pos x="59" y="31"/>
                </a:cxn>
                <a:cxn ang="0">
                  <a:pos x="65" y="34"/>
                </a:cxn>
                <a:cxn ang="0">
                  <a:pos x="78" y="43"/>
                </a:cxn>
                <a:cxn ang="0">
                  <a:pos x="100" y="57"/>
                </a:cxn>
                <a:cxn ang="0">
                  <a:pos x="104" y="75"/>
                </a:cxn>
                <a:cxn ang="0">
                  <a:pos x="104" y="103"/>
                </a:cxn>
                <a:cxn ang="0">
                  <a:pos x="115" y="101"/>
                </a:cxn>
                <a:cxn ang="0">
                  <a:pos x="119" y="76"/>
                </a:cxn>
                <a:cxn ang="0">
                  <a:pos x="138" y="74"/>
                </a:cxn>
                <a:cxn ang="0">
                  <a:pos x="164" y="92"/>
                </a:cxn>
                <a:cxn ang="0">
                  <a:pos x="195" y="116"/>
                </a:cxn>
                <a:cxn ang="0">
                  <a:pos x="221" y="138"/>
                </a:cxn>
                <a:cxn ang="0">
                  <a:pos x="234" y="150"/>
                </a:cxn>
                <a:cxn ang="0">
                  <a:pos x="238" y="148"/>
                </a:cxn>
                <a:cxn ang="0">
                  <a:pos x="230" y="137"/>
                </a:cxn>
                <a:cxn ang="0">
                  <a:pos x="208" y="115"/>
                </a:cxn>
                <a:cxn ang="0">
                  <a:pos x="178" y="90"/>
                </a:cxn>
                <a:cxn ang="0">
                  <a:pos x="152" y="71"/>
                </a:cxn>
                <a:cxn ang="0">
                  <a:pos x="149" y="63"/>
                </a:cxn>
                <a:cxn ang="0">
                  <a:pos x="164" y="59"/>
                </a:cxn>
                <a:cxn ang="0">
                  <a:pos x="177" y="57"/>
                </a:cxn>
                <a:cxn ang="0">
                  <a:pos x="191" y="58"/>
                </a:cxn>
                <a:cxn ang="0">
                  <a:pos x="210" y="63"/>
                </a:cxn>
                <a:cxn ang="0">
                  <a:pos x="216" y="63"/>
                </a:cxn>
                <a:cxn ang="0">
                  <a:pos x="206" y="56"/>
                </a:cxn>
                <a:cxn ang="0">
                  <a:pos x="186" y="52"/>
                </a:cxn>
                <a:cxn ang="0">
                  <a:pos x="162" y="51"/>
                </a:cxn>
                <a:cxn ang="0">
                  <a:pos x="139" y="53"/>
                </a:cxn>
                <a:cxn ang="0">
                  <a:pos x="117" y="50"/>
                </a:cxn>
                <a:cxn ang="0">
                  <a:pos x="91" y="37"/>
                </a:cxn>
                <a:cxn ang="0">
                  <a:pos x="93" y="29"/>
                </a:cxn>
                <a:cxn ang="0">
                  <a:pos x="121" y="27"/>
                </a:cxn>
                <a:cxn ang="0">
                  <a:pos x="139" y="29"/>
                </a:cxn>
                <a:cxn ang="0">
                  <a:pos x="138" y="26"/>
                </a:cxn>
                <a:cxn ang="0">
                  <a:pos x="125" y="25"/>
                </a:cxn>
                <a:cxn ang="0">
                  <a:pos x="108" y="23"/>
                </a:cxn>
                <a:cxn ang="0">
                  <a:pos x="89" y="22"/>
                </a:cxn>
                <a:cxn ang="0">
                  <a:pos x="72" y="22"/>
                </a:cxn>
                <a:cxn ang="0">
                  <a:pos x="59" y="21"/>
                </a:cxn>
                <a:cxn ang="0">
                  <a:pos x="41" y="14"/>
                </a:cxn>
                <a:cxn ang="0">
                  <a:pos x="22" y="6"/>
                </a:cxn>
                <a:cxn ang="0">
                  <a:pos x="7" y="0"/>
                </a:cxn>
              </a:cxnLst>
              <a:rect l="0" t="0" r="r" b="b"/>
              <a:pathLst>
                <a:path w="238" h="151">
                  <a:moveTo>
                    <a:pt x="0" y="0"/>
                  </a:moveTo>
                  <a:lnTo>
                    <a:pt x="9" y="4"/>
                  </a:lnTo>
                  <a:lnTo>
                    <a:pt x="20" y="12"/>
                  </a:lnTo>
                  <a:lnTo>
                    <a:pt x="32" y="20"/>
                  </a:lnTo>
                  <a:lnTo>
                    <a:pt x="39" y="24"/>
                  </a:lnTo>
                  <a:lnTo>
                    <a:pt x="33" y="35"/>
                  </a:lnTo>
                  <a:lnTo>
                    <a:pt x="33" y="52"/>
                  </a:lnTo>
                  <a:lnTo>
                    <a:pt x="35" y="69"/>
                  </a:lnTo>
                  <a:lnTo>
                    <a:pt x="45" y="80"/>
                  </a:lnTo>
                  <a:lnTo>
                    <a:pt x="43" y="67"/>
                  </a:lnTo>
                  <a:lnTo>
                    <a:pt x="45" y="53"/>
                  </a:lnTo>
                  <a:lnTo>
                    <a:pt x="48" y="41"/>
                  </a:lnTo>
                  <a:lnTo>
                    <a:pt x="56" y="33"/>
                  </a:lnTo>
                  <a:lnTo>
                    <a:pt x="59" y="31"/>
                  </a:lnTo>
                  <a:lnTo>
                    <a:pt x="63" y="32"/>
                  </a:lnTo>
                  <a:lnTo>
                    <a:pt x="65" y="34"/>
                  </a:lnTo>
                  <a:lnTo>
                    <a:pt x="69" y="38"/>
                  </a:lnTo>
                  <a:lnTo>
                    <a:pt x="78" y="43"/>
                  </a:lnTo>
                  <a:lnTo>
                    <a:pt x="89" y="50"/>
                  </a:lnTo>
                  <a:lnTo>
                    <a:pt x="100" y="57"/>
                  </a:lnTo>
                  <a:lnTo>
                    <a:pt x="108" y="62"/>
                  </a:lnTo>
                  <a:lnTo>
                    <a:pt x="104" y="75"/>
                  </a:lnTo>
                  <a:lnTo>
                    <a:pt x="100" y="89"/>
                  </a:lnTo>
                  <a:lnTo>
                    <a:pt x="104" y="103"/>
                  </a:lnTo>
                  <a:lnTo>
                    <a:pt x="119" y="114"/>
                  </a:lnTo>
                  <a:lnTo>
                    <a:pt x="115" y="101"/>
                  </a:lnTo>
                  <a:lnTo>
                    <a:pt x="115" y="87"/>
                  </a:lnTo>
                  <a:lnTo>
                    <a:pt x="119" y="76"/>
                  </a:lnTo>
                  <a:lnTo>
                    <a:pt x="128" y="69"/>
                  </a:lnTo>
                  <a:lnTo>
                    <a:pt x="138" y="74"/>
                  </a:lnTo>
                  <a:lnTo>
                    <a:pt x="151" y="81"/>
                  </a:lnTo>
                  <a:lnTo>
                    <a:pt x="164" y="92"/>
                  </a:lnTo>
                  <a:lnTo>
                    <a:pt x="180" y="104"/>
                  </a:lnTo>
                  <a:lnTo>
                    <a:pt x="195" y="116"/>
                  </a:lnTo>
                  <a:lnTo>
                    <a:pt x="210" y="127"/>
                  </a:lnTo>
                  <a:lnTo>
                    <a:pt x="221" y="138"/>
                  </a:lnTo>
                  <a:lnTo>
                    <a:pt x="229" y="145"/>
                  </a:lnTo>
                  <a:lnTo>
                    <a:pt x="234" y="150"/>
                  </a:lnTo>
                  <a:lnTo>
                    <a:pt x="238" y="151"/>
                  </a:lnTo>
                  <a:lnTo>
                    <a:pt x="238" y="148"/>
                  </a:lnTo>
                  <a:lnTo>
                    <a:pt x="236" y="143"/>
                  </a:lnTo>
                  <a:lnTo>
                    <a:pt x="230" y="137"/>
                  </a:lnTo>
                  <a:lnTo>
                    <a:pt x="221" y="127"/>
                  </a:lnTo>
                  <a:lnTo>
                    <a:pt x="208" y="115"/>
                  </a:lnTo>
                  <a:lnTo>
                    <a:pt x="195" y="103"/>
                  </a:lnTo>
                  <a:lnTo>
                    <a:pt x="178" y="90"/>
                  </a:lnTo>
                  <a:lnTo>
                    <a:pt x="165" y="79"/>
                  </a:lnTo>
                  <a:lnTo>
                    <a:pt x="152" y="71"/>
                  </a:lnTo>
                  <a:lnTo>
                    <a:pt x="143" y="65"/>
                  </a:lnTo>
                  <a:lnTo>
                    <a:pt x="149" y="63"/>
                  </a:lnTo>
                  <a:lnTo>
                    <a:pt x="156" y="60"/>
                  </a:lnTo>
                  <a:lnTo>
                    <a:pt x="164" y="59"/>
                  </a:lnTo>
                  <a:lnTo>
                    <a:pt x="171" y="58"/>
                  </a:lnTo>
                  <a:lnTo>
                    <a:pt x="177" y="57"/>
                  </a:lnTo>
                  <a:lnTo>
                    <a:pt x="184" y="57"/>
                  </a:lnTo>
                  <a:lnTo>
                    <a:pt x="191" y="58"/>
                  </a:lnTo>
                  <a:lnTo>
                    <a:pt x="199" y="60"/>
                  </a:lnTo>
                  <a:lnTo>
                    <a:pt x="210" y="63"/>
                  </a:lnTo>
                  <a:lnTo>
                    <a:pt x="216" y="64"/>
                  </a:lnTo>
                  <a:lnTo>
                    <a:pt x="216" y="63"/>
                  </a:lnTo>
                  <a:lnTo>
                    <a:pt x="212" y="59"/>
                  </a:lnTo>
                  <a:lnTo>
                    <a:pt x="206" y="56"/>
                  </a:lnTo>
                  <a:lnTo>
                    <a:pt x="197" y="54"/>
                  </a:lnTo>
                  <a:lnTo>
                    <a:pt x="186" y="52"/>
                  </a:lnTo>
                  <a:lnTo>
                    <a:pt x="175" y="51"/>
                  </a:lnTo>
                  <a:lnTo>
                    <a:pt x="162" y="51"/>
                  </a:lnTo>
                  <a:lnTo>
                    <a:pt x="149" y="52"/>
                  </a:lnTo>
                  <a:lnTo>
                    <a:pt x="139" y="53"/>
                  </a:lnTo>
                  <a:lnTo>
                    <a:pt x="130" y="56"/>
                  </a:lnTo>
                  <a:lnTo>
                    <a:pt x="117" y="50"/>
                  </a:lnTo>
                  <a:lnTo>
                    <a:pt x="104" y="43"/>
                  </a:lnTo>
                  <a:lnTo>
                    <a:pt x="91" y="37"/>
                  </a:lnTo>
                  <a:lnTo>
                    <a:pt x="84" y="32"/>
                  </a:lnTo>
                  <a:lnTo>
                    <a:pt x="93" y="29"/>
                  </a:lnTo>
                  <a:lnTo>
                    <a:pt x="106" y="28"/>
                  </a:lnTo>
                  <a:lnTo>
                    <a:pt x="121" y="27"/>
                  </a:lnTo>
                  <a:lnTo>
                    <a:pt x="134" y="28"/>
                  </a:lnTo>
                  <a:lnTo>
                    <a:pt x="139" y="29"/>
                  </a:lnTo>
                  <a:lnTo>
                    <a:pt x="141" y="28"/>
                  </a:lnTo>
                  <a:lnTo>
                    <a:pt x="138" y="26"/>
                  </a:lnTo>
                  <a:lnTo>
                    <a:pt x="130" y="25"/>
                  </a:lnTo>
                  <a:lnTo>
                    <a:pt x="125" y="25"/>
                  </a:lnTo>
                  <a:lnTo>
                    <a:pt x="117" y="24"/>
                  </a:lnTo>
                  <a:lnTo>
                    <a:pt x="108" y="23"/>
                  </a:lnTo>
                  <a:lnTo>
                    <a:pt x="99" y="23"/>
                  </a:lnTo>
                  <a:lnTo>
                    <a:pt x="89" y="22"/>
                  </a:lnTo>
                  <a:lnTo>
                    <a:pt x="82" y="22"/>
                  </a:lnTo>
                  <a:lnTo>
                    <a:pt x="72" y="22"/>
                  </a:lnTo>
                  <a:lnTo>
                    <a:pt x="67" y="22"/>
                  </a:lnTo>
                  <a:lnTo>
                    <a:pt x="59" y="21"/>
                  </a:lnTo>
                  <a:lnTo>
                    <a:pt x="50" y="18"/>
                  </a:lnTo>
                  <a:lnTo>
                    <a:pt x="41" y="14"/>
                  </a:lnTo>
                  <a:lnTo>
                    <a:pt x="32" y="10"/>
                  </a:lnTo>
                  <a:lnTo>
                    <a:pt x="22" y="6"/>
                  </a:lnTo>
                  <a:lnTo>
                    <a:pt x="15" y="2"/>
                  </a:lnTo>
                  <a:lnTo>
                    <a:pt x="7" y="0"/>
                  </a:lnTo>
                  <a:lnTo>
                    <a:pt x="0" y="0"/>
                  </a:lnTo>
                  <a:close/>
                </a:path>
              </a:pathLst>
            </a:custGeom>
            <a:solidFill>
              <a:srgbClr val="BA0000"/>
            </a:solidFill>
            <a:ln w="9525">
              <a:noFill/>
              <a:round/>
              <a:headEnd/>
              <a:tailEnd/>
            </a:ln>
          </p:spPr>
          <p:txBody>
            <a:bodyPr/>
            <a:lstStyle/>
            <a:p>
              <a:endParaRPr lang="en-US"/>
            </a:p>
          </p:txBody>
        </p:sp>
        <p:sp>
          <p:nvSpPr>
            <p:cNvPr id="75" name="Freeform 275"/>
            <p:cNvSpPr>
              <a:spLocks/>
            </p:cNvSpPr>
            <p:nvPr/>
          </p:nvSpPr>
          <p:spPr bwMode="auto">
            <a:xfrm>
              <a:off x="-689" y="2892"/>
              <a:ext cx="90" cy="174"/>
            </a:xfrm>
            <a:custGeom>
              <a:avLst/>
              <a:gdLst/>
              <a:ahLst/>
              <a:cxnLst>
                <a:cxn ang="0">
                  <a:pos x="117" y="21"/>
                </a:cxn>
                <a:cxn ang="0">
                  <a:pos x="98" y="32"/>
                </a:cxn>
                <a:cxn ang="0">
                  <a:pos x="57" y="43"/>
                </a:cxn>
                <a:cxn ang="0">
                  <a:pos x="22" y="57"/>
                </a:cxn>
                <a:cxn ang="0">
                  <a:pos x="20" y="65"/>
                </a:cxn>
                <a:cxn ang="0">
                  <a:pos x="33" y="59"/>
                </a:cxn>
                <a:cxn ang="0">
                  <a:pos x="59" y="49"/>
                </a:cxn>
                <a:cxn ang="0">
                  <a:pos x="91" y="43"/>
                </a:cxn>
                <a:cxn ang="0">
                  <a:pos x="94" y="61"/>
                </a:cxn>
                <a:cxn ang="0">
                  <a:pos x="72" y="73"/>
                </a:cxn>
                <a:cxn ang="0">
                  <a:pos x="35" y="82"/>
                </a:cxn>
                <a:cxn ang="0">
                  <a:pos x="13" y="96"/>
                </a:cxn>
                <a:cxn ang="0">
                  <a:pos x="13" y="105"/>
                </a:cxn>
                <a:cxn ang="0">
                  <a:pos x="22" y="97"/>
                </a:cxn>
                <a:cxn ang="0">
                  <a:pos x="46" y="88"/>
                </a:cxn>
                <a:cxn ang="0">
                  <a:pos x="78" y="81"/>
                </a:cxn>
                <a:cxn ang="0">
                  <a:pos x="83" y="99"/>
                </a:cxn>
                <a:cxn ang="0">
                  <a:pos x="63" y="113"/>
                </a:cxn>
                <a:cxn ang="0">
                  <a:pos x="33" y="122"/>
                </a:cxn>
                <a:cxn ang="0">
                  <a:pos x="16" y="135"/>
                </a:cxn>
                <a:cxn ang="0">
                  <a:pos x="42" y="126"/>
                </a:cxn>
                <a:cxn ang="0">
                  <a:pos x="66" y="124"/>
                </a:cxn>
                <a:cxn ang="0">
                  <a:pos x="50" y="146"/>
                </a:cxn>
                <a:cxn ang="0">
                  <a:pos x="18" y="165"/>
                </a:cxn>
                <a:cxn ang="0">
                  <a:pos x="0" y="173"/>
                </a:cxn>
                <a:cxn ang="0">
                  <a:pos x="16" y="171"/>
                </a:cxn>
                <a:cxn ang="0">
                  <a:pos x="48" y="156"/>
                </a:cxn>
                <a:cxn ang="0">
                  <a:pos x="78" y="129"/>
                </a:cxn>
                <a:cxn ang="0">
                  <a:pos x="107" y="126"/>
                </a:cxn>
                <a:cxn ang="0">
                  <a:pos x="111" y="146"/>
                </a:cxn>
                <a:cxn ang="0">
                  <a:pos x="119" y="148"/>
                </a:cxn>
                <a:cxn ang="0">
                  <a:pos x="126" y="138"/>
                </a:cxn>
                <a:cxn ang="0">
                  <a:pos x="111" y="120"/>
                </a:cxn>
                <a:cxn ang="0">
                  <a:pos x="102" y="103"/>
                </a:cxn>
                <a:cxn ang="0">
                  <a:pos x="107" y="78"/>
                </a:cxn>
                <a:cxn ang="0">
                  <a:pos x="117" y="76"/>
                </a:cxn>
                <a:cxn ang="0">
                  <a:pos x="146" y="88"/>
                </a:cxn>
                <a:cxn ang="0">
                  <a:pos x="161" y="111"/>
                </a:cxn>
                <a:cxn ang="0">
                  <a:pos x="167" y="106"/>
                </a:cxn>
                <a:cxn ang="0">
                  <a:pos x="161" y="90"/>
                </a:cxn>
                <a:cxn ang="0">
                  <a:pos x="137" y="72"/>
                </a:cxn>
                <a:cxn ang="0">
                  <a:pos x="115" y="60"/>
                </a:cxn>
                <a:cxn ang="0">
                  <a:pos x="122" y="42"/>
                </a:cxn>
                <a:cxn ang="0">
                  <a:pos x="165" y="54"/>
                </a:cxn>
                <a:cxn ang="0">
                  <a:pos x="176" y="68"/>
                </a:cxn>
                <a:cxn ang="0">
                  <a:pos x="172" y="53"/>
                </a:cxn>
                <a:cxn ang="0">
                  <a:pos x="132" y="32"/>
                </a:cxn>
                <a:cxn ang="0">
                  <a:pos x="132" y="10"/>
                </a:cxn>
                <a:cxn ang="0">
                  <a:pos x="124" y="0"/>
                </a:cxn>
              </a:cxnLst>
              <a:rect l="0" t="0" r="r" b="b"/>
              <a:pathLst>
                <a:path w="178" h="174">
                  <a:moveTo>
                    <a:pt x="119" y="8"/>
                  </a:moveTo>
                  <a:lnTo>
                    <a:pt x="119" y="15"/>
                  </a:lnTo>
                  <a:lnTo>
                    <a:pt x="117" y="21"/>
                  </a:lnTo>
                  <a:lnTo>
                    <a:pt x="113" y="26"/>
                  </a:lnTo>
                  <a:lnTo>
                    <a:pt x="107" y="29"/>
                  </a:lnTo>
                  <a:lnTo>
                    <a:pt x="98" y="32"/>
                  </a:lnTo>
                  <a:lnTo>
                    <a:pt x="85" y="35"/>
                  </a:lnTo>
                  <a:lnTo>
                    <a:pt x="72" y="39"/>
                  </a:lnTo>
                  <a:lnTo>
                    <a:pt x="57" y="43"/>
                  </a:lnTo>
                  <a:lnTo>
                    <a:pt x="42" y="47"/>
                  </a:lnTo>
                  <a:lnTo>
                    <a:pt x="31" y="51"/>
                  </a:lnTo>
                  <a:lnTo>
                    <a:pt x="22" y="57"/>
                  </a:lnTo>
                  <a:lnTo>
                    <a:pt x="18" y="61"/>
                  </a:lnTo>
                  <a:lnTo>
                    <a:pt x="18" y="64"/>
                  </a:lnTo>
                  <a:lnTo>
                    <a:pt x="20" y="65"/>
                  </a:lnTo>
                  <a:lnTo>
                    <a:pt x="22" y="64"/>
                  </a:lnTo>
                  <a:lnTo>
                    <a:pt x="27" y="62"/>
                  </a:lnTo>
                  <a:lnTo>
                    <a:pt x="33" y="59"/>
                  </a:lnTo>
                  <a:lnTo>
                    <a:pt x="40" y="55"/>
                  </a:lnTo>
                  <a:lnTo>
                    <a:pt x="50" y="51"/>
                  </a:lnTo>
                  <a:lnTo>
                    <a:pt x="59" y="49"/>
                  </a:lnTo>
                  <a:lnTo>
                    <a:pt x="68" y="46"/>
                  </a:lnTo>
                  <a:lnTo>
                    <a:pt x="80" y="45"/>
                  </a:lnTo>
                  <a:lnTo>
                    <a:pt x="91" y="43"/>
                  </a:lnTo>
                  <a:lnTo>
                    <a:pt x="100" y="43"/>
                  </a:lnTo>
                  <a:lnTo>
                    <a:pt x="98" y="53"/>
                  </a:lnTo>
                  <a:lnTo>
                    <a:pt x="94" y="61"/>
                  </a:lnTo>
                  <a:lnTo>
                    <a:pt x="89" y="67"/>
                  </a:lnTo>
                  <a:lnTo>
                    <a:pt x="85" y="72"/>
                  </a:lnTo>
                  <a:lnTo>
                    <a:pt x="72" y="73"/>
                  </a:lnTo>
                  <a:lnTo>
                    <a:pt x="57" y="76"/>
                  </a:lnTo>
                  <a:lnTo>
                    <a:pt x="46" y="78"/>
                  </a:lnTo>
                  <a:lnTo>
                    <a:pt x="35" y="82"/>
                  </a:lnTo>
                  <a:lnTo>
                    <a:pt x="24" y="87"/>
                  </a:lnTo>
                  <a:lnTo>
                    <a:pt x="16" y="91"/>
                  </a:lnTo>
                  <a:lnTo>
                    <a:pt x="13" y="96"/>
                  </a:lnTo>
                  <a:lnTo>
                    <a:pt x="11" y="101"/>
                  </a:lnTo>
                  <a:lnTo>
                    <a:pt x="11" y="104"/>
                  </a:lnTo>
                  <a:lnTo>
                    <a:pt x="13" y="105"/>
                  </a:lnTo>
                  <a:lnTo>
                    <a:pt x="16" y="103"/>
                  </a:lnTo>
                  <a:lnTo>
                    <a:pt x="18" y="100"/>
                  </a:lnTo>
                  <a:lnTo>
                    <a:pt x="22" y="97"/>
                  </a:lnTo>
                  <a:lnTo>
                    <a:pt x="27" y="94"/>
                  </a:lnTo>
                  <a:lnTo>
                    <a:pt x="37" y="91"/>
                  </a:lnTo>
                  <a:lnTo>
                    <a:pt x="46" y="88"/>
                  </a:lnTo>
                  <a:lnTo>
                    <a:pt x="57" y="85"/>
                  </a:lnTo>
                  <a:lnTo>
                    <a:pt x="68" y="82"/>
                  </a:lnTo>
                  <a:lnTo>
                    <a:pt x="78" y="81"/>
                  </a:lnTo>
                  <a:lnTo>
                    <a:pt x="87" y="80"/>
                  </a:lnTo>
                  <a:lnTo>
                    <a:pt x="87" y="91"/>
                  </a:lnTo>
                  <a:lnTo>
                    <a:pt x="83" y="99"/>
                  </a:lnTo>
                  <a:lnTo>
                    <a:pt x="80" y="106"/>
                  </a:lnTo>
                  <a:lnTo>
                    <a:pt x="74" y="111"/>
                  </a:lnTo>
                  <a:lnTo>
                    <a:pt x="63" y="113"/>
                  </a:lnTo>
                  <a:lnTo>
                    <a:pt x="52" y="116"/>
                  </a:lnTo>
                  <a:lnTo>
                    <a:pt x="42" y="119"/>
                  </a:lnTo>
                  <a:lnTo>
                    <a:pt x="33" y="122"/>
                  </a:lnTo>
                  <a:lnTo>
                    <a:pt x="26" y="126"/>
                  </a:lnTo>
                  <a:lnTo>
                    <a:pt x="20" y="130"/>
                  </a:lnTo>
                  <a:lnTo>
                    <a:pt x="16" y="135"/>
                  </a:lnTo>
                  <a:lnTo>
                    <a:pt x="14" y="140"/>
                  </a:lnTo>
                  <a:lnTo>
                    <a:pt x="27" y="133"/>
                  </a:lnTo>
                  <a:lnTo>
                    <a:pt x="42" y="126"/>
                  </a:lnTo>
                  <a:lnTo>
                    <a:pt x="57" y="121"/>
                  </a:lnTo>
                  <a:lnTo>
                    <a:pt x="68" y="119"/>
                  </a:lnTo>
                  <a:lnTo>
                    <a:pt x="66" y="124"/>
                  </a:lnTo>
                  <a:lnTo>
                    <a:pt x="63" y="130"/>
                  </a:lnTo>
                  <a:lnTo>
                    <a:pt x="57" y="137"/>
                  </a:lnTo>
                  <a:lnTo>
                    <a:pt x="50" y="146"/>
                  </a:lnTo>
                  <a:lnTo>
                    <a:pt x="39" y="153"/>
                  </a:lnTo>
                  <a:lnTo>
                    <a:pt x="29" y="160"/>
                  </a:lnTo>
                  <a:lnTo>
                    <a:pt x="18" y="165"/>
                  </a:lnTo>
                  <a:lnTo>
                    <a:pt x="7" y="169"/>
                  </a:lnTo>
                  <a:lnTo>
                    <a:pt x="1" y="171"/>
                  </a:lnTo>
                  <a:lnTo>
                    <a:pt x="0" y="173"/>
                  </a:lnTo>
                  <a:lnTo>
                    <a:pt x="1" y="174"/>
                  </a:lnTo>
                  <a:lnTo>
                    <a:pt x="9" y="173"/>
                  </a:lnTo>
                  <a:lnTo>
                    <a:pt x="16" y="171"/>
                  </a:lnTo>
                  <a:lnTo>
                    <a:pt x="26" y="168"/>
                  </a:lnTo>
                  <a:lnTo>
                    <a:pt x="37" y="163"/>
                  </a:lnTo>
                  <a:lnTo>
                    <a:pt x="48" y="156"/>
                  </a:lnTo>
                  <a:lnTo>
                    <a:pt x="59" y="149"/>
                  </a:lnTo>
                  <a:lnTo>
                    <a:pt x="70" y="139"/>
                  </a:lnTo>
                  <a:lnTo>
                    <a:pt x="78" y="129"/>
                  </a:lnTo>
                  <a:lnTo>
                    <a:pt x="83" y="119"/>
                  </a:lnTo>
                  <a:lnTo>
                    <a:pt x="96" y="121"/>
                  </a:lnTo>
                  <a:lnTo>
                    <a:pt x="107" y="126"/>
                  </a:lnTo>
                  <a:lnTo>
                    <a:pt x="115" y="133"/>
                  </a:lnTo>
                  <a:lnTo>
                    <a:pt x="115" y="139"/>
                  </a:lnTo>
                  <a:lnTo>
                    <a:pt x="111" y="146"/>
                  </a:lnTo>
                  <a:lnTo>
                    <a:pt x="111" y="150"/>
                  </a:lnTo>
                  <a:lnTo>
                    <a:pt x="113" y="151"/>
                  </a:lnTo>
                  <a:lnTo>
                    <a:pt x="119" y="148"/>
                  </a:lnTo>
                  <a:lnTo>
                    <a:pt x="122" y="145"/>
                  </a:lnTo>
                  <a:lnTo>
                    <a:pt x="126" y="141"/>
                  </a:lnTo>
                  <a:lnTo>
                    <a:pt x="126" y="138"/>
                  </a:lnTo>
                  <a:lnTo>
                    <a:pt x="124" y="134"/>
                  </a:lnTo>
                  <a:lnTo>
                    <a:pt x="119" y="127"/>
                  </a:lnTo>
                  <a:lnTo>
                    <a:pt x="111" y="120"/>
                  </a:lnTo>
                  <a:lnTo>
                    <a:pt x="104" y="115"/>
                  </a:lnTo>
                  <a:lnTo>
                    <a:pt x="98" y="111"/>
                  </a:lnTo>
                  <a:lnTo>
                    <a:pt x="102" y="103"/>
                  </a:lnTo>
                  <a:lnTo>
                    <a:pt x="104" y="94"/>
                  </a:lnTo>
                  <a:lnTo>
                    <a:pt x="107" y="85"/>
                  </a:lnTo>
                  <a:lnTo>
                    <a:pt x="107" y="78"/>
                  </a:lnTo>
                  <a:lnTo>
                    <a:pt x="109" y="75"/>
                  </a:lnTo>
                  <a:lnTo>
                    <a:pt x="111" y="75"/>
                  </a:lnTo>
                  <a:lnTo>
                    <a:pt x="117" y="76"/>
                  </a:lnTo>
                  <a:lnTo>
                    <a:pt x="126" y="78"/>
                  </a:lnTo>
                  <a:lnTo>
                    <a:pt x="137" y="82"/>
                  </a:lnTo>
                  <a:lnTo>
                    <a:pt x="146" y="88"/>
                  </a:lnTo>
                  <a:lnTo>
                    <a:pt x="156" y="96"/>
                  </a:lnTo>
                  <a:lnTo>
                    <a:pt x="159" y="107"/>
                  </a:lnTo>
                  <a:lnTo>
                    <a:pt x="161" y="111"/>
                  </a:lnTo>
                  <a:lnTo>
                    <a:pt x="163" y="112"/>
                  </a:lnTo>
                  <a:lnTo>
                    <a:pt x="167" y="111"/>
                  </a:lnTo>
                  <a:lnTo>
                    <a:pt x="167" y="106"/>
                  </a:lnTo>
                  <a:lnTo>
                    <a:pt x="167" y="102"/>
                  </a:lnTo>
                  <a:lnTo>
                    <a:pt x="165" y="97"/>
                  </a:lnTo>
                  <a:lnTo>
                    <a:pt x="161" y="90"/>
                  </a:lnTo>
                  <a:lnTo>
                    <a:pt x="156" y="84"/>
                  </a:lnTo>
                  <a:lnTo>
                    <a:pt x="148" y="77"/>
                  </a:lnTo>
                  <a:lnTo>
                    <a:pt x="137" y="72"/>
                  </a:lnTo>
                  <a:lnTo>
                    <a:pt x="126" y="67"/>
                  </a:lnTo>
                  <a:lnTo>
                    <a:pt x="111" y="65"/>
                  </a:lnTo>
                  <a:lnTo>
                    <a:pt x="115" y="60"/>
                  </a:lnTo>
                  <a:lnTo>
                    <a:pt x="119" y="53"/>
                  </a:lnTo>
                  <a:lnTo>
                    <a:pt x="122" y="46"/>
                  </a:lnTo>
                  <a:lnTo>
                    <a:pt x="122" y="42"/>
                  </a:lnTo>
                  <a:lnTo>
                    <a:pt x="137" y="44"/>
                  </a:lnTo>
                  <a:lnTo>
                    <a:pt x="154" y="47"/>
                  </a:lnTo>
                  <a:lnTo>
                    <a:pt x="165" y="54"/>
                  </a:lnTo>
                  <a:lnTo>
                    <a:pt x="172" y="63"/>
                  </a:lnTo>
                  <a:lnTo>
                    <a:pt x="174" y="67"/>
                  </a:lnTo>
                  <a:lnTo>
                    <a:pt x="176" y="68"/>
                  </a:lnTo>
                  <a:lnTo>
                    <a:pt x="178" y="66"/>
                  </a:lnTo>
                  <a:lnTo>
                    <a:pt x="178" y="61"/>
                  </a:lnTo>
                  <a:lnTo>
                    <a:pt x="172" y="53"/>
                  </a:lnTo>
                  <a:lnTo>
                    <a:pt x="161" y="43"/>
                  </a:lnTo>
                  <a:lnTo>
                    <a:pt x="146" y="35"/>
                  </a:lnTo>
                  <a:lnTo>
                    <a:pt x="132" y="32"/>
                  </a:lnTo>
                  <a:lnTo>
                    <a:pt x="132" y="24"/>
                  </a:lnTo>
                  <a:lnTo>
                    <a:pt x="132" y="16"/>
                  </a:lnTo>
                  <a:lnTo>
                    <a:pt x="132" y="10"/>
                  </a:lnTo>
                  <a:lnTo>
                    <a:pt x="132" y="4"/>
                  </a:lnTo>
                  <a:lnTo>
                    <a:pt x="128" y="0"/>
                  </a:lnTo>
                  <a:lnTo>
                    <a:pt x="124" y="0"/>
                  </a:lnTo>
                  <a:lnTo>
                    <a:pt x="120" y="4"/>
                  </a:lnTo>
                  <a:lnTo>
                    <a:pt x="119" y="8"/>
                  </a:lnTo>
                  <a:close/>
                </a:path>
              </a:pathLst>
            </a:custGeom>
            <a:solidFill>
              <a:srgbClr val="BA0000"/>
            </a:solidFill>
            <a:ln w="9525">
              <a:noFill/>
              <a:round/>
              <a:headEnd/>
              <a:tailEnd/>
            </a:ln>
          </p:spPr>
          <p:txBody>
            <a:bodyPr/>
            <a:lstStyle/>
            <a:p>
              <a:endParaRPr lang="en-US"/>
            </a:p>
          </p:txBody>
        </p:sp>
        <p:sp>
          <p:nvSpPr>
            <p:cNvPr id="76" name="Freeform 276"/>
            <p:cNvSpPr>
              <a:spLocks/>
            </p:cNvSpPr>
            <p:nvPr/>
          </p:nvSpPr>
          <p:spPr bwMode="auto">
            <a:xfrm>
              <a:off x="-787" y="2851"/>
              <a:ext cx="143" cy="90"/>
            </a:xfrm>
            <a:custGeom>
              <a:avLst/>
              <a:gdLst/>
              <a:ahLst/>
              <a:cxnLst>
                <a:cxn ang="0">
                  <a:pos x="245" y="5"/>
                </a:cxn>
                <a:cxn ang="0">
                  <a:pos x="221" y="10"/>
                </a:cxn>
                <a:cxn ang="0">
                  <a:pos x="193" y="17"/>
                </a:cxn>
                <a:cxn ang="0">
                  <a:pos x="172" y="22"/>
                </a:cxn>
                <a:cxn ang="0">
                  <a:pos x="163" y="22"/>
                </a:cxn>
                <a:cxn ang="0">
                  <a:pos x="146" y="18"/>
                </a:cxn>
                <a:cxn ang="0">
                  <a:pos x="126" y="16"/>
                </a:cxn>
                <a:cxn ang="0">
                  <a:pos x="107" y="16"/>
                </a:cxn>
                <a:cxn ang="0">
                  <a:pos x="93" y="19"/>
                </a:cxn>
                <a:cxn ang="0">
                  <a:pos x="98" y="20"/>
                </a:cxn>
                <a:cxn ang="0">
                  <a:pos x="117" y="21"/>
                </a:cxn>
                <a:cxn ang="0">
                  <a:pos x="146" y="28"/>
                </a:cxn>
                <a:cxn ang="0">
                  <a:pos x="150" y="36"/>
                </a:cxn>
                <a:cxn ang="0">
                  <a:pos x="133" y="44"/>
                </a:cxn>
                <a:cxn ang="0">
                  <a:pos x="117" y="45"/>
                </a:cxn>
                <a:cxn ang="0">
                  <a:pos x="93" y="43"/>
                </a:cxn>
                <a:cxn ang="0">
                  <a:pos x="67" y="41"/>
                </a:cxn>
                <a:cxn ang="0">
                  <a:pos x="46" y="42"/>
                </a:cxn>
                <a:cxn ang="0">
                  <a:pos x="46" y="43"/>
                </a:cxn>
                <a:cxn ang="0">
                  <a:pos x="63" y="45"/>
                </a:cxn>
                <a:cxn ang="0">
                  <a:pos x="81" y="47"/>
                </a:cxn>
                <a:cxn ang="0">
                  <a:pos x="98" y="50"/>
                </a:cxn>
                <a:cxn ang="0">
                  <a:pos x="96" y="57"/>
                </a:cxn>
                <a:cxn ang="0">
                  <a:pos x="72" y="66"/>
                </a:cxn>
                <a:cxn ang="0">
                  <a:pos x="46" y="71"/>
                </a:cxn>
                <a:cxn ang="0">
                  <a:pos x="20" y="73"/>
                </a:cxn>
                <a:cxn ang="0">
                  <a:pos x="3" y="73"/>
                </a:cxn>
                <a:cxn ang="0">
                  <a:pos x="1" y="75"/>
                </a:cxn>
                <a:cxn ang="0">
                  <a:pos x="18" y="76"/>
                </a:cxn>
                <a:cxn ang="0">
                  <a:pos x="44" y="75"/>
                </a:cxn>
                <a:cxn ang="0">
                  <a:pos x="76" y="72"/>
                </a:cxn>
                <a:cxn ang="0">
                  <a:pos x="106" y="65"/>
                </a:cxn>
                <a:cxn ang="0">
                  <a:pos x="126" y="66"/>
                </a:cxn>
                <a:cxn ang="0">
                  <a:pos x="124" y="80"/>
                </a:cxn>
                <a:cxn ang="0">
                  <a:pos x="113" y="89"/>
                </a:cxn>
                <a:cxn ang="0">
                  <a:pos x="119" y="90"/>
                </a:cxn>
                <a:cxn ang="0">
                  <a:pos x="132" y="84"/>
                </a:cxn>
                <a:cxn ang="0">
                  <a:pos x="139" y="67"/>
                </a:cxn>
                <a:cxn ang="0">
                  <a:pos x="150" y="50"/>
                </a:cxn>
                <a:cxn ang="0">
                  <a:pos x="176" y="36"/>
                </a:cxn>
                <a:cxn ang="0">
                  <a:pos x="198" y="39"/>
                </a:cxn>
                <a:cxn ang="0">
                  <a:pos x="202" y="57"/>
                </a:cxn>
                <a:cxn ang="0">
                  <a:pos x="197" y="69"/>
                </a:cxn>
                <a:cxn ang="0">
                  <a:pos x="202" y="70"/>
                </a:cxn>
                <a:cxn ang="0">
                  <a:pos x="211" y="59"/>
                </a:cxn>
                <a:cxn ang="0">
                  <a:pos x="213" y="39"/>
                </a:cxn>
                <a:cxn ang="0">
                  <a:pos x="213" y="24"/>
                </a:cxn>
                <a:cxn ang="0">
                  <a:pos x="232" y="17"/>
                </a:cxn>
                <a:cxn ang="0">
                  <a:pos x="258" y="9"/>
                </a:cxn>
                <a:cxn ang="0">
                  <a:pos x="278" y="4"/>
                </a:cxn>
                <a:cxn ang="0">
                  <a:pos x="280" y="0"/>
                </a:cxn>
                <a:cxn ang="0">
                  <a:pos x="260" y="3"/>
                </a:cxn>
              </a:cxnLst>
              <a:rect l="0" t="0" r="r" b="b"/>
              <a:pathLst>
                <a:path w="286" h="90">
                  <a:moveTo>
                    <a:pt x="254" y="3"/>
                  </a:moveTo>
                  <a:lnTo>
                    <a:pt x="245" y="5"/>
                  </a:lnTo>
                  <a:lnTo>
                    <a:pt x="234" y="7"/>
                  </a:lnTo>
                  <a:lnTo>
                    <a:pt x="221" y="10"/>
                  </a:lnTo>
                  <a:lnTo>
                    <a:pt x="206" y="13"/>
                  </a:lnTo>
                  <a:lnTo>
                    <a:pt x="193" y="17"/>
                  </a:lnTo>
                  <a:lnTo>
                    <a:pt x="182" y="20"/>
                  </a:lnTo>
                  <a:lnTo>
                    <a:pt x="172" y="22"/>
                  </a:lnTo>
                  <a:lnTo>
                    <a:pt x="169" y="24"/>
                  </a:lnTo>
                  <a:lnTo>
                    <a:pt x="163" y="22"/>
                  </a:lnTo>
                  <a:lnTo>
                    <a:pt x="156" y="19"/>
                  </a:lnTo>
                  <a:lnTo>
                    <a:pt x="146" y="18"/>
                  </a:lnTo>
                  <a:lnTo>
                    <a:pt x="137" y="16"/>
                  </a:lnTo>
                  <a:lnTo>
                    <a:pt x="126" y="16"/>
                  </a:lnTo>
                  <a:lnTo>
                    <a:pt x="117" y="15"/>
                  </a:lnTo>
                  <a:lnTo>
                    <a:pt x="107" y="16"/>
                  </a:lnTo>
                  <a:lnTo>
                    <a:pt x="98" y="17"/>
                  </a:lnTo>
                  <a:lnTo>
                    <a:pt x="93" y="19"/>
                  </a:lnTo>
                  <a:lnTo>
                    <a:pt x="94" y="20"/>
                  </a:lnTo>
                  <a:lnTo>
                    <a:pt x="98" y="20"/>
                  </a:lnTo>
                  <a:lnTo>
                    <a:pt x="106" y="20"/>
                  </a:lnTo>
                  <a:lnTo>
                    <a:pt x="117" y="21"/>
                  </a:lnTo>
                  <a:lnTo>
                    <a:pt x="133" y="24"/>
                  </a:lnTo>
                  <a:lnTo>
                    <a:pt x="146" y="28"/>
                  </a:lnTo>
                  <a:lnTo>
                    <a:pt x="156" y="31"/>
                  </a:lnTo>
                  <a:lnTo>
                    <a:pt x="150" y="36"/>
                  </a:lnTo>
                  <a:lnTo>
                    <a:pt x="143" y="40"/>
                  </a:lnTo>
                  <a:lnTo>
                    <a:pt x="133" y="44"/>
                  </a:lnTo>
                  <a:lnTo>
                    <a:pt x="128" y="46"/>
                  </a:lnTo>
                  <a:lnTo>
                    <a:pt x="117" y="45"/>
                  </a:lnTo>
                  <a:lnTo>
                    <a:pt x="106" y="44"/>
                  </a:lnTo>
                  <a:lnTo>
                    <a:pt x="93" y="43"/>
                  </a:lnTo>
                  <a:lnTo>
                    <a:pt x="80" y="42"/>
                  </a:lnTo>
                  <a:lnTo>
                    <a:pt x="67" y="41"/>
                  </a:lnTo>
                  <a:lnTo>
                    <a:pt x="55" y="41"/>
                  </a:lnTo>
                  <a:lnTo>
                    <a:pt x="46" y="42"/>
                  </a:lnTo>
                  <a:lnTo>
                    <a:pt x="39" y="43"/>
                  </a:lnTo>
                  <a:lnTo>
                    <a:pt x="46" y="43"/>
                  </a:lnTo>
                  <a:lnTo>
                    <a:pt x="54" y="44"/>
                  </a:lnTo>
                  <a:lnTo>
                    <a:pt x="63" y="45"/>
                  </a:lnTo>
                  <a:lnTo>
                    <a:pt x="72" y="46"/>
                  </a:lnTo>
                  <a:lnTo>
                    <a:pt x="81" y="47"/>
                  </a:lnTo>
                  <a:lnTo>
                    <a:pt x="91" y="48"/>
                  </a:lnTo>
                  <a:lnTo>
                    <a:pt x="98" y="50"/>
                  </a:lnTo>
                  <a:lnTo>
                    <a:pt x="106" y="52"/>
                  </a:lnTo>
                  <a:lnTo>
                    <a:pt x="96" y="57"/>
                  </a:lnTo>
                  <a:lnTo>
                    <a:pt x="85" y="61"/>
                  </a:lnTo>
                  <a:lnTo>
                    <a:pt x="72" y="66"/>
                  </a:lnTo>
                  <a:lnTo>
                    <a:pt x="59" y="69"/>
                  </a:lnTo>
                  <a:lnTo>
                    <a:pt x="46" y="71"/>
                  </a:lnTo>
                  <a:lnTo>
                    <a:pt x="31" y="72"/>
                  </a:lnTo>
                  <a:lnTo>
                    <a:pt x="20" y="73"/>
                  </a:lnTo>
                  <a:lnTo>
                    <a:pt x="11" y="73"/>
                  </a:lnTo>
                  <a:lnTo>
                    <a:pt x="3" y="73"/>
                  </a:lnTo>
                  <a:lnTo>
                    <a:pt x="0" y="74"/>
                  </a:lnTo>
                  <a:lnTo>
                    <a:pt x="1" y="75"/>
                  </a:lnTo>
                  <a:lnTo>
                    <a:pt x="9" y="76"/>
                  </a:lnTo>
                  <a:lnTo>
                    <a:pt x="18" y="76"/>
                  </a:lnTo>
                  <a:lnTo>
                    <a:pt x="29" y="76"/>
                  </a:lnTo>
                  <a:lnTo>
                    <a:pt x="44" y="75"/>
                  </a:lnTo>
                  <a:lnTo>
                    <a:pt x="59" y="74"/>
                  </a:lnTo>
                  <a:lnTo>
                    <a:pt x="76" y="72"/>
                  </a:lnTo>
                  <a:lnTo>
                    <a:pt x="91" y="69"/>
                  </a:lnTo>
                  <a:lnTo>
                    <a:pt x="106" y="65"/>
                  </a:lnTo>
                  <a:lnTo>
                    <a:pt x="119" y="59"/>
                  </a:lnTo>
                  <a:lnTo>
                    <a:pt x="126" y="66"/>
                  </a:lnTo>
                  <a:lnTo>
                    <a:pt x="128" y="73"/>
                  </a:lnTo>
                  <a:lnTo>
                    <a:pt x="124" y="80"/>
                  </a:lnTo>
                  <a:lnTo>
                    <a:pt x="117" y="87"/>
                  </a:lnTo>
                  <a:lnTo>
                    <a:pt x="113" y="89"/>
                  </a:lnTo>
                  <a:lnTo>
                    <a:pt x="113" y="90"/>
                  </a:lnTo>
                  <a:lnTo>
                    <a:pt x="119" y="90"/>
                  </a:lnTo>
                  <a:lnTo>
                    <a:pt x="124" y="88"/>
                  </a:lnTo>
                  <a:lnTo>
                    <a:pt x="132" y="84"/>
                  </a:lnTo>
                  <a:lnTo>
                    <a:pt x="137" y="76"/>
                  </a:lnTo>
                  <a:lnTo>
                    <a:pt x="139" y="67"/>
                  </a:lnTo>
                  <a:lnTo>
                    <a:pt x="137" y="57"/>
                  </a:lnTo>
                  <a:lnTo>
                    <a:pt x="150" y="50"/>
                  </a:lnTo>
                  <a:lnTo>
                    <a:pt x="163" y="42"/>
                  </a:lnTo>
                  <a:lnTo>
                    <a:pt x="176" y="36"/>
                  </a:lnTo>
                  <a:lnTo>
                    <a:pt x="191" y="33"/>
                  </a:lnTo>
                  <a:lnTo>
                    <a:pt x="198" y="39"/>
                  </a:lnTo>
                  <a:lnTo>
                    <a:pt x="202" y="47"/>
                  </a:lnTo>
                  <a:lnTo>
                    <a:pt x="202" y="57"/>
                  </a:lnTo>
                  <a:lnTo>
                    <a:pt x="198" y="66"/>
                  </a:lnTo>
                  <a:lnTo>
                    <a:pt x="197" y="69"/>
                  </a:lnTo>
                  <a:lnTo>
                    <a:pt x="198" y="70"/>
                  </a:lnTo>
                  <a:lnTo>
                    <a:pt x="202" y="70"/>
                  </a:lnTo>
                  <a:lnTo>
                    <a:pt x="206" y="67"/>
                  </a:lnTo>
                  <a:lnTo>
                    <a:pt x="211" y="59"/>
                  </a:lnTo>
                  <a:lnTo>
                    <a:pt x="215" y="50"/>
                  </a:lnTo>
                  <a:lnTo>
                    <a:pt x="213" y="39"/>
                  </a:lnTo>
                  <a:lnTo>
                    <a:pt x="208" y="27"/>
                  </a:lnTo>
                  <a:lnTo>
                    <a:pt x="213" y="24"/>
                  </a:lnTo>
                  <a:lnTo>
                    <a:pt x="223" y="21"/>
                  </a:lnTo>
                  <a:lnTo>
                    <a:pt x="232" y="17"/>
                  </a:lnTo>
                  <a:lnTo>
                    <a:pt x="245" y="13"/>
                  </a:lnTo>
                  <a:lnTo>
                    <a:pt x="258" y="9"/>
                  </a:lnTo>
                  <a:lnTo>
                    <a:pt x="269" y="6"/>
                  </a:lnTo>
                  <a:lnTo>
                    <a:pt x="278" y="4"/>
                  </a:lnTo>
                  <a:lnTo>
                    <a:pt x="286" y="2"/>
                  </a:lnTo>
                  <a:lnTo>
                    <a:pt x="280" y="0"/>
                  </a:lnTo>
                  <a:lnTo>
                    <a:pt x="271" y="2"/>
                  </a:lnTo>
                  <a:lnTo>
                    <a:pt x="260" y="3"/>
                  </a:lnTo>
                  <a:lnTo>
                    <a:pt x="254" y="3"/>
                  </a:lnTo>
                  <a:close/>
                </a:path>
              </a:pathLst>
            </a:custGeom>
            <a:solidFill>
              <a:srgbClr val="BA0000"/>
            </a:solidFill>
            <a:ln w="9525">
              <a:noFill/>
              <a:round/>
              <a:headEnd/>
              <a:tailEnd/>
            </a:ln>
          </p:spPr>
          <p:txBody>
            <a:bodyPr/>
            <a:lstStyle/>
            <a:p>
              <a:endParaRPr lang="en-US"/>
            </a:p>
          </p:txBody>
        </p:sp>
        <p:sp>
          <p:nvSpPr>
            <p:cNvPr id="77" name="Freeform 277"/>
            <p:cNvSpPr>
              <a:spLocks/>
            </p:cNvSpPr>
            <p:nvPr/>
          </p:nvSpPr>
          <p:spPr bwMode="auto">
            <a:xfrm>
              <a:off x="-588" y="2802"/>
              <a:ext cx="13" cy="15"/>
            </a:xfrm>
            <a:custGeom>
              <a:avLst/>
              <a:gdLst/>
              <a:ahLst/>
              <a:cxnLst>
                <a:cxn ang="0">
                  <a:pos x="4" y="1"/>
                </a:cxn>
                <a:cxn ang="0">
                  <a:pos x="11" y="0"/>
                </a:cxn>
                <a:cxn ang="0">
                  <a:pos x="17" y="0"/>
                </a:cxn>
                <a:cxn ang="0">
                  <a:pos x="23" y="1"/>
                </a:cxn>
                <a:cxn ang="0">
                  <a:pos x="24" y="4"/>
                </a:cxn>
                <a:cxn ang="0">
                  <a:pos x="26" y="7"/>
                </a:cxn>
                <a:cxn ang="0">
                  <a:pos x="26" y="10"/>
                </a:cxn>
                <a:cxn ang="0">
                  <a:pos x="24" y="12"/>
                </a:cxn>
                <a:cxn ang="0">
                  <a:pos x="23" y="14"/>
                </a:cxn>
                <a:cxn ang="0">
                  <a:pos x="19" y="15"/>
                </a:cxn>
                <a:cxn ang="0">
                  <a:pos x="15" y="15"/>
                </a:cxn>
                <a:cxn ang="0">
                  <a:pos x="10" y="14"/>
                </a:cxn>
                <a:cxn ang="0">
                  <a:pos x="4" y="12"/>
                </a:cxn>
                <a:cxn ang="0">
                  <a:pos x="2" y="9"/>
                </a:cxn>
                <a:cxn ang="0">
                  <a:pos x="0" y="5"/>
                </a:cxn>
                <a:cxn ang="0">
                  <a:pos x="0" y="2"/>
                </a:cxn>
                <a:cxn ang="0">
                  <a:pos x="4" y="1"/>
                </a:cxn>
              </a:cxnLst>
              <a:rect l="0" t="0" r="r" b="b"/>
              <a:pathLst>
                <a:path w="26" h="15">
                  <a:moveTo>
                    <a:pt x="4" y="1"/>
                  </a:moveTo>
                  <a:lnTo>
                    <a:pt x="11" y="0"/>
                  </a:lnTo>
                  <a:lnTo>
                    <a:pt x="17" y="0"/>
                  </a:lnTo>
                  <a:lnTo>
                    <a:pt x="23" y="1"/>
                  </a:lnTo>
                  <a:lnTo>
                    <a:pt x="24" y="4"/>
                  </a:lnTo>
                  <a:lnTo>
                    <a:pt x="26" y="7"/>
                  </a:lnTo>
                  <a:lnTo>
                    <a:pt x="26" y="10"/>
                  </a:lnTo>
                  <a:lnTo>
                    <a:pt x="24" y="12"/>
                  </a:lnTo>
                  <a:lnTo>
                    <a:pt x="23" y="14"/>
                  </a:lnTo>
                  <a:lnTo>
                    <a:pt x="19" y="15"/>
                  </a:lnTo>
                  <a:lnTo>
                    <a:pt x="15" y="15"/>
                  </a:lnTo>
                  <a:lnTo>
                    <a:pt x="10" y="14"/>
                  </a:lnTo>
                  <a:lnTo>
                    <a:pt x="4" y="12"/>
                  </a:lnTo>
                  <a:lnTo>
                    <a:pt x="2" y="9"/>
                  </a:lnTo>
                  <a:lnTo>
                    <a:pt x="0" y="5"/>
                  </a:lnTo>
                  <a:lnTo>
                    <a:pt x="0" y="2"/>
                  </a:lnTo>
                  <a:lnTo>
                    <a:pt x="4" y="1"/>
                  </a:lnTo>
                  <a:close/>
                </a:path>
              </a:pathLst>
            </a:custGeom>
            <a:solidFill>
              <a:srgbClr val="007F00"/>
            </a:solidFill>
            <a:ln w="9525">
              <a:noFill/>
              <a:round/>
              <a:headEnd/>
              <a:tailEnd/>
            </a:ln>
          </p:spPr>
          <p:txBody>
            <a:bodyPr/>
            <a:lstStyle/>
            <a:p>
              <a:endParaRPr lang="en-US"/>
            </a:p>
          </p:txBody>
        </p:sp>
        <p:sp>
          <p:nvSpPr>
            <p:cNvPr id="78" name="Freeform 278"/>
            <p:cNvSpPr>
              <a:spLocks/>
            </p:cNvSpPr>
            <p:nvPr/>
          </p:nvSpPr>
          <p:spPr bwMode="auto">
            <a:xfrm>
              <a:off x="-591" y="2838"/>
              <a:ext cx="11" cy="10"/>
            </a:xfrm>
            <a:custGeom>
              <a:avLst/>
              <a:gdLst/>
              <a:ahLst/>
              <a:cxnLst>
                <a:cxn ang="0">
                  <a:pos x="2" y="1"/>
                </a:cxn>
                <a:cxn ang="0">
                  <a:pos x="7" y="0"/>
                </a:cxn>
                <a:cxn ang="0">
                  <a:pos x="11" y="0"/>
                </a:cxn>
                <a:cxn ang="0">
                  <a:pos x="16" y="1"/>
                </a:cxn>
                <a:cxn ang="0">
                  <a:pos x="20" y="2"/>
                </a:cxn>
                <a:cxn ang="0">
                  <a:pos x="22" y="4"/>
                </a:cxn>
                <a:cxn ang="0">
                  <a:pos x="22" y="5"/>
                </a:cxn>
                <a:cxn ang="0">
                  <a:pos x="20" y="7"/>
                </a:cxn>
                <a:cxn ang="0">
                  <a:pos x="18" y="9"/>
                </a:cxn>
                <a:cxn ang="0">
                  <a:pos x="15" y="10"/>
                </a:cxn>
                <a:cxn ang="0">
                  <a:pos x="9" y="10"/>
                </a:cxn>
                <a:cxn ang="0">
                  <a:pos x="3" y="9"/>
                </a:cxn>
                <a:cxn ang="0">
                  <a:pos x="2" y="8"/>
                </a:cxn>
                <a:cxn ang="0">
                  <a:pos x="2" y="7"/>
                </a:cxn>
                <a:cxn ang="0">
                  <a:pos x="0" y="6"/>
                </a:cxn>
                <a:cxn ang="0">
                  <a:pos x="0" y="3"/>
                </a:cxn>
                <a:cxn ang="0">
                  <a:pos x="2" y="1"/>
                </a:cxn>
              </a:cxnLst>
              <a:rect l="0" t="0" r="r" b="b"/>
              <a:pathLst>
                <a:path w="22" h="10">
                  <a:moveTo>
                    <a:pt x="2" y="1"/>
                  </a:moveTo>
                  <a:lnTo>
                    <a:pt x="7" y="0"/>
                  </a:lnTo>
                  <a:lnTo>
                    <a:pt x="11" y="0"/>
                  </a:lnTo>
                  <a:lnTo>
                    <a:pt x="16" y="1"/>
                  </a:lnTo>
                  <a:lnTo>
                    <a:pt x="20" y="2"/>
                  </a:lnTo>
                  <a:lnTo>
                    <a:pt x="22" y="4"/>
                  </a:lnTo>
                  <a:lnTo>
                    <a:pt x="22" y="5"/>
                  </a:lnTo>
                  <a:lnTo>
                    <a:pt x="20" y="7"/>
                  </a:lnTo>
                  <a:lnTo>
                    <a:pt x="18" y="9"/>
                  </a:lnTo>
                  <a:lnTo>
                    <a:pt x="15" y="10"/>
                  </a:lnTo>
                  <a:lnTo>
                    <a:pt x="9" y="10"/>
                  </a:lnTo>
                  <a:lnTo>
                    <a:pt x="3" y="9"/>
                  </a:lnTo>
                  <a:lnTo>
                    <a:pt x="2" y="8"/>
                  </a:lnTo>
                  <a:lnTo>
                    <a:pt x="2" y="7"/>
                  </a:lnTo>
                  <a:lnTo>
                    <a:pt x="0" y="6"/>
                  </a:lnTo>
                  <a:lnTo>
                    <a:pt x="0" y="3"/>
                  </a:lnTo>
                  <a:lnTo>
                    <a:pt x="2" y="1"/>
                  </a:lnTo>
                  <a:close/>
                </a:path>
              </a:pathLst>
            </a:custGeom>
            <a:solidFill>
              <a:srgbClr val="007F00"/>
            </a:solidFill>
            <a:ln w="9525">
              <a:noFill/>
              <a:round/>
              <a:headEnd/>
              <a:tailEnd/>
            </a:ln>
          </p:spPr>
          <p:txBody>
            <a:bodyPr/>
            <a:lstStyle/>
            <a:p>
              <a:endParaRPr lang="en-US"/>
            </a:p>
          </p:txBody>
        </p:sp>
        <p:sp>
          <p:nvSpPr>
            <p:cNvPr id="79" name="Freeform 279"/>
            <p:cNvSpPr>
              <a:spLocks/>
            </p:cNvSpPr>
            <p:nvPr/>
          </p:nvSpPr>
          <p:spPr bwMode="auto">
            <a:xfrm>
              <a:off x="-567" y="2863"/>
              <a:ext cx="15" cy="15"/>
            </a:xfrm>
            <a:custGeom>
              <a:avLst/>
              <a:gdLst/>
              <a:ahLst/>
              <a:cxnLst>
                <a:cxn ang="0">
                  <a:pos x="4" y="4"/>
                </a:cxn>
                <a:cxn ang="0">
                  <a:pos x="9" y="1"/>
                </a:cxn>
                <a:cxn ang="0">
                  <a:pos x="15" y="0"/>
                </a:cxn>
                <a:cxn ang="0">
                  <a:pos x="19" y="0"/>
                </a:cxn>
                <a:cxn ang="0">
                  <a:pos x="24" y="2"/>
                </a:cxn>
                <a:cxn ang="0">
                  <a:pos x="28" y="4"/>
                </a:cxn>
                <a:cxn ang="0">
                  <a:pos x="30" y="7"/>
                </a:cxn>
                <a:cxn ang="0">
                  <a:pos x="30" y="10"/>
                </a:cxn>
                <a:cxn ang="0">
                  <a:pos x="26" y="12"/>
                </a:cxn>
                <a:cxn ang="0">
                  <a:pos x="22" y="14"/>
                </a:cxn>
                <a:cxn ang="0">
                  <a:pos x="17" y="15"/>
                </a:cxn>
                <a:cxn ang="0">
                  <a:pos x="9" y="15"/>
                </a:cxn>
                <a:cxn ang="0">
                  <a:pos x="6" y="14"/>
                </a:cxn>
                <a:cxn ang="0">
                  <a:pos x="2" y="11"/>
                </a:cxn>
                <a:cxn ang="0">
                  <a:pos x="0" y="9"/>
                </a:cxn>
                <a:cxn ang="0">
                  <a:pos x="0" y="6"/>
                </a:cxn>
                <a:cxn ang="0">
                  <a:pos x="4" y="4"/>
                </a:cxn>
              </a:cxnLst>
              <a:rect l="0" t="0" r="r" b="b"/>
              <a:pathLst>
                <a:path w="30" h="15">
                  <a:moveTo>
                    <a:pt x="4" y="4"/>
                  </a:moveTo>
                  <a:lnTo>
                    <a:pt x="9" y="1"/>
                  </a:lnTo>
                  <a:lnTo>
                    <a:pt x="15" y="0"/>
                  </a:lnTo>
                  <a:lnTo>
                    <a:pt x="19" y="0"/>
                  </a:lnTo>
                  <a:lnTo>
                    <a:pt x="24" y="2"/>
                  </a:lnTo>
                  <a:lnTo>
                    <a:pt x="28" y="4"/>
                  </a:lnTo>
                  <a:lnTo>
                    <a:pt x="30" y="7"/>
                  </a:lnTo>
                  <a:lnTo>
                    <a:pt x="30" y="10"/>
                  </a:lnTo>
                  <a:lnTo>
                    <a:pt x="26" y="12"/>
                  </a:lnTo>
                  <a:lnTo>
                    <a:pt x="22" y="14"/>
                  </a:lnTo>
                  <a:lnTo>
                    <a:pt x="17" y="15"/>
                  </a:lnTo>
                  <a:lnTo>
                    <a:pt x="9" y="15"/>
                  </a:lnTo>
                  <a:lnTo>
                    <a:pt x="6" y="14"/>
                  </a:lnTo>
                  <a:lnTo>
                    <a:pt x="2" y="11"/>
                  </a:lnTo>
                  <a:lnTo>
                    <a:pt x="0" y="9"/>
                  </a:lnTo>
                  <a:lnTo>
                    <a:pt x="0" y="6"/>
                  </a:lnTo>
                  <a:lnTo>
                    <a:pt x="4" y="4"/>
                  </a:lnTo>
                  <a:close/>
                </a:path>
              </a:pathLst>
            </a:custGeom>
            <a:solidFill>
              <a:srgbClr val="007F00"/>
            </a:solidFill>
            <a:ln w="9525">
              <a:noFill/>
              <a:round/>
              <a:headEnd/>
              <a:tailEnd/>
            </a:ln>
          </p:spPr>
          <p:txBody>
            <a:bodyPr/>
            <a:lstStyle/>
            <a:p>
              <a:endParaRPr lang="en-US"/>
            </a:p>
          </p:txBody>
        </p:sp>
        <p:sp>
          <p:nvSpPr>
            <p:cNvPr id="80" name="Freeform 280"/>
            <p:cNvSpPr>
              <a:spLocks/>
            </p:cNvSpPr>
            <p:nvPr/>
          </p:nvSpPr>
          <p:spPr bwMode="auto">
            <a:xfrm>
              <a:off x="-622" y="2857"/>
              <a:ext cx="17" cy="17"/>
            </a:xfrm>
            <a:custGeom>
              <a:avLst/>
              <a:gdLst/>
              <a:ahLst/>
              <a:cxnLst>
                <a:cxn ang="0">
                  <a:pos x="17" y="0"/>
                </a:cxn>
                <a:cxn ang="0">
                  <a:pos x="25" y="1"/>
                </a:cxn>
                <a:cxn ang="0">
                  <a:pos x="30" y="2"/>
                </a:cxn>
                <a:cxn ang="0">
                  <a:pos x="34" y="5"/>
                </a:cxn>
                <a:cxn ang="0">
                  <a:pos x="34" y="8"/>
                </a:cxn>
                <a:cxn ang="0">
                  <a:pos x="32" y="12"/>
                </a:cxn>
                <a:cxn ang="0">
                  <a:pos x="30" y="15"/>
                </a:cxn>
                <a:cxn ang="0">
                  <a:pos x="25" y="17"/>
                </a:cxn>
                <a:cxn ang="0">
                  <a:pos x="19" y="17"/>
                </a:cxn>
                <a:cxn ang="0">
                  <a:pos x="12" y="16"/>
                </a:cxn>
                <a:cxn ang="0">
                  <a:pos x="6" y="15"/>
                </a:cxn>
                <a:cxn ang="0">
                  <a:pos x="2" y="13"/>
                </a:cxn>
                <a:cxn ang="0">
                  <a:pos x="0" y="10"/>
                </a:cxn>
                <a:cxn ang="0">
                  <a:pos x="2" y="7"/>
                </a:cxn>
                <a:cxn ang="0">
                  <a:pos x="4" y="3"/>
                </a:cxn>
                <a:cxn ang="0">
                  <a:pos x="10" y="1"/>
                </a:cxn>
                <a:cxn ang="0">
                  <a:pos x="17" y="0"/>
                </a:cxn>
              </a:cxnLst>
              <a:rect l="0" t="0" r="r" b="b"/>
              <a:pathLst>
                <a:path w="34" h="17">
                  <a:moveTo>
                    <a:pt x="17" y="0"/>
                  </a:moveTo>
                  <a:lnTo>
                    <a:pt x="25" y="1"/>
                  </a:lnTo>
                  <a:lnTo>
                    <a:pt x="30" y="2"/>
                  </a:lnTo>
                  <a:lnTo>
                    <a:pt x="34" y="5"/>
                  </a:lnTo>
                  <a:lnTo>
                    <a:pt x="34" y="8"/>
                  </a:lnTo>
                  <a:lnTo>
                    <a:pt x="32" y="12"/>
                  </a:lnTo>
                  <a:lnTo>
                    <a:pt x="30" y="15"/>
                  </a:lnTo>
                  <a:lnTo>
                    <a:pt x="25" y="17"/>
                  </a:lnTo>
                  <a:lnTo>
                    <a:pt x="19" y="17"/>
                  </a:lnTo>
                  <a:lnTo>
                    <a:pt x="12" y="16"/>
                  </a:lnTo>
                  <a:lnTo>
                    <a:pt x="6" y="15"/>
                  </a:lnTo>
                  <a:lnTo>
                    <a:pt x="2" y="13"/>
                  </a:lnTo>
                  <a:lnTo>
                    <a:pt x="0" y="10"/>
                  </a:lnTo>
                  <a:lnTo>
                    <a:pt x="2" y="7"/>
                  </a:lnTo>
                  <a:lnTo>
                    <a:pt x="4" y="3"/>
                  </a:lnTo>
                  <a:lnTo>
                    <a:pt x="10" y="1"/>
                  </a:lnTo>
                  <a:lnTo>
                    <a:pt x="17" y="0"/>
                  </a:lnTo>
                  <a:close/>
                </a:path>
              </a:pathLst>
            </a:custGeom>
            <a:solidFill>
              <a:srgbClr val="007F00"/>
            </a:solidFill>
            <a:ln w="9525">
              <a:noFill/>
              <a:round/>
              <a:headEnd/>
              <a:tailEnd/>
            </a:ln>
          </p:spPr>
          <p:txBody>
            <a:bodyPr/>
            <a:lstStyle/>
            <a:p>
              <a:endParaRPr lang="en-US"/>
            </a:p>
          </p:txBody>
        </p:sp>
        <p:sp>
          <p:nvSpPr>
            <p:cNvPr id="81" name="Freeform 281"/>
            <p:cNvSpPr>
              <a:spLocks/>
            </p:cNvSpPr>
            <p:nvPr/>
          </p:nvSpPr>
          <p:spPr bwMode="auto">
            <a:xfrm>
              <a:off x="-630" y="2818"/>
              <a:ext cx="17" cy="17"/>
            </a:xfrm>
            <a:custGeom>
              <a:avLst/>
              <a:gdLst/>
              <a:ahLst/>
              <a:cxnLst>
                <a:cxn ang="0">
                  <a:pos x="0" y="10"/>
                </a:cxn>
                <a:cxn ang="0">
                  <a:pos x="0" y="6"/>
                </a:cxn>
                <a:cxn ang="0">
                  <a:pos x="3" y="2"/>
                </a:cxn>
                <a:cxn ang="0">
                  <a:pos x="9" y="1"/>
                </a:cxn>
                <a:cxn ang="0">
                  <a:pos x="16" y="0"/>
                </a:cxn>
                <a:cxn ang="0">
                  <a:pos x="22" y="0"/>
                </a:cxn>
                <a:cxn ang="0">
                  <a:pos x="28" y="1"/>
                </a:cxn>
                <a:cxn ang="0">
                  <a:pos x="31" y="3"/>
                </a:cxn>
                <a:cxn ang="0">
                  <a:pos x="33" y="6"/>
                </a:cxn>
                <a:cxn ang="0">
                  <a:pos x="33" y="9"/>
                </a:cxn>
                <a:cxn ang="0">
                  <a:pos x="31" y="12"/>
                </a:cxn>
                <a:cxn ang="0">
                  <a:pos x="28" y="15"/>
                </a:cxn>
                <a:cxn ang="0">
                  <a:pos x="22" y="17"/>
                </a:cxn>
                <a:cxn ang="0">
                  <a:pos x="16" y="17"/>
                </a:cxn>
                <a:cxn ang="0">
                  <a:pos x="9" y="16"/>
                </a:cxn>
                <a:cxn ang="0">
                  <a:pos x="3" y="13"/>
                </a:cxn>
                <a:cxn ang="0">
                  <a:pos x="0" y="10"/>
                </a:cxn>
              </a:cxnLst>
              <a:rect l="0" t="0" r="r" b="b"/>
              <a:pathLst>
                <a:path w="33" h="17">
                  <a:moveTo>
                    <a:pt x="0" y="10"/>
                  </a:moveTo>
                  <a:lnTo>
                    <a:pt x="0" y="6"/>
                  </a:lnTo>
                  <a:lnTo>
                    <a:pt x="3" y="2"/>
                  </a:lnTo>
                  <a:lnTo>
                    <a:pt x="9" y="1"/>
                  </a:lnTo>
                  <a:lnTo>
                    <a:pt x="16" y="0"/>
                  </a:lnTo>
                  <a:lnTo>
                    <a:pt x="22" y="0"/>
                  </a:lnTo>
                  <a:lnTo>
                    <a:pt x="28" y="1"/>
                  </a:lnTo>
                  <a:lnTo>
                    <a:pt x="31" y="3"/>
                  </a:lnTo>
                  <a:lnTo>
                    <a:pt x="33" y="6"/>
                  </a:lnTo>
                  <a:lnTo>
                    <a:pt x="33" y="9"/>
                  </a:lnTo>
                  <a:lnTo>
                    <a:pt x="31" y="12"/>
                  </a:lnTo>
                  <a:lnTo>
                    <a:pt x="28" y="15"/>
                  </a:lnTo>
                  <a:lnTo>
                    <a:pt x="22" y="17"/>
                  </a:lnTo>
                  <a:lnTo>
                    <a:pt x="16" y="17"/>
                  </a:lnTo>
                  <a:lnTo>
                    <a:pt x="9" y="16"/>
                  </a:lnTo>
                  <a:lnTo>
                    <a:pt x="3" y="13"/>
                  </a:lnTo>
                  <a:lnTo>
                    <a:pt x="0" y="10"/>
                  </a:lnTo>
                  <a:close/>
                </a:path>
              </a:pathLst>
            </a:custGeom>
            <a:solidFill>
              <a:srgbClr val="007F00"/>
            </a:solidFill>
            <a:ln w="9525">
              <a:noFill/>
              <a:round/>
              <a:headEnd/>
              <a:tailEnd/>
            </a:ln>
          </p:spPr>
          <p:txBody>
            <a:bodyPr/>
            <a:lstStyle/>
            <a:p>
              <a:endParaRPr lang="en-US"/>
            </a:p>
          </p:txBody>
        </p:sp>
        <p:sp>
          <p:nvSpPr>
            <p:cNvPr id="82" name="Freeform 282"/>
            <p:cNvSpPr>
              <a:spLocks/>
            </p:cNvSpPr>
            <p:nvPr/>
          </p:nvSpPr>
          <p:spPr bwMode="auto">
            <a:xfrm>
              <a:off x="-655" y="2817"/>
              <a:ext cx="14" cy="15"/>
            </a:xfrm>
            <a:custGeom>
              <a:avLst/>
              <a:gdLst/>
              <a:ahLst/>
              <a:cxnLst>
                <a:cxn ang="0">
                  <a:pos x="0" y="10"/>
                </a:cxn>
                <a:cxn ang="0">
                  <a:pos x="0" y="7"/>
                </a:cxn>
                <a:cxn ang="0">
                  <a:pos x="4" y="3"/>
                </a:cxn>
                <a:cxn ang="0">
                  <a:pos x="8" y="1"/>
                </a:cxn>
                <a:cxn ang="0">
                  <a:pos x="14" y="0"/>
                </a:cxn>
                <a:cxn ang="0">
                  <a:pos x="19" y="0"/>
                </a:cxn>
                <a:cxn ang="0">
                  <a:pos x="25" y="1"/>
                </a:cxn>
                <a:cxn ang="0">
                  <a:pos x="27" y="4"/>
                </a:cxn>
                <a:cxn ang="0">
                  <a:pos x="28" y="7"/>
                </a:cxn>
                <a:cxn ang="0">
                  <a:pos x="27" y="10"/>
                </a:cxn>
                <a:cxn ang="0">
                  <a:pos x="25" y="12"/>
                </a:cxn>
                <a:cxn ang="0">
                  <a:pos x="21" y="14"/>
                </a:cxn>
                <a:cxn ang="0">
                  <a:pos x="17" y="15"/>
                </a:cxn>
                <a:cxn ang="0">
                  <a:pos x="12" y="15"/>
                </a:cxn>
                <a:cxn ang="0">
                  <a:pos x="6" y="14"/>
                </a:cxn>
                <a:cxn ang="0">
                  <a:pos x="0" y="13"/>
                </a:cxn>
                <a:cxn ang="0">
                  <a:pos x="0" y="10"/>
                </a:cxn>
              </a:cxnLst>
              <a:rect l="0" t="0" r="r" b="b"/>
              <a:pathLst>
                <a:path w="28" h="15">
                  <a:moveTo>
                    <a:pt x="0" y="10"/>
                  </a:moveTo>
                  <a:lnTo>
                    <a:pt x="0" y="7"/>
                  </a:lnTo>
                  <a:lnTo>
                    <a:pt x="4" y="3"/>
                  </a:lnTo>
                  <a:lnTo>
                    <a:pt x="8" y="1"/>
                  </a:lnTo>
                  <a:lnTo>
                    <a:pt x="14" y="0"/>
                  </a:lnTo>
                  <a:lnTo>
                    <a:pt x="19" y="0"/>
                  </a:lnTo>
                  <a:lnTo>
                    <a:pt x="25" y="1"/>
                  </a:lnTo>
                  <a:lnTo>
                    <a:pt x="27" y="4"/>
                  </a:lnTo>
                  <a:lnTo>
                    <a:pt x="28" y="7"/>
                  </a:lnTo>
                  <a:lnTo>
                    <a:pt x="27" y="10"/>
                  </a:lnTo>
                  <a:lnTo>
                    <a:pt x="25" y="12"/>
                  </a:lnTo>
                  <a:lnTo>
                    <a:pt x="21" y="14"/>
                  </a:lnTo>
                  <a:lnTo>
                    <a:pt x="17" y="15"/>
                  </a:lnTo>
                  <a:lnTo>
                    <a:pt x="12" y="15"/>
                  </a:lnTo>
                  <a:lnTo>
                    <a:pt x="6" y="14"/>
                  </a:lnTo>
                  <a:lnTo>
                    <a:pt x="0" y="13"/>
                  </a:lnTo>
                  <a:lnTo>
                    <a:pt x="0" y="10"/>
                  </a:lnTo>
                  <a:close/>
                </a:path>
              </a:pathLst>
            </a:custGeom>
            <a:solidFill>
              <a:srgbClr val="007F00"/>
            </a:solidFill>
            <a:ln w="9525">
              <a:noFill/>
              <a:round/>
              <a:headEnd/>
              <a:tailEnd/>
            </a:ln>
          </p:spPr>
          <p:txBody>
            <a:bodyPr/>
            <a:lstStyle/>
            <a:p>
              <a:endParaRPr lang="en-US"/>
            </a:p>
          </p:txBody>
        </p:sp>
        <p:sp>
          <p:nvSpPr>
            <p:cNvPr id="83" name="Freeform 283"/>
            <p:cNvSpPr>
              <a:spLocks/>
            </p:cNvSpPr>
            <p:nvPr/>
          </p:nvSpPr>
          <p:spPr bwMode="auto">
            <a:xfrm>
              <a:off x="-635" y="2792"/>
              <a:ext cx="15" cy="15"/>
            </a:xfrm>
            <a:custGeom>
              <a:avLst/>
              <a:gdLst/>
              <a:ahLst/>
              <a:cxnLst>
                <a:cxn ang="0">
                  <a:pos x="0" y="8"/>
                </a:cxn>
                <a:cxn ang="0">
                  <a:pos x="2" y="6"/>
                </a:cxn>
                <a:cxn ang="0">
                  <a:pos x="4" y="3"/>
                </a:cxn>
                <a:cxn ang="0">
                  <a:pos x="8" y="1"/>
                </a:cxn>
                <a:cxn ang="0">
                  <a:pos x="13" y="0"/>
                </a:cxn>
                <a:cxn ang="0">
                  <a:pos x="19" y="0"/>
                </a:cxn>
                <a:cxn ang="0">
                  <a:pos x="25" y="1"/>
                </a:cxn>
                <a:cxn ang="0">
                  <a:pos x="28" y="3"/>
                </a:cxn>
                <a:cxn ang="0">
                  <a:pos x="30" y="5"/>
                </a:cxn>
                <a:cxn ang="0">
                  <a:pos x="30" y="8"/>
                </a:cxn>
                <a:cxn ang="0">
                  <a:pos x="28" y="11"/>
                </a:cxn>
                <a:cxn ang="0">
                  <a:pos x="25" y="14"/>
                </a:cxn>
                <a:cxn ang="0">
                  <a:pos x="19" y="15"/>
                </a:cxn>
                <a:cxn ang="0">
                  <a:pos x="13" y="15"/>
                </a:cxn>
                <a:cxn ang="0">
                  <a:pos x="8" y="14"/>
                </a:cxn>
                <a:cxn ang="0">
                  <a:pos x="2" y="11"/>
                </a:cxn>
                <a:cxn ang="0">
                  <a:pos x="0" y="8"/>
                </a:cxn>
              </a:cxnLst>
              <a:rect l="0" t="0" r="r" b="b"/>
              <a:pathLst>
                <a:path w="30" h="15">
                  <a:moveTo>
                    <a:pt x="0" y="8"/>
                  </a:moveTo>
                  <a:lnTo>
                    <a:pt x="2" y="6"/>
                  </a:lnTo>
                  <a:lnTo>
                    <a:pt x="4" y="3"/>
                  </a:lnTo>
                  <a:lnTo>
                    <a:pt x="8" y="1"/>
                  </a:lnTo>
                  <a:lnTo>
                    <a:pt x="13" y="0"/>
                  </a:lnTo>
                  <a:lnTo>
                    <a:pt x="19" y="0"/>
                  </a:lnTo>
                  <a:lnTo>
                    <a:pt x="25" y="1"/>
                  </a:lnTo>
                  <a:lnTo>
                    <a:pt x="28" y="3"/>
                  </a:lnTo>
                  <a:lnTo>
                    <a:pt x="30" y="5"/>
                  </a:lnTo>
                  <a:lnTo>
                    <a:pt x="30" y="8"/>
                  </a:lnTo>
                  <a:lnTo>
                    <a:pt x="28" y="11"/>
                  </a:lnTo>
                  <a:lnTo>
                    <a:pt x="25" y="14"/>
                  </a:lnTo>
                  <a:lnTo>
                    <a:pt x="19" y="15"/>
                  </a:lnTo>
                  <a:lnTo>
                    <a:pt x="13" y="15"/>
                  </a:lnTo>
                  <a:lnTo>
                    <a:pt x="8" y="14"/>
                  </a:lnTo>
                  <a:lnTo>
                    <a:pt x="2" y="11"/>
                  </a:lnTo>
                  <a:lnTo>
                    <a:pt x="0" y="8"/>
                  </a:lnTo>
                  <a:close/>
                </a:path>
              </a:pathLst>
            </a:custGeom>
            <a:solidFill>
              <a:srgbClr val="007F00"/>
            </a:solidFill>
            <a:ln w="9525">
              <a:noFill/>
              <a:round/>
              <a:headEnd/>
              <a:tailEnd/>
            </a:ln>
          </p:spPr>
          <p:txBody>
            <a:bodyPr/>
            <a:lstStyle/>
            <a:p>
              <a:endParaRPr lang="en-US"/>
            </a:p>
          </p:txBody>
        </p:sp>
        <p:sp>
          <p:nvSpPr>
            <p:cNvPr id="84" name="Freeform 284"/>
            <p:cNvSpPr>
              <a:spLocks/>
            </p:cNvSpPr>
            <p:nvPr/>
          </p:nvSpPr>
          <p:spPr bwMode="auto">
            <a:xfrm>
              <a:off x="-348" y="2787"/>
              <a:ext cx="106" cy="120"/>
            </a:xfrm>
            <a:custGeom>
              <a:avLst/>
              <a:gdLst/>
              <a:ahLst/>
              <a:cxnLst>
                <a:cxn ang="0">
                  <a:pos x="22" y="34"/>
                </a:cxn>
                <a:cxn ang="0">
                  <a:pos x="33" y="58"/>
                </a:cxn>
                <a:cxn ang="0">
                  <a:pos x="52" y="56"/>
                </a:cxn>
                <a:cxn ang="0">
                  <a:pos x="68" y="64"/>
                </a:cxn>
                <a:cxn ang="0">
                  <a:pos x="74" y="71"/>
                </a:cxn>
                <a:cxn ang="0">
                  <a:pos x="55" y="69"/>
                </a:cxn>
                <a:cxn ang="0">
                  <a:pos x="44" y="67"/>
                </a:cxn>
                <a:cxn ang="0">
                  <a:pos x="29" y="61"/>
                </a:cxn>
                <a:cxn ang="0">
                  <a:pos x="3" y="68"/>
                </a:cxn>
                <a:cxn ang="0">
                  <a:pos x="1" y="83"/>
                </a:cxn>
                <a:cxn ang="0">
                  <a:pos x="7" y="90"/>
                </a:cxn>
                <a:cxn ang="0">
                  <a:pos x="42" y="92"/>
                </a:cxn>
                <a:cxn ang="0">
                  <a:pos x="61" y="87"/>
                </a:cxn>
                <a:cxn ang="0">
                  <a:pos x="61" y="93"/>
                </a:cxn>
                <a:cxn ang="0">
                  <a:pos x="50" y="116"/>
                </a:cxn>
                <a:cxn ang="0">
                  <a:pos x="85" y="118"/>
                </a:cxn>
                <a:cxn ang="0">
                  <a:pos x="100" y="102"/>
                </a:cxn>
                <a:cxn ang="0">
                  <a:pos x="89" y="88"/>
                </a:cxn>
                <a:cxn ang="0">
                  <a:pos x="96" y="84"/>
                </a:cxn>
                <a:cxn ang="0">
                  <a:pos x="102" y="90"/>
                </a:cxn>
                <a:cxn ang="0">
                  <a:pos x="113" y="103"/>
                </a:cxn>
                <a:cxn ang="0">
                  <a:pos x="143" y="102"/>
                </a:cxn>
                <a:cxn ang="0">
                  <a:pos x="169" y="106"/>
                </a:cxn>
                <a:cxn ang="0">
                  <a:pos x="193" y="98"/>
                </a:cxn>
                <a:cxn ang="0">
                  <a:pos x="198" y="89"/>
                </a:cxn>
                <a:cxn ang="0">
                  <a:pos x="193" y="84"/>
                </a:cxn>
                <a:cxn ang="0">
                  <a:pos x="165" y="77"/>
                </a:cxn>
                <a:cxn ang="0">
                  <a:pos x="146" y="74"/>
                </a:cxn>
                <a:cxn ang="0">
                  <a:pos x="156" y="62"/>
                </a:cxn>
                <a:cxn ang="0">
                  <a:pos x="182" y="57"/>
                </a:cxn>
                <a:cxn ang="0">
                  <a:pos x="208" y="49"/>
                </a:cxn>
                <a:cxn ang="0">
                  <a:pos x="208" y="34"/>
                </a:cxn>
                <a:cxn ang="0">
                  <a:pos x="184" y="26"/>
                </a:cxn>
                <a:cxn ang="0">
                  <a:pos x="158" y="33"/>
                </a:cxn>
                <a:cxn ang="0">
                  <a:pos x="158" y="43"/>
                </a:cxn>
                <a:cxn ang="0">
                  <a:pos x="133" y="54"/>
                </a:cxn>
                <a:cxn ang="0">
                  <a:pos x="124" y="53"/>
                </a:cxn>
                <a:cxn ang="0">
                  <a:pos x="120" y="46"/>
                </a:cxn>
                <a:cxn ang="0">
                  <a:pos x="128" y="32"/>
                </a:cxn>
                <a:cxn ang="0">
                  <a:pos x="148" y="18"/>
                </a:cxn>
                <a:cxn ang="0">
                  <a:pos x="135" y="2"/>
                </a:cxn>
                <a:cxn ang="0">
                  <a:pos x="107" y="1"/>
                </a:cxn>
                <a:cxn ang="0">
                  <a:pos x="91" y="8"/>
                </a:cxn>
                <a:cxn ang="0">
                  <a:pos x="83" y="15"/>
                </a:cxn>
                <a:cxn ang="0">
                  <a:pos x="91" y="26"/>
                </a:cxn>
                <a:cxn ang="0">
                  <a:pos x="102" y="37"/>
                </a:cxn>
                <a:cxn ang="0">
                  <a:pos x="100" y="48"/>
                </a:cxn>
                <a:cxn ang="0">
                  <a:pos x="89" y="50"/>
                </a:cxn>
                <a:cxn ang="0">
                  <a:pos x="76" y="37"/>
                </a:cxn>
              </a:cxnLst>
              <a:rect l="0" t="0" r="r" b="b"/>
              <a:pathLst>
                <a:path w="211" h="120">
                  <a:moveTo>
                    <a:pt x="52" y="27"/>
                  </a:moveTo>
                  <a:lnTo>
                    <a:pt x="37" y="29"/>
                  </a:lnTo>
                  <a:lnTo>
                    <a:pt x="22" y="34"/>
                  </a:lnTo>
                  <a:lnTo>
                    <a:pt x="16" y="44"/>
                  </a:lnTo>
                  <a:lnTo>
                    <a:pt x="26" y="56"/>
                  </a:lnTo>
                  <a:lnTo>
                    <a:pt x="33" y="58"/>
                  </a:lnTo>
                  <a:lnTo>
                    <a:pt x="41" y="59"/>
                  </a:lnTo>
                  <a:lnTo>
                    <a:pt x="48" y="58"/>
                  </a:lnTo>
                  <a:lnTo>
                    <a:pt x="52" y="56"/>
                  </a:lnTo>
                  <a:lnTo>
                    <a:pt x="57" y="59"/>
                  </a:lnTo>
                  <a:lnTo>
                    <a:pt x="63" y="61"/>
                  </a:lnTo>
                  <a:lnTo>
                    <a:pt x="68" y="64"/>
                  </a:lnTo>
                  <a:lnTo>
                    <a:pt x="72" y="68"/>
                  </a:lnTo>
                  <a:lnTo>
                    <a:pt x="74" y="70"/>
                  </a:lnTo>
                  <a:lnTo>
                    <a:pt x="74" y="71"/>
                  </a:lnTo>
                  <a:lnTo>
                    <a:pt x="70" y="71"/>
                  </a:lnTo>
                  <a:lnTo>
                    <a:pt x="63" y="70"/>
                  </a:lnTo>
                  <a:lnTo>
                    <a:pt x="55" y="69"/>
                  </a:lnTo>
                  <a:lnTo>
                    <a:pt x="50" y="69"/>
                  </a:lnTo>
                  <a:lnTo>
                    <a:pt x="46" y="68"/>
                  </a:lnTo>
                  <a:lnTo>
                    <a:pt x="44" y="67"/>
                  </a:lnTo>
                  <a:lnTo>
                    <a:pt x="42" y="64"/>
                  </a:lnTo>
                  <a:lnTo>
                    <a:pt x="37" y="62"/>
                  </a:lnTo>
                  <a:lnTo>
                    <a:pt x="29" y="61"/>
                  </a:lnTo>
                  <a:lnTo>
                    <a:pt x="20" y="61"/>
                  </a:lnTo>
                  <a:lnTo>
                    <a:pt x="11" y="63"/>
                  </a:lnTo>
                  <a:lnTo>
                    <a:pt x="3" y="68"/>
                  </a:lnTo>
                  <a:lnTo>
                    <a:pt x="0" y="74"/>
                  </a:lnTo>
                  <a:lnTo>
                    <a:pt x="0" y="80"/>
                  </a:lnTo>
                  <a:lnTo>
                    <a:pt x="1" y="83"/>
                  </a:lnTo>
                  <a:lnTo>
                    <a:pt x="3" y="86"/>
                  </a:lnTo>
                  <a:lnTo>
                    <a:pt x="5" y="88"/>
                  </a:lnTo>
                  <a:lnTo>
                    <a:pt x="7" y="90"/>
                  </a:lnTo>
                  <a:lnTo>
                    <a:pt x="18" y="93"/>
                  </a:lnTo>
                  <a:lnTo>
                    <a:pt x="31" y="93"/>
                  </a:lnTo>
                  <a:lnTo>
                    <a:pt x="42" y="92"/>
                  </a:lnTo>
                  <a:lnTo>
                    <a:pt x="50" y="89"/>
                  </a:lnTo>
                  <a:lnTo>
                    <a:pt x="55" y="87"/>
                  </a:lnTo>
                  <a:lnTo>
                    <a:pt x="61" y="87"/>
                  </a:lnTo>
                  <a:lnTo>
                    <a:pt x="67" y="87"/>
                  </a:lnTo>
                  <a:lnTo>
                    <a:pt x="72" y="88"/>
                  </a:lnTo>
                  <a:lnTo>
                    <a:pt x="61" y="93"/>
                  </a:lnTo>
                  <a:lnTo>
                    <a:pt x="52" y="102"/>
                  </a:lnTo>
                  <a:lnTo>
                    <a:pt x="46" y="110"/>
                  </a:lnTo>
                  <a:lnTo>
                    <a:pt x="50" y="116"/>
                  </a:lnTo>
                  <a:lnTo>
                    <a:pt x="61" y="119"/>
                  </a:lnTo>
                  <a:lnTo>
                    <a:pt x="74" y="120"/>
                  </a:lnTo>
                  <a:lnTo>
                    <a:pt x="85" y="118"/>
                  </a:lnTo>
                  <a:lnTo>
                    <a:pt x="94" y="114"/>
                  </a:lnTo>
                  <a:lnTo>
                    <a:pt x="98" y="108"/>
                  </a:lnTo>
                  <a:lnTo>
                    <a:pt x="100" y="102"/>
                  </a:lnTo>
                  <a:lnTo>
                    <a:pt x="96" y="97"/>
                  </a:lnTo>
                  <a:lnTo>
                    <a:pt x="93" y="91"/>
                  </a:lnTo>
                  <a:lnTo>
                    <a:pt x="89" y="88"/>
                  </a:lnTo>
                  <a:lnTo>
                    <a:pt x="89" y="86"/>
                  </a:lnTo>
                  <a:lnTo>
                    <a:pt x="93" y="85"/>
                  </a:lnTo>
                  <a:lnTo>
                    <a:pt x="96" y="84"/>
                  </a:lnTo>
                  <a:lnTo>
                    <a:pt x="98" y="85"/>
                  </a:lnTo>
                  <a:lnTo>
                    <a:pt x="100" y="87"/>
                  </a:lnTo>
                  <a:lnTo>
                    <a:pt x="102" y="90"/>
                  </a:lnTo>
                  <a:lnTo>
                    <a:pt x="104" y="94"/>
                  </a:lnTo>
                  <a:lnTo>
                    <a:pt x="106" y="99"/>
                  </a:lnTo>
                  <a:lnTo>
                    <a:pt x="113" y="103"/>
                  </a:lnTo>
                  <a:lnTo>
                    <a:pt x="122" y="103"/>
                  </a:lnTo>
                  <a:lnTo>
                    <a:pt x="137" y="99"/>
                  </a:lnTo>
                  <a:lnTo>
                    <a:pt x="143" y="102"/>
                  </a:lnTo>
                  <a:lnTo>
                    <a:pt x="150" y="104"/>
                  </a:lnTo>
                  <a:lnTo>
                    <a:pt x="159" y="106"/>
                  </a:lnTo>
                  <a:lnTo>
                    <a:pt x="169" y="106"/>
                  </a:lnTo>
                  <a:lnTo>
                    <a:pt x="176" y="105"/>
                  </a:lnTo>
                  <a:lnTo>
                    <a:pt x="185" y="103"/>
                  </a:lnTo>
                  <a:lnTo>
                    <a:pt x="193" y="98"/>
                  </a:lnTo>
                  <a:lnTo>
                    <a:pt x="198" y="91"/>
                  </a:lnTo>
                  <a:lnTo>
                    <a:pt x="198" y="90"/>
                  </a:lnTo>
                  <a:lnTo>
                    <a:pt x="198" y="89"/>
                  </a:lnTo>
                  <a:lnTo>
                    <a:pt x="197" y="88"/>
                  </a:lnTo>
                  <a:lnTo>
                    <a:pt x="197" y="87"/>
                  </a:lnTo>
                  <a:lnTo>
                    <a:pt x="193" y="84"/>
                  </a:lnTo>
                  <a:lnTo>
                    <a:pt x="187" y="80"/>
                  </a:lnTo>
                  <a:lnTo>
                    <a:pt x="178" y="77"/>
                  </a:lnTo>
                  <a:lnTo>
                    <a:pt x="165" y="77"/>
                  </a:lnTo>
                  <a:lnTo>
                    <a:pt x="158" y="77"/>
                  </a:lnTo>
                  <a:lnTo>
                    <a:pt x="152" y="76"/>
                  </a:lnTo>
                  <a:lnTo>
                    <a:pt x="146" y="74"/>
                  </a:lnTo>
                  <a:lnTo>
                    <a:pt x="143" y="72"/>
                  </a:lnTo>
                  <a:lnTo>
                    <a:pt x="148" y="68"/>
                  </a:lnTo>
                  <a:lnTo>
                    <a:pt x="156" y="62"/>
                  </a:lnTo>
                  <a:lnTo>
                    <a:pt x="161" y="59"/>
                  </a:lnTo>
                  <a:lnTo>
                    <a:pt x="167" y="57"/>
                  </a:lnTo>
                  <a:lnTo>
                    <a:pt x="182" y="57"/>
                  </a:lnTo>
                  <a:lnTo>
                    <a:pt x="193" y="56"/>
                  </a:lnTo>
                  <a:lnTo>
                    <a:pt x="200" y="53"/>
                  </a:lnTo>
                  <a:lnTo>
                    <a:pt x="208" y="49"/>
                  </a:lnTo>
                  <a:lnTo>
                    <a:pt x="211" y="44"/>
                  </a:lnTo>
                  <a:lnTo>
                    <a:pt x="211" y="40"/>
                  </a:lnTo>
                  <a:lnTo>
                    <a:pt x="208" y="34"/>
                  </a:lnTo>
                  <a:lnTo>
                    <a:pt x="204" y="30"/>
                  </a:lnTo>
                  <a:lnTo>
                    <a:pt x="195" y="27"/>
                  </a:lnTo>
                  <a:lnTo>
                    <a:pt x="184" y="26"/>
                  </a:lnTo>
                  <a:lnTo>
                    <a:pt x="172" y="27"/>
                  </a:lnTo>
                  <a:lnTo>
                    <a:pt x="163" y="29"/>
                  </a:lnTo>
                  <a:lnTo>
                    <a:pt x="158" y="33"/>
                  </a:lnTo>
                  <a:lnTo>
                    <a:pt x="156" y="37"/>
                  </a:lnTo>
                  <a:lnTo>
                    <a:pt x="156" y="40"/>
                  </a:lnTo>
                  <a:lnTo>
                    <a:pt x="158" y="43"/>
                  </a:lnTo>
                  <a:lnTo>
                    <a:pt x="150" y="47"/>
                  </a:lnTo>
                  <a:lnTo>
                    <a:pt x="141" y="51"/>
                  </a:lnTo>
                  <a:lnTo>
                    <a:pt x="133" y="54"/>
                  </a:lnTo>
                  <a:lnTo>
                    <a:pt x="130" y="56"/>
                  </a:lnTo>
                  <a:lnTo>
                    <a:pt x="128" y="54"/>
                  </a:lnTo>
                  <a:lnTo>
                    <a:pt x="124" y="53"/>
                  </a:lnTo>
                  <a:lnTo>
                    <a:pt x="120" y="51"/>
                  </a:lnTo>
                  <a:lnTo>
                    <a:pt x="117" y="50"/>
                  </a:lnTo>
                  <a:lnTo>
                    <a:pt x="120" y="46"/>
                  </a:lnTo>
                  <a:lnTo>
                    <a:pt x="124" y="41"/>
                  </a:lnTo>
                  <a:lnTo>
                    <a:pt x="126" y="37"/>
                  </a:lnTo>
                  <a:lnTo>
                    <a:pt x="128" y="32"/>
                  </a:lnTo>
                  <a:lnTo>
                    <a:pt x="137" y="28"/>
                  </a:lnTo>
                  <a:lnTo>
                    <a:pt x="145" y="23"/>
                  </a:lnTo>
                  <a:lnTo>
                    <a:pt x="148" y="18"/>
                  </a:lnTo>
                  <a:lnTo>
                    <a:pt x="148" y="12"/>
                  </a:lnTo>
                  <a:lnTo>
                    <a:pt x="143" y="7"/>
                  </a:lnTo>
                  <a:lnTo>
                    <a:pt x="135" y="2"/>
                  </a:lnTo>
                  <a:lnTo>
                    <a:pt x="124" y="0"/>
                  </a:lnTo>
                  <a:lnTo>
                    <a:pt x="115" y="0"/>
                  </a:lnTo>
                  <a:lnTo>
                    <a:pt x="107" y="1"/>
                  </a:lnTo>
                  <a:lnTo>
                    <a:pt x="102" y="2"/>
                  </a:lnTo>
                  <a:lnTo>
                    <a:pt x="96" y="6"/>
                  </a:lnTo>
                  <a:lnTo>
                    <a:pt x="91" y="8"/>
                  </a:lnTo>
                  <a:lnTo>
                    <a:pt x="87" y="10"/>
                  </a:lnTo>
                  <a:lnTo>
                    <a:pt x="85" y="13"/>
                  </a:lnTo>
                  <a:lnTo>
                    <a:pt x="83" y="15"/>
                  </a:lnTo>
                  <a:lnTo>
                    <a:pt x="83" y="18"/>
                  </a:lnTo>
                  <a:lnTo>
                    <a:pt x="85" y="23"/>
                  </a:lnTo>
                  <a:lnTo>
                    <a:pt x="91" y="26"/>
                  </a:lnTo>
                  <a:lnTo>
                    <a:pt x="96" y="29"/>
                  </a:lnTo>
                  <a:lnTo>
                    <a:pt x="102" y="31"/>
                  </a:lnTo>
                  <a:lnTo>
                    <a:pt x="102" y="37"/>
                  </a:lnTo>
                  <a:lnTo>
                    <a:pt x="102" y="41"/>
                  </a:lnTo>
                  <a:lnTo>
                    <a:pt x="100" y="45"/>
                  </a:lnTo>
                  <a:lnTo>
                    <a:pt x="100" y="48"/>
                  </a:lnTo>
                  <a:lnTo>
                    <a:pt x="96" y="48"/>
                  </a:lnTo>
                  <a:lnTo>
                    <a:pt x="91" y="49"/>
                  </a:lnTo>
                  <a:lnTo>
                    <a:pt x="89" y="50"/>
                  </a:lnTo>
                  <a:lnTo>
                    <a:pt x="87" y="50"/>
                  </a:lnTo>
                  <a:lnTo>
                    <a:pt x="80" y="45"/>
                  </a:lnTo>
                  <a:lnTo>
                    <a:pt x="76" y="37"/>
                  </a:lnTo>
                  <a:lnTo>
                    <a:pt x="67" y="30"/>
                  </a:lnTo>
                  <a:lnTo>
                    <a:pt x="52" y="27"/>
                  </a:lnTo>
                  <a:close/>
                </a:path>
              </a:pathLst>
            </a:custGeom>
            <a:solidFill>
              <a:srgbClr val="FFFF7F"/>
            </a:solidFill>
            <a:ln w="9525">
              <a:noFill/>
              <a:round/>
              <a:headEnd/>
              <a:tailEnd/>
            </a:ln>
          </p:spPr>
          <p:txBody>
            <a:bodyPr/>
            <a:lstStyle/>
            <a:p>
              <a:endParaRPr lang="en-US"/>
            </a:p>
          </p:txBody>
        </p:sp>
        <p:sp>
          <p:nvSpPr>
            <p:cNvPr id="85" name="Freeform 285"/>
            <p:cNvSpPr>
              <a:spLocks/>
            </p:cNvSpPr>
            <p:nvPr/>
          </p:nvSpPr>
          <p:spPr bwMode="auto">
            <a:xfrm flipH="1" flipV="1">
              <a:off x="-422" y="2946"/>
              <a:ext cx="109" cy="210"/>
            </a:xfrm>
            <a:custGeom>
              <a:avLst/>
              <a:gdLst/>
              <a:ahLst/>
              <a:cxnLst>
                <a:cxn ang="0">
                  <a:pos x="216" y="0"/>
                </a:cxn>
                <a:cxn ang="0">
                  <a:pos x="199" y="13"/>
                </a:cxn>
                <a:cxn ang="0">
                  <a:pos x="178" y="24"/>
                </a:cxn>
                <a:cxn ang="0">
                  <a:pos x="156" y="35"/>
                </a:cxn>
                <a:cxn ang="0">
                  <a:pos x="134" y="42"/>
                </a:cxn>
                <a:cxn ang="0">
                  <a:pos x="110" y="47"/>
                </a:cxn>
                <a:cxn ang="0">
                  <a:pos x="85" y="51"/>
                </a:cxn>
                <a:cxn ang="0">
                  <a:pos x="63" y="53"/>
                </a:cxn>
                <a:cxn ang="0">
                  <a:pos x="41" y="53"/>
                </a:cxn>
                <a:cxn ang="0">
                  <a:pos x="41" y="64"/>
                </a:cxn>
                <a:cxn ang="0">
                  <a:pos x="37" y="75"/>
                </a:cxn>
                <a:cxn ang="0">
                  <a:pos x="24" y="87"/>
                </a:cxn>
                <a:cxn ang="0">
                  <a:pos x="0" y="97"/>
                </a:cxn>
                <a:cxn ang="0">
                  <a:pos x="15" y="110"/>
                </a:cxn>
                <a:cxn ang="0">
                  <a:pos x="24" y="127"/>
                </a:cxn>
                <a:cxn ang="0">
                  <a:pos x="26" y="144"/>
                </a:cxn>
                <a:cxn ang="0">
                  <a:pos x="15" y="159"/>
                </a:cxn>
                <a:cxn ang="0">
                  <a:pos x="24" y="161"/>
                </a:cxn>
                <a:cxn ang="0">
                  <a:pos x="35" y="164"/>
                </a:cxn>
                <a:cxn ang="0">
                  <a:pos x="48" y="167"/>
                </a:cxn>
                <a:cxn ang="0">
                  <a:pos x="63" y="172"/>
                </a:cxn>
                <a:cxn ang="0">
                  <a:pos x="76" y="179"/>
                </a:cxn>
                <a:cxn ang="0">
                  <a:pos x="89" y="188"/>
                </a:cxn>
                <a:cxn ang="0">
                  <a:pos x="98" y="198"/>
                </a:cxn>
                <a:cxn ang="0">
                  <a:pos x="106" y="210"/>
                </a:cxn>
                <a:cxn ang="0">
                  <a:pos x="111" y="203"/>
                </a:cxn>
                <a:cxn ang="0">
                  <a:pos x="119" y="195"/>
                </a:cxn>
                <a:cxn ang="0">
                  <a:pos x="128" y="188"/>
                </a:cxn>
                <a:cxn ang="0">
                  <a:pos x="137" y="180"/>
                </a:cxn>
                <a:cxn ang="0">
                  <a:pos x="150" y="173"/>
                </a:cxn>
                <a:cxn ang="0">
                  <a:pos x="165" y="168"/>
                </a:cxn>
                <a:cxn ang="0">
                  <a:pos x="180" y="165"/>
                </a:cxn>
                <a:cxn ang="0">
                  <a:pos x="197" y="163"/>
                </a:cxn>
                <a:cxn ang="0">
                  <a:pos x="190" y="154"/>
                </a:cxn>
                <a:cxn ang="0">
                  <a:pos x="184" y="141"/>
                </a:cxn>
                <a:cxn ang="0">
                  <a:pos x="188" y="129"/>
                </a:cxn>
                <a:cxn ang="0">
                  <a:pos x="203" y="114"/>
                </a:cxn>
                <a:cxn ang="0">
                  <a:pos x="188" y="92"/>
                </a:cxn>
                <a:cxn ang="0">
                  <a:pos x="184" y="70"/>
                </a:cxn>
                <a:cxn ang="0">
                  <a:pos x="186" y="50"/>
                </a:cxn>
                <a:cxn ang="0">
                  <a:pos x="190" y="36"/>
                </a:cxn>
                <a:cxn ang="0">
                  <a:pos x="195" y="27"/>
                </a:cxn>
                <a:cxn ang="0">
                  <a:pos x="203" y="18"/>
                </a:cxn>
                <a:cxn ang="0">
                  <a:pos x="210" y="10"/>
                </a:cxn>
                <a:cxn ang="0">
                  <a:pos x="216" y="6"/>
                </a:cxn>
                <a:cxn ang="0">
                  <a:pos x="217" y="5"/>
                </a:cxn>
                <a:cxn ang="0">
                  <a:pos x="217" y="3"/>
                </a:cxn>
                <a:cxn ang="0">
                  <a:pos x="216" y="2"/>
                </a:cxn>
                <a:cxn ang="0">
                  <a:pos x="216" y="2"/>
                </a:cxn>
                <a:cxn ang="0">
                  <a:pos x="216" y="0"/>
                </a:cxn>
              </a:cxnLst>
              <a:rect l="0" t="0" r="r" b="b"/>
              <a:pathLst>
                <a:path w="217" h="210">
                  <a:moveTo>
                    <a:pt x="216" y="0"/>
                  </a:moveTo>
                  <a:lnTo>
                    <a:pt x="199" y="13"/>
                  </a:lnTo>
                  <a:lnTo>
                    <a:pt x="178" y="24"/>
                  </a:lnTo>
                  <a:lnTo>
                    <a:pt x="156" y="35"/>
                  </a:lnTo>
                  <a:lnTo>
                    <a:pt x="134" y="42"/>
                  </a:lnTo>
                  <a:lnTo>
                    <a:pt x="110" y="47"/>
                  </a:lnTo>
                  <a:lnTo>
                    <a:pt x="85" y="51"/>
                  </a:lnTo>
                  <a:lnTo>
                    <a:pt x="63" y="53"/>
                  </a:lnTo>
                  <a:lnTo>
                    <a:pt x="41" y="53"/>
                  </a:lnTo>
                  <a:lnTo>
                    <a:pt x="41" y="64"/>
                  </a:lnTo>
                  <a:lnTo>
                    <a:pt x="37" y="75"/>
                  </a:lnTo>
                  <a:lnTo>
                    <a:pt x="24" y="87"/>
                  </a:lnTo>
                  <a:lnTo>
                    <a:pt x="0" y="97"/>
                  </a:lnTo>
                  <a:lnTo>
                    <a:pt x="15" y="110"/>
                  </a:lnTo>
                  <a:lnTo>
                    <a:pt x="24" y="127"/>
                  </a:lnTo>
                  <a:lnTo>
                    <a:pt x="26" y="144"/>
                  </a:lnTo>
                  <a:lnTo>
                    <a:pt x="15" y="159"/>
                  </a:lnTo>
                  <a:lnTo>
                    <a:pt x="24" y="161"/>
                  </a:lnTo>
                  <a:lnTo>
                    <a:pt x="35" y="164"/>
                  </a:lnTo>
                  <a:lnTo>
                    <a:pt x="48" y="167"/>
                  </a:lnTo>
                  <a:lnTo>
                    <a:pt x="63" y="172"/>
                  </a:lnTo>
                  <a:lnTo>
                    <a:pt x="76" y="179"/>
                  </a:lnTo>
                  <a:lnTo>
                    <a:pt x="89" y="188"/>
                  </a:lnTo>
                  <a:lnTo>
                    <a:pt x="98" y="198"/>
                  </a:lnTo>
                  <a:lnTo>
                    <a:pt x="106" y="210"/>
                  </a:lnTo>
                  <a:lnTo>
                    <a:pt x="111" y="203"/>
                  </a:lnTo>
                  <a:lnTo>
                    <a:pt x="119" y="195"/>
                  </a:lnTo>
                  <a:lnTo>
                    <a:pt x="128" y="188"/>
                  </a:lnTo>
                  <a:lnTo>
                    <a:pt x="137" y="180"/>
                  </a:lnTo>
                  <a:lnTo>
                    <a:pt x="150" y="173"/>
                  </a:lnTo>
                  <a:lnTo>
                    <a:pt x="165" y="168"/>
                  </a:lnTo>
                  <a:lnTo>
                    <a:pt x="180" y="165"/>
                  </a:lnTo>
                  <a:lnTo>
                    <a:pt x="197" y="163"/>
                  </a:lnTo>
                  <a:lnTo>
                    <a:pt x="190" y="154"/>
                  </a:lnTo>
                  <a:lnTo>
                    <a:pt x="184" y="141"/>
                  </a:lnTo>
                  <a:lnTo>
                    <a:pt x="188" y="129"/>
                  </a:lnTo>
                  <a:lnTo>
                    <a:pt x="203" y="114"/>
                  </a:lnTo>
                  <a:lnTo>
                    <a:pt x="188" y="92"/>
                  </a:lnTo>
                  <a:lnTo>
                    <a:pt x="184" y="70"/>
                  </a:lnTo>
                  <a:lnTo>
                    <a:pt x="186" y="50"/>
                  </a:lnTo>
                  <a:lnTo>
                    <a:pt x="190" y="36"/>
                  </a:lnTo>
                  <a:lnTo>
                    <a:pt x="195" y="27"/>
                  </a:lnTo>
                  <a:lnTo>
                    <a:pt x="203" y="18"/>
                  </a:lnTo>
                  <a:lnTo>
                    <a:pt x="210" y="10"/>
                  </a:lnTo>
                  <a:lnTo>
                    <a:pt x="216" y="6"/>
                  </a:lnTo>
                  <a:lnTo>
                    <a:pt x="217" y="5"/>
                  </a:lnTo>
                  <a:lnTo>
                    <a:pt x="217" y="3"/>
                  </a:lnTo>
                  <a:lnTo>
                    <a:pt x="216" y="2"/>
                  </a:lnTo>
                  <a:lnTo>
                    <a:pt x="216" y="2"/>
                  </a:lnTo>
                  <a:lnTo>
                    <a:pt x="216" y="0"/>
                  </a:lnTo>
                  <a:close/>
                </a:path>
              </a:pathLst>
            </a:custGeom>
            <a:solidFill>
              <a:srgbClr val="49AF00"/>
            </a:solidFill>
            <a:ln w="9525">
              <a:noFill/>
              <a:round/>
              <a:headEnd/>
              <a:tailEnd/>
            </a:ln>
          </p:spPr>
          <p:txBody>
            <a:bodyPr/>
            <a:lstStyle/>
            <a:p>
              <a:endParaRPr lang="en-US"/>
            </a:p>
          </p:txBody>
        </p:sp>
        <p:sp>
          <p:nvSpPr>
            <p:cNvPr id="86" name="Freeform 286"/>
            <p:cNvSpPr>
              <a:spLocks/>
            </p:cNvSpPr>
            <p:nvPr/>
          </p:nvSpPr>
          <p:spPr bwMode="auto">
            <a:xfrm>
              <a:off x="-144" y="2893"/>
              <a:ext cx="204" cy="173"/>
            </a:xfrm>
            <a:custGeom>
              <a:avLst/>
              <a:gdLst/>
              <a:ahLst/>
              <a:cxnLst>
                <a:cxn ang="0">
                  <a:pos x="185" y="0"/>
                </a:cxn>
                <a:cxn ang="0">
                  <a:pos x="171" y="2"/>
                </a:cxn>
                <a:cxn ang="0">
                  <a:pos x="154" y="6"/>
                </a:cxn>
                <a:cxn ang="0">
                  <a:pos x="133" y="9"/>
                </a:cxn>
                <a:cxn ang="0">
                  <a:pos x="111" y="13"/>
                </a:cxn>
                <a:cxn ang="0">
                  <a:pos x="87" y="17"/>
                </a:cxn>
                <a:cxn ang="0">
                  <a:pos x="65" y="20"/>
                </a:cxn>
                <a:cxn ang="0">
                  <a:pos x="44" y="23"/>
                </a:cxn>
                <a:cxn ang="0">
                  <a:pos x="26" y="24"/>
                </a:cxn>
                <a:cxn ang="0">
                  <a:pos x="18" y="23"/>
                </a:cxn>
                <a:cxn ang="0">
                  <a:pos x="11" y="23"/>
                </a:cxn>
                <a:cxn ang="0">
                  <a:pos x="3" y="22"/>
                </a:cxn>
                <a:cxn ang="0">
                  <a:pos x="0" y="22"/>
                </a:cxn>
                <a:cxn ang="0">
                  <a:pos x="22" y="29"/>
                </a:cxn>
                <a:cxn ang="0">
                  <a:pos x="42" y="39"/>
                </a:cxn>
                <a:cxn ang="0">
                  <a:pos x="59" y="52"/>
                </a:cxn>
                <a:cxn ang="0">
                  <a:pos x="76" y="65"/>
                </a:cxn>
                <a:cxn ang="0">
                  <a:pos x="89" y="80"/>
                </a:cxn>
                <a:cxn ang="0">
                  <a:pos x="100" y="97"/>
                </a:cxn>
                <a:cxn ang="0">
                  <a:pos x="107" y="114"/>
                </a:cxn>
                <a:cxn ang="0">
                  <a:pos x="113" y="130"/>
                </a:cxn>
                <a:cxn ang="0">
                  <a:pos x="124" y="130"/>
                </a:cxn>
                <a:cxn ang="0">
                  <a:pos x="137" y="132"/>
                </a:cxn>
                <a:cxn ang="0">
                  <a:pos x="152" y="136"/>
                </a:cxn>
                <a:cxn ang="0">
                  <a:pos x="169" y="140"/>
                </a:cxn>
                <a:cxn ang="0">
                  <a:pos x="184" y="148"/>
                </a:cxn>
                <a:cxn ang="0">
                  <a:pos x="198" y="155"/>
                </a:cxn>
                <a:cxn ang="0">
                  <a:pos x="211" y="164"/>
                </a:cxn>
                <a:cxn ang="0">
                  <a:pos x="221" y="173"/>
                </a:cxn>
                <a:cxn ang="0">
                  <a:pos x="232" y="168"/>
                </a:cxn>
                <a:cxn ang="0">
                  <a:pos x="249" y="163"/>
                </a:cxn>
                <a:cxn ang="0">
                  <a:pos x="267" y="159"/>
                </a:cxn>
                <a:cxn ang="0">
                  <a:pos x="290" y="156"/>
                </a:cxn>
                <a:cxn ang="0">
                  <a:pos x="316" y="155"/>
                </a:cxn>
                <a:cxn ang="0">
                  <a:pos x="345" y="156"/>
                </a:cxn>
                <a:cxn ang="0">
                  <a:pos x="375" y="161"/>
                </a:cxn>
                <a:cxn ang="0">
                  <a:pos x="408" y="168"/>
                </a:cxn>
                <a:cxn ang="0">
                  <a:pos x="399" y="161"/>
                </a:cxn>
                <a:cxn ang="0">
                  <a:pos x="388" y="154"/>
                </a:cxn>
                <a:cxn ang="0">
                  <a:pos x="381" y="145"/>
                </a:cxn>
                <a:cxn ang="0">
                  <a:pos x="373" y="133"/>
                </a:cxn>
                <a:cxn ang="0">
                  <a:pos x="371" y="121"/>
                </a:cxn>
                <a:cxn ang="0">
                  <a:pos x="371" y="107"/>
                </a:cxn>
                <a:cxn ang="0">
                  <a:pos x="379" y="92"/>
                </a:cxn>
                <a:cxn ang="0">
                  <a:pos x="392" y="74"/>
                </a:cxn>
                <a:cxn ang="0">
                  <a:pos x="373" y="72"/>
                </a:cxn>
                <a:cxn ang="0">
                  <a:pos x="353" y="69"/>
                </a:cxn>
                <a:cxn ang="0">
                  <a:pos x="334" y="64"/>
                </a:cxn>
                <a:cxn ang="0">
                  <a:pos x="317" y="58"/>
                </a:cxn>
                <a:cxn ang="0">
                  <a:pos x="303" y="50"/>
                </a:cxn>
                <a:cxn ang="0">
                  <a:pos x="291" y="39"/>
                </a:cxn>
                <a:cxn ang="0">
                  <a:pos x="286" y="27"/>
                </a:cxn>
                <a:cxn ang="0">
                  <a:pos x="284" y="10"/>
                </a:cxn>
                <a:cxn ang="0">
                  <a:pos x="273" y="11"/>
                </a:cxn>
                <a:cxn ang="0">
                  <a:pos x="262" y="13"/>
                </a:cxn>
                <a:cxn ang="0">
                  <a:pos x="250" y="13"/>
                </a:cxn>
                <a:cxn ang="0">
                  <a:pos x="239" y="13"/>
                </a:cxn>
                <a:cxn ang="0">
                  <a:pos x="226" y="12"/>
                </a:cxn>
                <a:cxn ang="0">
                  <a:pos x="213" y="9"/>
                </a:cxn>
                <a:cxn ang="0">
                  <a:pos x="200" y="5"/>
                </a:cxn>
                <a:cxn ang="0">
                  <a:pos x="185" y="0"/>
                </a:cxn>
              </a:cxnLst>
              <a:rect l="0" t="0" r="r" b="b"/>
              <a:pathLst>
                <a:path w="408" h="173">
                  <a:moveTo>
                    <a:pt x="185" y="0"/>
                  </a:moveTo>
                  <a:lnTo>
                    <a:pt x="171" y="2"/>
                  </a:lnTo>
                  <a:lnTo>
                    <a:pt x="154" y="6"/>
                  </a:lnTo>
                  <a:lnTo>
                    <a:pt x="133" y="9"/>
                  </a:lnTo>
                  <a:lnTo>
                    <a:pt x="111" y="13"/>
                  </a:lnTo>
                  <a:lnTo>
                    <a:pt x="87" y="17"/>
                  </a:lnTo>
                  <a:lnTo>
                    <a:pt x="65" y="20"/>
                  </a:lnTo>
                  <a:lnTo>
                    <a:pt x="44" y="23"/>
                  </a:lnTo>
                  <a:lnTo>
                    <a:pt x="26" y="24"/>
                  </a:lnTo>
                  <a:lnTo>
                    <a:pt x="18" y="23"/>
                  </a:lnTo>
                  <a:lnTo>
                    <a:pt x="11" y="23"/>
                  </a:lnTo>
                  <a:lnTo>
                    <a:pt x="3" y="22"/>
                  </a:lnTo>
                  <a:lnTo>
                    <a:pt x="0" y="22"/>
                  </a:lnTo>
                  <a:lnTo>
                    <a:pt x="22" y="29"/>
                  </a:lnTo>
                  <a:lnTo>
                    <a:pt x="42" y="39"/>
                  </a:lnTo>
                  <a:lnTo>
                    <a:pt x="59" y="52"/>
                  </a:lnTo>
                  <a:lnTo>
                    <a:pt x="76" y="65"/>
                  </a:lnTo>
                  <a:lnTo>
                    <a:pt x="89" y="80"/>
                  </a:lnTo>
                  <a:lnTo>
                    <a:pt x="100" y="97"/>
                  </a:lnTo>
                  <a:lnTo>
                    <a:pt x="107" y="114"/>
                  </a:lnTo>
                  <a:lnTo>
                    <a:pt x="113" y="130"/>
                  </a:lnTo>
                  <a:lnTo>
                    <a:pt x="124" y="130"/>
                  </a:lnTo>
                  <a:lnTo>
                    <a:pt x="137" y="132"/>
                  </a:lnTo>
                  <a:lnTo>
                    <a:pt x="152" y="136"/>
                  </a:lnTo>
                  <a:lnTo>
                    <a:pt x="169" y="140"/>
                  </a:lnTo>
                  <a:lnTo>
                    <a:pt x="184" y="148"/>
                  </a:lnTo>
                  <a:lnTo>
                    <a:pt x="198" y="155"/>
                  </a:lnTo>
                  <a:lnTo>
                    <a:pt x="211" y="164"/>
                  </a:lnTo>
                  <a:lnTo>
                    <a:pt x="221" y="173"/>
                  </a:lnTo>
                  <a:lnTo>
                    <a:pt x="232" y="168"/>
                  </a:lnTo>
                  <a:lnTo>
                    <a:pt x="249" y="163"/>
                  </a:lnTo>
                  <a:lnTo>
                    <a:pt x="267" y="159"/>
                  </a:lnTo>
                  <a:lnTo>
                    <a:pt x="290" y="156"/>
                  </a:lnTo>
                  <a:lnTo>
                    <a:pt x="316" y="155"/>
                  </a:lnTo>
                  <a:lnTo>
                    <a:pt x="345" y="156"/>
                  </a:lnTo>
                  <a:lnTo>
                    <a:pt x="375" y="161"/>
                  </a:lnTo>
                  <a:lnTo>
                    <a:pt x="408" y="168"/>
                  </a:lnTo>
                  <a:lnTo>
                    <a:pt x="399" y="161"/>
                  </a:lnTo>
                  <a:lnTo>
                    <a:pt x="388" y="154"/>
                  </a:lnTo>
                  <a:lnTo>
                    <a:pt x="381" y="145"/>
                  </a:lnTo>
                  <a:lnTo>
                    <a:pt x="373" y="133"/>
                  </a:lnTo>
                  <a:lnTo>
                    <a:pt x="371" y="121"/>
                  </a:lnTo>
                  <a:lnTo>
                    <a:pt x="371" y="107"/>
                  </a:lnTo>
                  <a:lnTo>
                    <a:pt x="379" y="92"/>
                  </a:lnTo>
                  <a:lnTo>
                    <a:pt x="392" y="74"/>
                  </a:lnTo>
                  <a:lnTo>
                    <a:pt x="373" y="72"/>
                  </a:lnTo>
                  <a:lnTo>
                    <a:pt x="353" y="69"/>
                  </a:lnTo>
                  <a:lnTo>
                    <a:pt x="334" y="64"/>
                  </a:lnTo>
                  <a:lnTo>
                    <a:pt x="317" y="58"/>
                  </a:lnTo>
                  <a:lnTo>
                    <a:pt x="303" y="50"/>
                  </a:lnTo>
                  <a:lnTo>
                    <a:pt x="291" y="39"/>
                  </a:lnTo>
                  <a:lnTo>
                    <a:pt x="286" y="27"/>
                  </a:lnTo>
                  <a:lnTo>
                    <a:pt x="284" y="10"/>
                  </a:lnTo>
                  <a:lnTo>
                    <a:pt x="273" y="11"/>
                  </a:lnTo>
                  <a:lnTo>
                    <a:pt x="262" y="13"/>
                  </a:lnTo>
                  <a:lnTo>
                    <a:pt x="250" y="13"/>
                  </a:lnTo>
                  <a:lnTo>
                    <a:pt x="239" y="13"/>
                  </a:lnTo>
                  <a:lnTo>
                    <a:pt x="226" y="12"/>
                  </a:lnTo>
                  <a:lnTo>
                    <a:pt x="213" y="9"/>
                  </a:lnTo>
                  <a:lnTo>
                    <a:pt x="200" y="5"/>
                  </a:lnTo>
                  <a:lnTo>
                    <a:pt x="185" y="0"/>
                  </a:lnTo>
                  <a:close/>
                </a:path>
              </a:pathLst>
            </a:custGeom>
            <a:solidFill>
              <a:srgbClr val="49AF00"/>
            </a:solidFill>
            <a:ln w="9525">
              <a:noFill/>
              <a:round/>
              <a:headEnd/>
              <a:tailEnd/>
            </a:ln>
          </p:spPr>
          <p:txBody>
            <a:bodyPr/>
            <a:lstStyle/>
            <a:p>
              <a:endParaRPr lang="en-US"/>
            </a:p>
          </p:txBody>
        </p:sp>
        <p:sp>
          <p:nvSpPr>
            <p:cNvPr id="87" name="Freeform 287"/>
            <p:cNvSpPr>
              <a:spLocks/>
            </p:cNvSpPr>
            <p:nvPr/>
          </p:nvSpPr>
          <p:spPr bwMode="auto">
            <a:xfrm>
              <a:off x="-249" y="2632"/>
              <a:ext cx="179" cy="246"/>
            </a:xfrm>
            <a:custGeom>
              <a:avLst/>
              <a:gdLst/>
              <a:ahLst/>
              <a:cxnLst>
                <a:cxn ang="0">
                  <a:pos x="303" y="119"/>
                </a:cxn>
                <a:cxn ang="0">
                  <a:pos x="256" y="121"/>
                </a:cxn>
                <a:cxn ang="0">
                  <a:pos x="195" y="133"/>
                </a:cxn>
                <a:cxn ang="0">
                  <a:pos x="137" y="161"/>
                </a:cxn>
                <a:cxn ang="0">
                  <a:pos x="104" y="205"/>
                </a:cxn>
                <a:cxn ang="0">
                  <a:pos x="80" y="232"/>
                </a:cxn>
                <a:cxn ang="0">
                  <a:pos x="55" y="238"/>
                </a:cxn>
                <a:cxn ang="0">
                  <a:pos x="39" y="240"/>
                </a:cxn>
                <a:cxn ang="0">
                  <a:pos x="22" y="242"/>
                </a:cxn>
                <a:cxn ang="0">
                  <a:pos x="7" y="245"/>
                </a:cxn>
                <a:cxn ang="0">
                  <a:pos x="1" y="245"/>
                </a:cxn>
                <a:cxn ang="0">
                  <a:pos x="0" y="243"/>
                </a:cxn>
                <a:cxn ang="0">
                  <a:pos x="29" y="235"/>
                </a:cxn>
                <a:cxn ang="0">
                  <a:pos x="68" y="210"/>
                </a:cxn>
                <a:cxn ang="0">
                  <a:pos x="85" y="180"/>
                </a:cxn>
                <a:cxn ang="0">
                  <a:pos x="89" y="154"/>
                </a:cxn>
                <a:cxn ang="0">
                  <a:pos x="87" y="137"/>
                </a:cxn>
                <a:cxn ang="0">
                  <a:pos x="80" y="117"/>
                </a:cxn>
                <a:cxn ang="0">
                  <a:pos x="85" y="105"/>
                </a:cxn>
                <a:cxn ang="0">
                  <a:pos x="113" y="93"/>
                </a:cxn>
                <a:cxn ang="0">
                  <a:pos x="139" y="76"/>
                </a:cxn>
                <a:cxn ang="0">
                  <a:pos x="148" y="55"/>
                </a:cxn>
                <a:cxn ang="0">
                  <a:pos x="158" y="43"/>
                </a:cxn>
                <a:cxn ang="0">
                  <a:pos x="198" y="35"/>
                </a:cxn>
                <a:cxn ang="0">
                  <a:pos x="243" y="23"/>
                </a:cxn>
                <a:cxn ang="0">
                  <a:pos x="280" y="8"/>
                </a:cxn>
                <a:cxn ang="0">
                  <a:pos x="291" y="10"/>
                </a:cxn>
                <a:cxn ang="0">
                  <a:pos x="297" y="33"/>
                </a:cxn>
                <a:cxn ang="0">
                  <a:pos x="314" y="56"/>
                </a:cxn>
                <a:cxn ang="0">
                  <a:pos x="342" y="75"/>
                </a:cxn>
                <a:cxn ang="0">
                  <a:pos x="347" y="82"/>
                </a:cxn>
                <a:cxn ang="0">
                  <a:pos x="325" y="87"/>
                </a:cxn>
                <a:cxn ang="0">
                  <a:pos x="308" y="96"/>
                </a:cxn>
                <a:cxn ang="0">
                  <a:pos x="306" y="111"/>
                </a:cxn>
              </a:cxnLst>
              <a:rect l="0" t="0" r="r" b="b"/>
              <a:pathLst>
                <a:path w="358" h="246">
                  <a:moveTo>
                    <a:pt x="314" y="119"/>
                  </a:moveTo>
                  <a:lnTo>
                    <a:pt x="303" y="119"/>
                  </a:lnTo>
                  <a:lnTo>
                    <a:pt x="282" y="119"/>
                  </a:lnTo>
                  <a:lnTo>
                    <a:pt x="256" y="121"/>
                  </a:lnTo>
                  <a:lnTo>
                    <a:pt x="226" y="125"/>
                  </a:lnTo>
                  <a:lnTo>
                    <a:pt x="195" y="133"/>
                  </a:lnTo>
                  <a:lnTo>
                    <a:pt x="165" y="144"/>
                  </a:lnTo>
                  <a:lnTo>
                    <a:pt x="137" y="161"/>
                  </a:lnTo>
                  <a:lnTo>
                    <a:pt x="117" y="184"/>
                  </a:lnTo>
                  <a:lnTo>
                    <a:pt x="104" y="205"/>
                  </a:lnTo>
                  <a:lnTo>
                    <a:pt x="93" y="222"/>
                  </a:lnTo>
                  <a:lnTo>
                    <a:pt x="80" y="232"/>
                  </a:lnTo>
                  <a:lnTo>
                    <a:pt x="65" y="237"/>
                  </a:lnTo>
                  <a:lnTo>
                    <a:pt x="55" y="238"/>
                  </a:lnTo>
                  <a:lnTo>
                    <a:pt x="48" y="239"/>
                  </a:lnTo>
                  <a:lnTo>
                    <a:pt x="39" y="240"/>
                  </a:lnTo>
                  <a:lnTo>
                    <a:pt x="29" y="241"/>
                  </a:lnTo>
                  <a:lnTo>
                    <a:pt x="22" y="242"/>
                  </a:lnTo>
                  <a:lnTo>
                    <a:pt x="14" y="243"/>
                  </a:lnTo>
                  <a:lnTo>
                    <a:pt x="7" y="245"/>
                  </a:lnTo>
                  <a:lnTo>
                    <a:pt x="1" y="246"/>
                  </a:lnTo>
                  <a:lnTo>
                    <a:pt x="1" y="245"/>
                  </a:lnTo>
                  <a:lnTo>
                    <a:pt x="1" y="244"/>
                  </a:lnTo>
                  <a:lnTo>
                    <a:pt x="0" y="243"/>
                  </a:lnTo>
                  <a:lnTo>
                    <a:pt x="0" y="242"/>
                  </a:lnTo>
                  <a:lnTo>
                    <a:pt x="29" y="235"/>
                  </a:lnTo>
                  <a:lnTo>
                    <a:pt x="53" y="224"/>
                  </a:lnTo>
                  <a:lnTo>
                    <a:pt x="68" y="210"/>
                  </a:lnTo>
                  <a:lnTo>
                    <a:pt x="80" y="196"/>
                  </a:lnTo>
                  <a:lnTo>
                    <a:pt x="85" y="180"/>
                  </a:lnTo>
                  <a:lnTo>
                    <a:pt x="89" y="167"/>
                  </a:lnTo>
                  <a:lnTo>
                    <a:pt x="89" y="154"/>
                  </a:lnTo>
                  <a:lnTo>
                    <a:pt x="89" y="145"/>
                  </a:lnTo>
                  <a:lnTo>
                    <a:pt x="87" y="137"/>
                  </a:lnTo>
                  <a:lnTo>
                    <a:pt x="85" y="127"/>
                  </a:lnTo>
                  <a:lnTo>
                    <a:pt x="80" y="117"/>
                  </a:lnTo>
                  <a:lnTo>
                    <a:pt x="74" y="106"/>
                  </a:lnTo>
                  <a:lnTo>
                    <a:pt x="85" y="105"/>
                  </a:lnTo>
                  <a:lnTo>
                    <a:pt x="100" y="101"/>
                  </a:lnTo>
                  <a:lnTo>
                    <a:pt x="113" y="93"/>
                  </a:lnTo>
                  <a:lnTo>
                    <a:pt x="128" y="85"/>
                  </a:lnTo>
                  <a:lnTo>
                    <a:pt x="139" y="76"/>
                  </a:lnTo>
                  <a:lnTo>
                    <a:pt x="146" y="65"/>
                  </a:lnTo>
                  <a:lnTo>
                    <a:pt x="148" y="55"/>
                  </a:lnTo>
                  <a:lnTo>
                    <a:pt x="143" y="44"/>
                  </a:lnTo>
                  <a:lnTo>
                    <a:pt x="158" y="43"/>
                  </a:lnTo>
                  <a:lnTo>
                    <a:pt x="178" y="40"/>
                  </a:lnTo>
                  <a:lnTo>
                    <a:pt x="198" y="35"/>
                  </a:lnTo>
                  <a:lnTo>
                    <a:pt x="223" y="29"/>
                  </a:lnTo>
                  <a:lnTo>
                    <a:pt x="243" y="23"/>
                  </a:lnTo>
                  <a:lnTo>
                    <a:pt x="263" y="16"/>
                  </a:lnTo>
                  <a:lnTo>
                    <a:pt x="280" y="8"/>
                  </a:lnTo>
                  <a:lnTo>
                    <a:pt x="291" y="0"/>
                  </a:lnTo>
                  <a:lnTo>
                    <a:pt x="291" y="10"/>
                  </a:lnTo>
                  <a:lnTo>
                    <a:pt x="293" y="21"/>
                  </a:lnTo>
                  <a:lnTo>
                    <a:pt x="297" y="33"/>
                  </a:lnTo>
                  <a:lnTo>
                    <a:pt x="304" y="45"/>
                  </a:lnTo>
                  <a:lnTo>
                    <a:pt x="314" y="56"/>
                  </a:lnTo>
                  <a:lnTo>
                    <a:pt x="327" y="66"/>
                  </a:lnTo>
                  <a:lnTo>
                    <a:pt x="342" y="75"/>
                  </a:lnTo>
                  <a:lnTo>
                    <a:pt x="358" y="81"/>
                  </a:lnTo>
                  <a:lnTo>
                    <a:pt x="347" y="82"/>
                  </a:lnTo>
                  <a:lnTo>
                    <a:pt x="336" y="84"/>
                  </a:lnTo>
                  <a:lnTo>
                    <a:pt x="325" y="87"/>
                  </a:lnTo>
                  <a:lnTo>
                    <a:pt x="316" y="91"/>
                  </a:lnTo>
                  <a:lnTo>
                    <a:pt x="308" y="96"/>
                  </a:lnTo>
                  <a:lnTo>
                    <a:pt x="306" y="104"/>
                  </a:lnTo>
                  <a:lnTo>
                    <a:pt x="306" y="111"/>
                  </a:lnTo>
                  <a:lnTo>
                    <a:pt x="314" y="119"/>
                  </a:lnTo>
                  <a:close/>
                </a:path>
              </a:pathLst>
            </a:custGeom>
            <a:solidFill>
              <a:srgbClr val="49AF00"/>
            </a:solidFill>
            <a:ln w="9525">
              <a:noFill/>
              <a:round/>
              <a:headEnd/>
              <a:tailEnd/>
            </a:ln>
          </p:spPr>
          <p:txBody>
            <a:bodyPr/>
            <a:lstStyle/>
            <a:p>
              <a:endParaRPr lang="en-US"/>
            </a:p>
          </p:txBody>
        </p:sp>
        <p:sp>
          <p:nvSpPr>
            <p:cNvPr id="88" name="Freeform 288"/>
            <p:cNvSpPr>
              <a:spLocks/>
            </p:cNvSpPr>
            <p:nvPr/>
          </p:nvSpPr>
          <p:spPr bwMode="auto">
            <a:xfrm>
              <a:off x="-308" y="2636"/>
              <a:ext cx="106" cy="238"/>
            </a:xfrm>
            <a:custGeom>
              <a:avLst/>
              <a:gdLst/>
              <a:ahLst/>
              <a:cxnLst>
                <a:cxn ang="0">
                  <a:pos x="113" y="235"/>
                </a:cxn>
                <a:cxn ang="0">
                  <a:pos x="98" y="228"/>
                </a:cxn>
                <a:cxn ang="0">
                  <a:pos x="78" y="228"/>
                </a:cxn>
                <a:cxn ang="0">
                  <a:pos x="66" y="225"/>
                </a:cxn>
                <a:cxn ang="0">
                  <a:pos x="68" y="219"/>
                </a:cxn>
                <a:cxn ang="0">
                  <a:pos x="81" y="210"/>
                </a:cxn>
                <a:cxn ang="0">
                  <a:pos x="102" y="208"/>
                </a:cxn>
                <a:cxn ang="0">
                  <a:pos x="120" y="204"/>
                </a:cxn>
                <a:cxn ang="0">
                  <a:pos x="130" y="198"/>
                </a:cxn>
                <a:cxn ang="0">
                  <a:pos x="131" y="193"/>
                </a:cxn>
                <a:cxn ang="0">
                  <a:pos x="130" y="189"/>
                </a:cxn>
                <a:cxn ang="0">
                  <a:pos x="126" y="183"/>
                </a:cxn>
                <a:cxn ang="0">
                  <a:pos x="115" y="178"/>
                </a:cxn>
                <a:cxn ang="0">
                  <a:pos x="92" y="178"/>
                </a:cxn>
                <a:cxn ang="0">
                  <a:pos x="78" y="184"/>
                </a:cxn>
                <a:cxn ang="0">
                  <a:pos x="76" y="191"/>
                </a:cxn>
                <a:cxn ang="0">
                  <a:pos x="70" y="198"/>
                </a:cxn>
                <a:cxn ang="0">
                  <a:pos x="53" y="205"/>
                </a:cxn>
                <a:cxn ang="0">
                  <a:pos x="48" y="205"/>
                </a:cxn>
                <a:cxn ang="0">
                  <a:pos x="40" y="202"/>
                </a:cxn>
                <a:cxn ang="0">
                  <a:pos x="40" y="197"/>
                </a:cxn>
                <a:cxn ang="0">
                  <a:pos x="46" y="188"/>
                </a:cxn>
                <a:cxn ang="0">
                  <a:pos x="55" y="180"/>
                </a:cxn>
                <a:cxn ang="0">
                  <a:pos x="66" y="173"/>
                </a:cxn>
                <a:cxn ang="0">
                  <a:pos x="68" y="167"/>
                </a:cxn>
                <a:cxn ang="0">
                  <a:pos x="68" y="164"/>
                </a:cxn>
                <a:cxn ang="0">
                  <a:pos x="65" y="159"/>
                </a:cxn>
                <a:cxn ang="0">
                  <a:pos x="53" y="153"/>
                </a:cxn>
                <a:cxn ang="0">
                  <a:pos x="39" y="151"/>
                </a:cxn>
                <a:cxn ang="0">
                  <a:pos x="27" y="152"/>
                </a:cxn>
                <a:cxn ang="0">
                  <a:pos x="20" y="154"/>
                </a:cxn>
                <a:cxn ang="0">
                  <a:pos x="13" y="158"/>
                </a:cxn>
                <a:cxn ang="0">
                  <a:pos x="0" y="137"/>
                </a:cxn>
                <a:cxn ang="0">
                  <a:pos x="18" y="90"/>
                </a:cxn>
                <a:cxn ang="0">
                  <a:pos x="76" y="48"/>
                </a:cxn>
                <a:cxn ang="0">
                  <a:pos x="148" y="17"/>
                </a:cxn>
                <a:cxn ang="0">
                  <a:pos x="189" y="5"/>
                </a:cxn>
                <a:cxn ang="0">
                  <a:pos x="211" y="0"/>
                </a:cxn>
                <a:cxn ang="0">
                  <a:pos x="193" y="15"/>
                </a:cxn>
                <a:cxn ang="0">
                  <a:pos x="172" y="42"/>
                </a:cxn>
                <a:cxn ang="0">
                  <a:pos x="172" y="66"/>
                </a:cxn>
                <a:cxn ang="0">
                  <a:pos x="184" y="88"/>
                </a:cxn>
                <a:cxn ang="0">
                  <a:pos x="197" y="113"/>
                </a:cxn>
                <a:cxn ang="0">
                  <a:pos x="204" y="133"/>
                </a:cxn>
                <a:cxn ang="0">
                  <a:pos x="206" y="150"/>
                </a:cxn>
                <a:cxn ang="0">
                  <a:pos x="202" y="176"/>
                </a:cxn>
                <a:cxn ang="0">
                  <a:pos x="185" y="206"/>
                </a:cxn>
                <a:cxn ang="0">
                  <a:pos x="146" y="231"/>
                </a:cxn>
              </a:cxnLst>
              <a:rect l="0" t="0" r="r" b="b"/>
              <a:pathLst>
                <a:path w="211" h="238">
                  <a:moveTo>
                    <a:pt x="117" y="238"/>
                  </a:moveTo>
                  <a:lnTo>
                    <a:pt x="113" y="235"/>
                  </a:lnTo>
                  <a:lnTo>
                    <a:pt x="107" y="231"/>
                  </a:lnTo>
                  <a:lnTo>
                    <a:pt x="98" y="228"/>
                  </a:lnTo>
                  <a:lnTo>
                    <a:pt x="85" y="228"/>
                  </a:lnTo>
                  <a:lnTo>
                    <a:pt x="78" y="228"/>
                  </a:lnTo>
                  <a:lnTo>
                    <a:pt x="72" y="227"/>
                  </a:lnTo>
                  <a:lnTo>
                    <a:pt x="66" y="225"/>
                  </a:lnTo>
                  <a:lnTo>
                    <a:pt x="63" y="223"/>
                  </a:lnTo>
                  <a:lnTo>
                    <a:pt x="68" y="219"/>
                  </a:lnTo>
                  <a:lnTo>
                    <a:pt x="76" y="213"/>
                  </a:lnTo>
                  <a:lnTo>
                    <a:pt x="81" y="210"/>
                  </a:lnTo>
                  <a:lnTo>
                    <a:pt x="87" y="208"/>
                  </a:lnTo>
                  <a:lnTo>
                    <a:pt x="102" y="208"/>
                  </a:lnTo>
                  <a:lnTo>
                    <a:pt x="113" y="207"/>
                  </a:lnTo>
                  <a:lnTo>
                    <a:pt x="120" y="204"/>
                  </a:lnTo>
                  <a:lnTo>
                    <a:pt x="128" y="200"/>
                  </a:lnTo>
                  <a:lnTo>
                    <a:pt x="130" y="198"/>
                  </a:lnTo>
                  <a:lnTo>
                    <a:pt x="130" y="195"/>
                  </a:lnTo>
                  <a:lnTo>
                    <a:pt x="131" y="193"/>
                  </a:lnTo>
                  <a:lnTo>
                    <a:pt x="131" y="191"/>
                  </a:lnTo>
                  <a:lnTo>
                    <a:pt x="130" y="189"/>
                  </a:lnTo>
                  <a:lnTo>
                    <a:pt x="128" y="185"/>
                  </a:lnTo>
                  <a:lnTo>
                    <a:pt x="126" y="183"/>
                  </a:lnTo>
                  <a:lnTo>
                    <a:pt x="124" y="181"/>
                  </a:lnTo>
                  <a:lnTo>
                    <a:pt x="115" y="178"/>
                  </a:lnTo>
                  <a:lnTo>
                    <a:pt x="104" y="177"/>
                  </a:lnTo>
                  <a:lnTo>
                    <a:pt x="92" y="178"/>
                  </a:lnTo>
                  <a:lnTo>
                    <a:pt x="83" y="180"/>
                  </a:lnTo>
                  <a:lnTo>
                    <a:pt x="78" y="184"/>
                  </a:lnTo>
                  <a:lnTo>
                    <a:pt x="76" y="188"/>
                  </a:lnTo>
                  <a:lnTo>
                    <a:pt x="76" y="191"/>
                  </a:lnTo>
                  <a:lnTo>
                    <a:pt x="78" y="194"/>
                  </a:lnTo>
                  <a:lnTo>
                    <a:pt x="70" y="198"/>
                  </a:lnTo>
                  <a:lnTo>
                    <a:pt x="61" y="202"/>
                  </a:lnTo>
                  <a:lnTo>
                    <a:pt x="53" y="205"/>
                  </a:lnTo>
                  <a:lnTo>
                    <a:pt x="50" y="207"/>
                  </a:lnTo>
                  <a:lnTo>
                    <a:pt x="48" y="205"/>
                  </a:lnTo>
                  <a:lnTo>
                    <a:pt x="44" y="204"/>
                  </a:lnTo>
                  <a:lnTo>
                    <a:pt x="40" y="202"/>
                  </a:lnTo>
                  <a:lnTo>
                    <a:pt x="37" y="201"/>
                  </a:lnTo>
                  <a:lnTo>
                    <a:pt x="40" y="197"/>
                  </a:lnTo>
                  <a:lnTo>
                    <a:pt x="44" y="192"/>
                  </a:lnTo>
                  <a:lnTo>
                    <a:pt x="46" y="188"/>
                  </a:lnTo>
                  <a:lnTo>
                    <a:pt x="48" y="183"/>
                  </a:lnTo>
                  <a:lnTo>
                    <a:pt x="55" y="180"/>
                  </a:lnTo>
                  <a:lnTo>
                    <a:pt x="61" y="177"/>
                  </a:lnTo>
                  <a:lnTo>
                    <a:pt x="66" y="173"/>
                  </a:lnTo>
                  <a:lnTo>
                    <a:pt x="68" y="169"/>
                  </a:lnTo>
                  <a:lnTo>
                    <a:pt x="68" y="167"/>
                  </a:lnTo>
                  <a:lnTo>
                    <a:pt x="68" y="166"/>
                  </a:lnTo>
                  <a:lnTo>
                    <a:pt x="68" y="164"/>
                  </a:lnTo>
                  <a:lnTo>
                    <a:pt x="68" y="163"/>
                  </a:lnTo>
                  <a:lnTo>
                    <a:pt x="65" y="159"/>
                  </a:lnTo>
                  <a:lnTo>
                    <a:pt x="61" y="156"/>
                  </a:lnTo>
                  <a:lnTo>
                    <a:pt x="53" y="153"/>
                  </a:lnTo>
                  <a:lnTo>
                    <a:pt x="42" y="151"/>
                  </a:lnTo>
                  <a:lnTo>
                    <a:pt x="39" y="151"/>
                  </a:lnTo>
                  <a:lnTo>
                    <a:pt x="33" y="151"/>
                  </a:lnTo>
                  <a:lnTo>
                    <a:pt x="27" y="152"/>
                  </a:lnTo>
                  <a:lnTo>
                    <a:pt x="24" y="153"/>
                  </a:lnTo>
                  <a:lnTo>
                    <a:pt x="20" y="154"/>
                  </a:lnTo>
                  <a:lnTo>
                    <a:pt x="16" y="156"/>
                  </a:lnTo>
                  <a:lnTo>
                    <a:pt x="13" y="158"/>
                  </a:lnTo>
                  <a:lnTo>
                    <a:pt x="11" y="159"/>
                  </a:lnTo>
                  <a:lnTo>
                    <a:pt x="0" y="137"/>
                  </a:lnTo>
                  <a:lnTo>
                    <a:pt x="3" y="113"/>
                  </a:lnTo>
                  <a:lnTo>
                    <a:pt x="18" y="90"/>
                  </a:lnTo>
                  <a:lnTo>
                    <a:pt x="44" y="68"/>
                  </a:lnTo>
                  <a:lnTo>
                    <a:pt x="76" y="48"/>
                  </a:lnTo>
                  <a:lnTo>
                    <a:pt x="111" y="30"/>
                  </a:lnTo>
                  <a:lnTo>
                    <a:pt x="148" y="17"/>
                  </a:lnTo>
                  <a:lnTo>
                    <a:pt x="180" y="8"/>
                  </a:lnTo>
                  <a:lnTo>
                    <a:pt x="189" y="5"/>
                  </a:lnTo>
                  <a:lnTo>
                    <a:pt x="202" y="1"/>
                  </a:lnTo>
                  <a:lnTo>
                    <a:pt x="211" y="0"/>
                  </a:lnTo>
                  <a:lnTo>
                    <a:pt x="206" y="5"/>
                  </a:lnTo>
                  <a:lnTo>
                    <a:pt x="193" y="15"/>
                  </a:lnTo>
                  <a:lnTo>
                    <a:pt x="182" y="28"/>
                  </a:lnTo>
                  <a:lnTo>
                    <a:pt x="172" y="42"/>
                  </a:lnTo>
                  <a:lnTo>
                    <a:pt x="170" y="56"/>
                  </a:lnTo>
                  <a:lnTo>
                    <a:pt x="172" y="66"/>
                  </a:lnTo>
                  <a:lnTo>
                    <a:pt x="178" y="76"/>
                  </a:lnTo>
                  <a:lnTo>
                    <a:pt x="184" y="88"/>
                  </a:lnTo>
                  <a:lnTo>
                    <a:pt x="191" y="102"/>
                  </a:lnTo>
                  <a:lnTo>
                    <a:pt x="197" y="113"/>
                  </a:lnTo>
                  <a:lnTo>
                    <a:pt x="202" y="123"/>
                  </a:lnTo>
                  <a:lnTo>
                    <a:pt x="204" y="133"/>
                  </a:lnTo>
                  <a:lnTo>
                    <a:pt x="206" y="141"/>
                  </a:lnTo>
                  <a:lnTo>
                    <a:pt x="206" y="150"/>
                  </a:lnTo>
                  <a:lnTo>
                    <a:pt x="206" y="163"/>
                  </a:lnTo>
                  <a:lnTo>
                    <a:pt x="202" y="176"/>
                  </a:lnTo>
                  <a:lnTo>
                    <a:pt x="197" y="192"/>
                  </a:lnTo>
                  <a:lnTo>
                    <a:pt x="185" y="206"/>
                  </a:lnTo>
                  <a:lnTo>
                    <a:pt x="170" y="220"/>
                  </a:lnTo>
                  <a:lnTo>
                    <a:pt x="146" y="231"/>
                  </a:lnTo>
                  <a:lnTo>
                    <a:pt x="117" y="238"/>
                  </a:lnTo>
                  <a:close/>
                </a:path>
              </a:pathLst>
            </a:custGeom>
            <a:solidFill>
              <a:srgbClr val="FF0019"/>
            </a:solidFill>
            <a:ln w="9525">
              <a:noFill/>
              <a:round/>
              <a:headEnd/>
              <a:tailEnd/>
            </a:ln>
          </p:spPr>
          <p:txBody>
            <a:bodyPr/>
            <a:lstStyle/>
            <a:p>
              <a:endParaRPr lang="en-US"/>
            </a:p>
          </p:txBody>
        </p:sp>
        <p:sp>
          <p:nvSpPr>
            <p:cNvPr id="89" name="Freeform 289"/>
            <p:cNvSpPr>
              <a:spLocks/>
            </p:cNvSpPr>
            <p:nvPr/>
          </p:nvSpPr>
          <p:spPr bwMode="auto">
            <a:xfrm>
              <a:off x="-474" y="2751"/>
              <a:ext cx="517" cy="404"/>
            </a:xfrm>
            <a:custGeom>
              <a:avLst/>
              <a:gdLst/>
              <a:ahLst/>
              <a:cxnLst>
                <a:cxn ang="0">
                  <a:pos x="477" y="344"/>
                </a:cxn>
                <a:cxn ang="0">
                  <a:pos x="422" y="399"/>
                </a:cxn>
                <a:cxn ang="0">
                  <a:pos x="375" y="353"/>
                </a:cxn>
                <a:cxn ang="0">
                  <a:pos x="314" y="317"/>
                </a:cxn>
                <a:cxn ang="0">
                  <a:pos x="294" y="231"/>
                </a:cxn>
                <a:cxn ang="0">
                  <a:pos x="336" y="191"/>
                </a:cxn>
                <a:cxn ang="0">
                  <a:pos x="372" y="150"/>
                </a:cxn>
                <a:cxn ang="0">
                  <a:pos x="347" y="158"/>
                </a:cxn>
                <a:cxn ang="0">
                  <a:pos x="320" y="195"/>
                </a:cxn>
                <a:cxn ang="0">
                  <a:pos x="214" y="242"/>
                </a:cxn>
                <a:cxn ang="0">
                  <a:pos x="130" y="246"/>
                </a:cxn>
                <a:cxn ang="0">
                  <a:pos x="78" y="236"/>
                </a:cxn>
                <a:cxn ang="0">
                  <a:pos x="0" y="216"/>
                </a:cxn>
                <a:cxn ang="0">
                  <a:pos x="65" y="203"/>
                </a:cxn>
                <a:cxn ang="0">
                  <a:pos x="121" y="165"/>
                </a:cxn>
                <a:cxn ang="0">
                  <a:pos x="234" y="124"/>
                </a:cxn>
                <a:cxn ang="0">
                  <a:pos x="303" y="125"/>
                </a:cxn>
                <a:cxn ang="0">
                  <a:pos x="316" y="128"/>
                </a:cxn>
                <a:cxn ang="0">
                  <a:pos x="301" y="150"/>
                </a:cxn>
                <a:cxn ang="0">
                  <a:pos x="310" y="154"/>
                </a:cxn>
                <a:cxn ang="0">
                  <a:pos x="347" y="150"/>
                </a:cxn>
                <a:cxn ang="0">
                  <a:pos x="342" y="124"/>
                </a:cxn>
                <a:cxn ang="0">
                  <a:pos x="353" y="123"/>
                </a:cxn>
                <a:cxn ang="0">
                  <a:pos x="375" y="139"/>
                </a:cxn>
                <a:cxn ang="0">
                  <a:pos x="422" y="142"/>
                </a:cxn>
                <a:cxn ang="0">
                  <a:pos x="457" y="126"/>
                </a:cxn>
                <a:cxn ang="0">
                  <a:pos x="498" y="120"/>
                </a:cxn>
                <a:cxn ang="0">
                  <a:pos x="554" y="86"/>
                </a:cxn>
                <a:cxn ang="0">
                  <a:pos x="676" y="6"/>
                </a:cxn>
                <a:cxn ang="0">
                  <a:pos x="773" y="0"/>
                </a:cxn>
                <a:cxn ang="0">
                  <a:pos x="851" y="8"/>
                </a:cxn>
                <a:cxn ang="0">
                  <a:pos x="935" y="26"/>
                </a:cxn>
                <a:cxn ang="0">
                  <a:pos x="1016" y="28"/>
                </a:cxn>
                <a:cxn ang="0">
                  <a:pos x="1003" y="51"/>
                </a:cxn>
                <a:cxn ang="0">
                  <a:pos x="892" y="126"/>
                </a:cxn>
                <a:cxn ang="0">
                  <a:pos x="793" y="151"/>
                </a:cxn>
                <a:cxn ang="0">
                  <a:pos x="686" y="166"/>
                </a:cxn>
                <a:cxn ang="0">
                  <a:pos x="587" y="152"/>
                </a:cxn>
                <a:cxn ang="0">
                  <a:pos x="535" y="137"/>
                </a:cxn>
                <a:cxn ang="0">
                  <a:pos x="498" y="130"/>
                </a:cxn>
                <a:cxn ang="0">
                  <a:pos x="457" y="137"/>
                </a:cxn>
                <a:cxn ang="0">
                  <a:pos x="461" y="147"/>
                </a:cxn>
                <a:cxn ang="0">
                  <a:pos x="505" y="146"/>
                </a:cxn>
                <a:cxn ang="0">
                  <a:pos x="559" y="144"/>
                </a:cxn>
                <a:cxn ang="0">
                  <a:pos x="660" y="164"/>
                </a:cxn>
                <a:cxn ang="0">
                  <a:pos x="749" y="222"/>
                </a:cxn>
                <a:cxn ang="0">
                  <a:pos x="777" y="295"/>
                </a:cxn>
                <a:cxn ang="0">
                  <a:pos x="723" y="294"/>
                </a:cxn>
                <a:cxn ang="0">
                  <a:pos x="602" y="275"/>
                </a:cxn>
                <a:cxn ang="0">
                  <a:pos x="526" y="262"/>
                </a:cxn>
                <a:cxn ang="0">
                  <a:pos x="466" y="210"/>
                </a:cxn>
                <a:cxn ang="0">
                  <a:pos x="448" y="162"/>
                </a:cxn>
                <a:cxn ang="0">
                  <a:pos x="405" y="146"/>
                </a:cxn>
                <a:cxn ang="0">
                  <a:pos x="383" y="150"/>
                </a:cxn>
                <a:cxn ang="0">
                  <a:pos x="405" y="172"/>
                </a:cxn>
                <a:cxn ang="0">
                  <a:pos x="481" y="223"/>
                </a:cxn>
              </a:cxnLst>
              <a:rect l="0" t="0" r="r" b="b"/>
              <a:pathLst>
                <a:path w="1033" h="404">
                  <a:moveTo>
                    <a:pt x="492" y="239"/>
                  </a:moveTo>
                  <a:lnTo>
                    <a:pt x="503" y="268"/>
                  </a:lnTo>
                  <a:lnTo>
                    <a:pt x="503" y="297"/>
                  </a:lnTo>
                  <a:lnTo>
                    <a:pt x="494" y="324"/>
                  </a:lnTo>
                  <a:lnTo>
                    <a:pt x="477" y="344"/>
                  </a:lnTo>
                  <a:lnTo>
                    <a:pt x="459" y="360"/>
                  </a:lnTo>
                  <a:lnTo>
                    <a:pt x="444" y="374"/>
                  </a:lnTo>
                  <a:lnTo>
                    <a:pt x="433" y="388"/>
                  </a:lnTo>
                  <a:lnTo>
                    <a:pt x="424" y="404"/>
                  </a:lnTo>
                  <a:lnTo>
                    <a:pt x="422" y="399"/>
                  </a:lnTo>
                  <a:lnTo>
                    <a:pt x="416" y="391"/>
                  </a:lnTo>
                  <a:lnTo>
                    <a:pt x="409" y="382"/>
                  </a:lnTo>
                  <a:lnTo>
                    <a:pt x="399" y="372"/>
                  </a:lnTo>
                  <a:lnTo>
                    <a:pt x="388" y="362"/>
                  </a:lnTo>
                  <a:lnTo>
                    <a:pt x="375" y="353"/>
                  </a:lnTo>
                  <a:lnTo>
                    <a:pt x="362" y="343"/>
                  </a:lnTo>
                  <a:lnTo>
                    <a:pt x="349" y="337"/>
                  </a:lnTo>
                  <a:lnTo>
                    <a:pt x="334" y="331"/>
                  </a:lnTo>
                  <a:lnTo>
                    <a:pt x="323" y="324"/>
                  </a:lnTo>
                  <a:lnTo>
                    <a:pt x="314" y="317"/>
                  </a:lnTo>
                  <a:lnTo>
                    <a:pt x="307" y="309"/>
                  </a:lnTo>
                  <a:lnTo>
                    <a:pt x="292" y="287"/>
                  </a:lnTo>
                  <a:lnTo>
                    <a:pt x="288" y="265"/>
                  </a:lnTo>
                  <a:lnTo>
                    <a:pt x="290" y="245"/>
                  </a:lnTo>
                  <a:lnTo>
                    <a:pt x="294" y="231"/>
                  </a:lnTo>
                  <a:lnTo>
                    <a:pt x="299" y="223"/>
                  </a:lnTo>
                  <a:lnTo>
                    <a:pt x="307" y="215"/>
                  </a:lnTo>
                  <a:lnTo>
                    <a:pt x="314" y="207"/>
                  </a:lnTo>
                  <a:lnTo>
                    <a:pt x="325" y="200"/>
                  </a:lnTo>
                  <a:lnTo>
                    <a:pt x="336" y="191"/>
                  </a:lnTo>
                  <a:lnTo>
                    <a:pt x="347" y="182"/>
                  </a:lnTo>
                  <a:lnTo>
                    <a:pt x="357" y="173"/>
                  </a:lnTo>
                  <a:lnTo>
                    <a:pt x="366" y="164"/>
                  </a:lnTo>
                  <a:lnTo>
                    <a:pt x="370" y="157"/>
                  </a:lnTo>
                  <a:lnTo>
                    <a:pt x="372" y="150"/>
                  </a:lnTo>
                  <a:lnTo>
                    <a:pt x="370" y="145"/>
                  </a:lnTo>
                  <a:lnTo>
                    <a:pt x="366" y="144"/>
                  </a:lnTo>
                  <a:lnTo>
                    <a:pt x="357" y="147"/>
                  </a:lnTo>
                  <a:lnTo>
                    <a:pt x="351" y="152"/>
                  </a:lnTo>
                  <a:lnTo>
                    <a:pt x="347" y="158"/>
                  </a:lnTo>
                  <a:lnTo>
                    <a:pt x="344" y="164"/>
                  </a:lnTo>
                  <a:lnTo>
                    <a:pt x="340" y="172"/>
                  </a:lnTo>
                  <a:lnTo>
                    <a:pt x="334" y="180"/>
                  </a:lnTo>
                  <a:lnTo>
                    <a:pt x="327" y="187"/>
                  </a:lnTo>
                  <a:lnTo>
                    <a:pt x="320" y="195"/>
                  </a:lnTo>
                  <a:lnTo>
                    <a:pt x="303" y="208"/>
                  </a:lnTo>
                  <a:lnTo>
                    <a:pt x="282" y="219"/>
                  </a:lnTo>
                  <a:lnTo>
                    <a:pt x="260" y="230"/>
                  </a:lnTo>
                  <a:lnTo>
                    <a:pt x="238" y="237"/>
                  </a:lnTo>
                  <a:lnTo>
                    <a:pt x="214" y="242"/>
                  </a:lnTo>
                  <a:lnTo>
                    <a:pt x="189" y="246"/>
                  </a:lnTo>
                  <a:lnTo>
                    <a:pt x="167" y="248"/>
                  </a:lnTo>
                  <a:lnTo>
                    <a:pt x="145" y="248"/>
                  </a:lnTo>
                  <a:lnTo>
                    <a:pt x="137" y="247"/>
                  </a:lnTo>
                  <a:lnTo>
                    <a:pt x="130" y="246"/>
                  </a:lnTo>
                  <a:lnTo>
                    <a:pt x="123" y="246"/>
                  </a:lnTo>
                  <a:lnTo>
                    <a:pt x="117" y="245"/>
                  </a:lnTo>
                  <a:lnTo>
                    <a:pt x="104" y="242"/>
                  </a:lnTo>
                  <a:lnTo>
                    <a:pt x="91" y="239"/>
                  </a:lnTo>
                  <a:lnTo>
                    <a:pt x="78" y="236"/>
                  </a:lnTo>
                  <a:lnTo>
                    <a:pt x="65" y="232"/>
                  </a:lnTo>
                  <a:lnTo>
                    <a:pt x="52" y="229"/>
                  </a:lnTo>
                  <a:lnTo>
                    <a:pt x="35" y="225"/>
                  </a:lnTo>
                  <a:lnTo>
                    <a:pt x="18" y="220"/>
                  </a:lnTo>
                  <a:lnTo>
                    <a:pt x="0" y="216"/>
                  </a:lnTo>
                  <a:lnTo>
                    <a:pt x="11" y="214"/>
                  </a:lnTo>
                  <a:lnTo>
                    <a:pt x="22" y="212"/>
                  </a:lnTo>
                  <a:lnTo>
                    <a:pt x="37" y="210"/>
                  </a:lnTo>
                  <a:lnTo>
                    <a:pt x="52" y="207"/>
                  </a:lnTo>
                  <a:lnTo>
                    <a:pt x="65" y="203"/>
                  </a:lnTo>
                  <a:lnTo>
                    <a:pt x="78" y="199"/>
                  </a:lnTo>
                  <a:lnTo>
                    <a:pt x="89" y="192"/>
                  </a:lnTo>
                  <a:lnTo>
                    <a:pt x="97" y="186"/>
                  </a:lnTo>
                  <a:lnTo>
                    <a:pt x="108" y="176"/>
                  </a:lnTo>
                  <a:lnTo>
                    <a:pt x="121" y="165"/>
                  </a:lnTo>
                  <a:lnTo>
                    <a:pt x="139" y="153"/>
                  </a:lnTo>
                  <a:lnTo>
                    <a:pt x="160" y="142"/>
                  </a:lnTo>
                  <a:lnTo>
                    <a:pt x="182" y="134"/>
                  </a:lnTo>
                  <a:lnTo>
                    <a:pt x="206" y="127"/>
                  </a:lnTo>
                  <a:lnTo>
                    <a:pt x="234" y="124"/>
                  </a:lnTo>
                  <a:lnTo>
                    <a:pt x="260" y="126"/>
                  </a:lnTo>
                  <a:lnTo>
                    <a:pt x="271" y="129"/>
                  </a:lnTo>
                  <a:lnTo>
                    <a:pt x="284" y="129"/>
                  </a:lnTo>
                  <a:lnTo>
                    <a:pt x="295" y="128"/>
                  </a:lnTo>
                  <a:lnTo>
                    <a:pt x="303" y="125"/>
                  </a:lnTo>
                  <a:lnTo>
                    <a:pt x="308" y="123"/>
                  </a:lnTo>
                  <a:lnTo>
                    <a:pt x="314" y="123"/>
                  </a:lnTo>
                  <a:lnTo>
                    <a:pt x="320" y="123"/>
                  </a:lnTo>
                  <a:lnTo>
                    <a:pt x="325" y="124"/>
                  </a:lnTo>
                  <a:lnTo>
                    <a:pt x="316" y="128"/>
                  </a:lnTo>
                  <a:lnTo>
                    <a:pt x="308" y="135"/>
                  </a:lnTo>
                  <a:lnTo>
                    <a:pt x="301" y="141"/>
                  </a:lnTo>
                  <a:lnTo>
                    <a:pt x="299" y="147"/>
                  </a:lnTo>
                  <a:lnTo>
                    <a:pt x="299" y="148"/>
                  </a:lnTo>
                  <a:lnTo>
                    <a:pt x="301" y="150"/>
                  </a:lnTo>
                  <a:lnTo>
                    <a:pt x="301" y="151"/>
                  </a:lnTo>
                  <a:lnTo>
                    <a:pt x="303" y="152"/>
                  </a:lnTo>
                  <a:lnTo>
                    <a:pt x="305" y="153"/>
                  </a:lnTo>
                  <a:lnTo>
                    <a:pt x="308" y="154"/>
                  </a:lnTo>
                  <a:lnTo>
                    <a:pt x="310" y="154"/>
                  </a:lnTo>
                  <a:lnTo>
                    <a:pt x="312" y="155"/>
                  </a:lnTo>
                  <a:lnTo>
                    <a:pt x="321" y="156"/>
                  </a:lnTo>
                  <a:lnTo>
                    <a:pt x="333" y="155"/>
                  </a:lnTo>
                  <a:lnTo>
                    <a:pt x="340" y="153"/>
                  </a:lnTo>
                  <a:lnTo>
                    <a:pt x="347" y="150"/>
                  </a:lnTo>
                  <a:lnTo>
                    <a:pt x="351" y="144"/>
                  </a:lnTo>
                  <a:lnTo>
                    <a:pt x="353" y="138"/>
                  </a:lnTo>
                  <a:lnTo>
                    <a:pt x="349" y="133"/>
                  </a:lnTo>
                  <a:lnTo>
                    <a:pt x="346" y="127"/>
                  </a:lnTo>
                  <a:lnTo>
                    <a:pt x="342" y="124"/>
                  </a:lnTo>
                  <a:lnTo>
                    <a:pt x="342" y="122"/>
                  </a:lnTo>
                  <a:lnTo>
                    <a:pt x="346" y="121"/>
                  </a:lnTo>
                  <a:lnTo>
                    <a:pt x="349" y="120"/>
                  </a:lnTo>
                  <a:lnTo>
                    <a:pt x="351" y="121"/>
                  </a:lnTo>
                  <a:lnTo>
                    <a:pt x="353" y="123"/>
                  </a:lnTo>
                  <a:lnTo>
                    <a:pt x="355" y="126"/>
                  </a:lnTo>
                  <a:lnTo>
                    <a:pt x="357" y="130"/>
                  </a:lnTo>
                  <a:lnTo>
                    <a:pt x="359" y="135"/>
                  </a:lnTo>
                  <a:lnTo>
                    <a:pt x="366" y="139"/>
                  </a:lnTo>
                  <a:lnTo>
                    <a:pt x="375" y="139"/>
                  </a:lnTo>
                  <a:lnTo>
                    <a:pt x="390" y="135"/>
                  </a:lnTo>
                  <a:lnTo>
                    <a:pt x="396" y="138"/>
                  </a:lnTo>
                  <a:lnTo>
                    <a:pt x="403" y="140"/>
                  </a:lnTo>
                  <a:lnTo>
                    <a:pt x="412" y="142"/>
                  </a:lnTo>
                  <a:lnTo>
                    <a:pt x="422" y="142"/>
                  </a:lnTo>
                  <a:lnTo>
                    <a:pt x="429" y="141"/>
                  </a:lnTo>
                  <a:lnTo>
                    <a:pt x="438" y="139"/>
                  </a:lnTo>
                  <a:lnTo>
                    <a:pt x="446" y="134"/>
                  </a:lnTo>
                  <a:lnTo>
                    <a:pt x="451" y="127"/>
                  </a:lnTo>
                  <a:lnTo>
                    <a:pt x="457" y="126"/>
                  </a:lnTo>
                  <a:lnTo>
                    <a:pt x="464" y="124"/>
                  </a:lnTo>
                  <a:lnTo>
                    <a:pt x="472" y="123"/>
                  </a:lnTo>
                  <a:lnTo>
                    <a:pt x="479" y="122"/>
                  </a:lnTo>
                  <a:lnTo>
                    <a:pt x="489" y="121"/>
                  </a:lnTo>
                  <a:lnTo>
                    <a:pt x="498" y="120"/>
                  </a:lnTo>
                  <a:lnTo>
                    <a:pt x="505" y="119"/>
                  </a:lnTo>
                  <a:lnTo>
                    <a:pt x="515" y="118"/>
                  </a:lnTo>
                  <a:lnTo>
                    <a:pt x="530" y="113"/>
                  </a:lnTo>
                  <a:lnTo>
                    <a:pt x="543" y="103"/>
                  </a:lnTo>
                  <a:lnTo>
                    <a:pt x="554" y="86"/>
                  </a:lnTo>
                  <a:lnTo>
                    <a:pt x="567" y="65"/>
                  </a:lnTo>
                  <a:lnTo>
                    <a:pt x="587" y="42"/>
                  </a:lnTo>
                  <a:lnTo>
                    <a:pt x="615" y="25"/>
                  </a:lnTo>
                  <a:lnTo>
                    <a:pt x="645" y="14"/>
                  </a:lnTo>
                  <a:lnTo>
                    <a:pt x="676" y="6"/>
                  </a:lnTo>
                  <a:lnTo>
                    <a:pt x="706" y="2"/>
                  </a:lnTo>
                  <a:lnTo>
                    <a:pt x="732" y="0"/>
                  </a:lnTo>
                  <a:lnTo>
                    <a:pt x="753" y="0"/>
                  </a:lnTo>
                  <a:lnTo>
                    <a:pt x="764" y="0"/>
                  </a:lnTo>
                  <a:lnTo>
                    <a:pt x="773" y="0"/>
                  </a:lnTo>
                  <a:lnTo>
                    <a:pt x="784" y="1"/>
                  </a:lnTo>
                  <a:lnTo>
                    <a:pt x="799" y="2"/>
                  </a:lnTo>
                  <a:lnTo>
                    <a:pt x="816" y="3"/>
                  </a:lnTo>
                  <a:lnTo>
                    <a:pt x="834" y="6"/>
                  </a:lnTo>
                  <a:lnTo>
                    <a:pt x="851" y="8"/>
                  </a:lnTo>
                  <a:lnTo>
                    <a:pt x="870" y="13"/>
                  </a:lnTo>
                  <a:lnTo>
                    <a:pt x="884" y="17"/>
                  </a:lnTo>
                  <a:lnTo>
                    <a:pt x="899" y="21"/>
                  </a:lnTo>
                  <a:lnTo>
                    <a:pt x="916" y="24"/>
                  </a:lnTo>
                  <a:lnTo>
                    <a:pt x="935" y="26"/>
                  </a:lnTo>
                  <a:lnTo>
                    <a:pt x="951" y="28"/>
                  </a:lnTo>
                  <a:lnTo>
                    <a:pt x="970" y="29"/>
                  </a:lnTo>
                  <a:lnTo>
                    <a:pt x="987" y="29"/>
                  </a:lnTo>
                  <a:lnTo>
                    <a:pt x="1002" y="29"/>
                  </a:lnTo>
                  <a:lnTo>
                    <a:pt x="1016" y="28"/>
                  </a:lnTo>
                  <a:lnTo>
                    <a:pt x="1033" y="28"/>
                  </a:lnTo>
                  <a:lnTo>
                    <a:pt x="1033" y="31"/>
                  </a:lnTo>
                  <a:lnTo>
                    <a:pt x="1026" y="35"/>
                  </a:lnTo>
                  <a:lnTo>
                    <a:pt x="1018" y="39"/>
                  </a:lnTo>
                  <a:lnTo>
                    <a:pt x="1003" y="51"/>
                  </a:lnTo>
                  <a:lnTo>
                    <a:pt x="985" y="65"/>
                  </a:lnTo>
                  <a:lnTo>
                    <a:pt x="963" y="82"/>
                  </a:lnTo>
                  <a:lnTo>
                    <a:pt x="940" y="97"/>
                  </a:lnTo>
                  <a:lnTo>
                    <a:pt x="916" y="113"/>
                  </a:lnTo>
                  <a:lnTo>
                    <a:pt x="892" y="126"/>
                  </a:lnTo>
                  <a:lnTo>
                    <a:pt x="868" y="137"/>
                  </a:lnTo>
                  <a:lnTo>
                    <a:pt x="845" y="142"/>
                  </a:lnTo>
                  <a:lnTo>
                    <a:pt x="831" y="144"/>
                  </a:lnTo>
                  <a:lnTo>
                    <a:pt x="814" y="148"/>
                  </a:lnTo>
                  <a:lnTo>
                    <a:pt x="793" y="151"/>
                  </a:lnTo>
                  <a:lnTo>
                    <a:pt x="771" y="155"/>
                  </a:lnTo>
                  <a:lnTo>
                    <a:pt x="747" y="159"/>
                  </a:lnTo>
                  <a:lnTo>
                    <a:pt x="725" y="162"/>
                  </a:lnTo>
                  <a:lnTo>
                    <a:pt x="704" y="165"/>
                  </a:lnTo>
                  <a:lnTo>
                    <a:pt x="686" y="166"/>
                  </a:lnTo>
                  <a:lnTo>
                    <a:pt x="669" y="165"/>
                  </a:lnTo>
                  <a:lnTo>
                    <a:pt x="648" y="162"/>
                  </a:lnTo>
                  <a:lnTo>
                    <a:pt x="626" y="159"/>
                  </a:lnTo>
                  <a:lnTo>
                    <a:pt x="606" y="155"/>
                  </a:lnTo>
                  <a:lnTo>
                    <a:pt x="587" y="152"/>
                  </a:lnTo>
                  <a:lnTo>
                    <a:pt x="570" y="148"/>
                  </a:lnTo>
                  <a:lnTo>
                    <a:pt x="557" y="145"/>
                  </a:lnTo>
                  <a:lnTo>
                    <a:pt x="550" y="143"/>
                  </a:lnTo>
                  <a:lnTo>
                    <a:pt x="543" y="140"/>
                  </a:lnTo>
                  <a:lnTo>
                    <a:pt x="535" y="137"/>
                  </a:lnTo>
                  <a:lnTo>
                    <a:pt x="526" y="134"/>
                  </a:lnTo>
                  <a:lnTo>
                    <a:pt x="518" y="130"/>
                  </a:lnTo>
                  <a:lnTo>
                    <a:pt x="513" y="129"/>
                  </a:lnTo>
                  <a:lnTo>
                    <a:pt x="505" y="129"/>
                  </a:lnTo>
                  <a:lnTo>
                    <a:pt x="498" y="130"/>
                  </a:lnTo>
                  <a:lnTo>
                    <a:pt x="489" y="130"/>
                  </a:lnTo>
                  <a:lnTo>
                    <a:pt x="477" y="133"/>
                  </a:lnTo>
                  <a:lnTo>
                    <a:pt x="470" y="134"/>
                  </a:lnTo>
                  <a:lnTo>
                    <a:pt x="463" y="135"/>
                  </a:lnTo>
                  <a:lnTo>
                    <a:pt x="457" y="137"/>
                  </a:lnTo>
                  <a:lnTo>
                    <a:pt x="451" y="140"/>
                  </a:lnTo>
                  <a:lnTo>
                    <a:pt x="450" y="142"/>
                  </a:lnTo>
                  <a:lnTo>
                    <a:pt x="451" y="144"/>
                  </a:lnTo>
                  <a:lnTo>
                    <a:pt x="457" y="146"/>
                  </a:lnTo>
                  <a:lnTo>
                    <a:pt x="461" y="147"/>
                  </a:lnTo>
                  <a:lnTo>
                    <a:pt x="468" y="147"/>
                  </a:lnTo>
                  <a:lnTo>
                    <a:pt x="476" y="147"/>
                  </a:lnTo>
                  <a:lnTo>
                    <a:pt x="485" y="147"/>
                  </a:lnTo>
                  <a:lnTo>
                    <a:pt x="496" y="146"/>
                  </a:lnTo>
                  <a:lnTo>
                    <a:pt x="505" y="146"/>
                  </a:lnTo>
                  <a:lnTo>
                    <a:pt x="517" y="145"/>
                  </a:lnTo>
                  <a:lnTo>
                    <a:pt x="528" y="144"/>
                  </a:lnTo>
                  <a:lnTo>
                    <a:pt x="537" y="143"/>
                  </a:lnTo>
                  <a:lnTo>
                    <a:pt x="548" y="143"/>
                  </a:lnTo>
                  <a:lnTo>
                    <a:pt x="559" y="144"/>
                  </a:lnTo>
                  <a:lnTo>
                    <a:pt x="572" y="145"/>
                  </a:lnTo>
                  <a:lnTo>
                    <a:pt x="589" y="147"/>
                  </a:lnTo>
                  <a:lnTo>
                    <a:pt x="608" y="151"/>
                  </a:lnTo>
                  <a:lnTo>
                    <a:pt x="632" y="156"/>
                  </a:lnTo>
                  <a:lnTo>
                    <a:pt x="660" y="164"/>
                  </a:lnTo>
                  <a:lnTo>
                    <a:pt x="682" y="171"/>
                  </a:lnTo>
                  <a:lnTo>
                    <a:pt x="702" y="181"/>
                  </a:lnTo>
                  <a:lnTo>
                    <a:pt x="719" y="194"/>
                  </a:lnTo>
                  <a:lnTo>
                    <a:pt x="736" y="207"/>
                  </a:lnTo>
                  <a:lnTo>
                    <a:pt x="749" y="222"/>
                  </a:lnTo>
                  <a:lnTo>
                    <a:pt x="760" y="239"/>
                  </a:lnTo>
                  <a:lnTo>
                    <a:pt x="767" y="256"/>
                  </a:lnTo>
                  <a:lnTo>
                    <a:pt x="773" y="272"/>
                  </a:lnTo>
                  <a:lnTo>
                    <a:pt x="775" y="283"/>
                  </a:lnTo>
                  <a:lnTo>
                    <a:pt x="777" y="295"/>
                  </a:lnTo>
                  <a:lnTo>
                    <a:pt x="777" y="305"/>
                  </a:lnTo>
                  <a:lnTo>
                    <a:pt x="775" y="315"/>
                  </a:lnTo>
                  <a:lnTo>
                    <a:pt x="762" y="307"/>
                  </a:lnTo>
                  <a:lnTo>
                    <a:pt x="745" y="301"/>
                  </a:lnTo>
                  <a:lnTo>
                    <a:pt x="723" y="294"/>
                  </a:lnTo>
                  <a:lnTo>
                    <a:pt x="699" y="289"/>
                  </a:lnTo>
                  <a:lnTo>
                    <a:pt x="673" y="284"/>
                  </a:lnTo>
                  <a:lnTo>
                    <a:pt x="647" y="280"/>
                  </a:lnTo>
                  <a:lnTo>
                    <a:pt x="622" y="277"/>
                  </a:lnTo>
                  <a:lnTo>
                    <a:pt x="602" y="275"/>
                  </a:lnTo>
                  <a:lnTo>
                    <a:pt x="589" y="274"/>
                  </a:lnTo>
                  <a:lnTo>
                    <a:pt x="572" y="272"/>
                  </a:lnTo>
                  <a:lnTo>
                    <a:pt x="557" y="270"/>
                  </a:lnTo>
                  <a:lnTo>
                    <a:pt x="541" y="267"/>
                  </a:lnTo>
                  <a:lnTo>
                    <a:pt x="526" y="262"/>
                  </a:lnTo>
                  <a:lnTo>
                    <a:pt x="511" y="256"/>
                  </a:lnTo>
                  <a:lnTo>
                    <a:pt x="500" y="247"/>
                  </a:lnTo>
                  <a:lnTo>
                    <a:pt x="490" y="237"/>
                  </a:lnTo>
                  <a:lnTo>
                    <a:pt x="479" y="221"/>
                  </a:lnTo>
                  <a:lnTo>
                    <a:pt x="466" y="210"/>
                  </a:lnTo>
                  <a:lnTo>
                    <a:pt x="459" y="197"/>
                  </a:lnTo>
                  <a:lnTo>
                    <a:pt x="459" y="178"/>
                  </a:lnTo>
                  <a:lnTo>
                    <a:pt x="459" y="173"/>
                  </a:lnTo>
                  <a:lnTo>
                    <a:pt x="453" y="168"/>
                  </a:lnTo>
                  <a:lnTo>
                    <a:pt x="448" y="162"/>
                  </a:lnTo>
                  <a:lnTo>
                    <a:pt x="438" y="158"/>
                  </a:lnTo>
                  <a:lnTo>
                    <a:pt x="429" y="154"/>
                  </a:lnTo>
                  <a:lnTo>
                    <a:pt x="420" y="151"/>
                  </a:lnTo>
                  <a:lnTo>
                    <a:pt x="412" y="148"/>
                  </a:lnTo>
                  <a:lnTo>
                    <a:pt x="405" y="146"/>
                  </a:lnTo>
                  <a:lnTo>
                    <a:pt x="396" y="144"/>
                  </a:lnTo>
                  <a:lnTo>
                    <a:pt x="388" y="143"/>
                  </a:lnTo>
                  <a:lnTo>
                    <a:pt x="383" y="143"/>
                  </a:lnTo>
                  <a:lnTo>
                    <a:pt x="381" y="146"/>
                  </a:lnTo>
                  <a:lnTo>
                    <a:pt x="383" y="150"/>
                  </a:lnTo>
                  <a:lnTo>
                    <a:pt x="383" y="154"/>
                  </a:lnTo>
                  <a:lnTo>
                    <a:pt x="385" y="159"/>
                  </a:lnTo>
                  <a:lnTo>
                    <a:pt x="388" y="164"/>
                  </a:lnTo>
                  <a:lnTo>
                    <a:pt x="394" y="167"/>
                  </a:lnTo>
                  <a:lnTo>
                    <a:pt x="405" y="172"/>
                  </a:lnTo>
                  <a:lnTo>
                    <a:pt x="418" y="179"/>
                  </a:lnTo>
                  <a:lnTo>
                    <a:pt x="435" y="187"/>
                  </a:lnTo>
                  <a:lnTo>
                    <a:pt x="451" y="198"/>
                  </a:lnTo>
                  <a:lnTo>
                    <a:pt x="468" y="210"/>
                  </a:lnTo>
                  <a:lnTo>
                    <a:pt x="481" y="223"/>
                  </a:lnTo>
                  <a:lnTo>
                    <a:pt x="492" y="239"/>
                  </a:lnTo>
                  <a:close/>
                </a:path>
              </a:pathLst>
            </a:custGeom>
            <a:solidFill>
              <a:srgbClr val="FF0019"/>
            </a:solidFill>
            <a:ln w="9525">
              <a:noFill/>
              <a:round/>
              <a:headEnd/>
              <a:tailEnd/>
            </a:ln>
          </p:spPr>
          <p:txBody>
            <a:bodyPr/>
            <a:lstStyle/>
            <a:p>
              <a:endParaRPr lang="en-US"/>
            </a:p>
          </p:txBody>
        </p:sp>
        <p:sp>
          <p:nvSpPr>
            <p:cNvPr id="90" name="Freeform 290"/>
            <p:cNvSpPr>
              <a:spLocks/>
            </p:cNvSpPr>
            <p:nvPr/>
          </p:nvSpPr>
          <p:spPr bwMode="auto">
            <a:xfrm>
              <a:off x="-466" y="2691"/>
              <a:ext cx="155" cy="176"/>
            </a:xfrm>
            <a:custGeom>
              <a:avLst/>
              <a:gdLst/>
              <a:ahLst/>
              <a:cxnLst>
                <a:cxn ang="0">
                  <a:pos x="236" y="170"/>
                </a:cxn>
                <a:cxn ang="0">
                  <a:pos x="247" y="159"/>
                </a:cxn>
                <a:cxn ang="0">
                  <a:pos x="265" y="157"/>
                </a:cxn>
                <a:cxn ang="0">
                  <a:pos x="278" y="160"/>
                </a:cxn>
                <a:cxn ang="0">
                  <a:pos x="282" y="164"/>
                </a:cxn>
                <a:cxn ang="0">
                  <a:pos x="291" y="165"/>
                </a:cxn>
                <a:cxn ang="0">
                  <a:pos x="306" y="167"/>
                </a:cxn>
                <a:cxn ang="0">
                  <a:pos x="310" y="166"/>
                </a:cxn>
                <a:cxn ang="0">
                  <a:pos x="304" y="160"/>
                </a:cxn>
                <a:cxn ang="0">
                  <a:pos x="293" y="155"/>
                </a:cxn>
                <a:cxn ang="0">
                  <a:pos x="284" y="154"/>
                </a:cxn>
                <a:cxn ang="0">
                  <a:pos x="269" y="154"/>
                </a:cxn>
                <a:cxn ang="0">
                  <a:pos x="258" y="148"/>
                </a:cxn>
                <a:cxn ang="0">
                  <a:pos x="254" y="140"/>
                </a:cxn>
                <a:cxn ang="0">
                  <a:pos x="254" y="135"/>
                </a:cxn>
                <a:cxn ang="0">
                  <a:pos x="260" y="132"/>
                </a:cxn>
                <a:cxn ang="0">
                  <a:pos x="267" y="126"/>
                </a:cxn>
                <a:cxn ang="0">
                  <a:pos x="282" y="123"/>
                </a:cxn>
                <a:cxn ang="0">
                  <a:pos x="295" y="106"/>
                </a:cxn>
                <a:cxn ang="0">
                  <a:pos x="284" y="73"/>
                </a:cxn>
                <a:cxn ang="0">
                  <a:pos x="245" y="45"/>
                </a:cxn>
                <a:cxn ang="0">
                  <a:pos x="172" y="25"/>
                </a:cxn>
                <a:cxn ang="0">
                  <a:pos x="107" y="18"/>
                </a:cxn>
                <a:cxn ang="0">
                  <a:pos x="70" y="13"/>
                </a:cxn>
                <a:cxn ang="0">
                  <a:pos x="35" y="7"/>
                </a:cxn>
                <a:cxn ang="0">
                  <a:pos x="9" y="2"/>
                </a:cxn>
                <a:cxn ang="0">
                  <a:pos x="11" y="9"/>
                </a:cxn>
                <a:cxn ang="0">
                  <a:pos x="29" y="30"/>
                </a:cxn>
                <a:cxn ang="0">
                  <a:pos x="44" y="54"/>
                </a:cxn>
                <a:cxn ang="0">
                  <a:pos x="55" y="77"/>
                </a:cxn>
                <a:cxn ang="0">
                  <a:pos x="65" y="98"/>
                </a:cxn>
                <a:cxn ang="0">
                  <a:pos x="85" y="125"/>
                </a:cxn>
                <a:cxn ang="0">
                  <a:pos x="126" y="154"/>
                </a:cxn>
                <a:cxn ang="0">
                  <a:pos x="191" y="173"/>
                </a:cxn>
              </a:cxnLst>
              <a:rect l="0" t="0" r="r" b="b"/>
              <a:pathLst>
                <a:path w="310" h="176">
                  <a:moveTo>
                    <a:pt x="236" y="176"/>
                  </a:moveTo>
                  <a:lnTo>
                    <a:pt x="236" y="170"/>
                  </a:lnTo>
                  <a:lnTo>
                    <a:pt x="239" y="164"/>
                  </a:lnTo>
                  <a:lnTo>
                    <a:pt x="247" y="159"/>
                  </a:lnTo>
                  <a:lnTo>
                    <a:pt x="256" y="157"/>
                  </a:lnTo>
                  <a:lnTo>
                    <a:pt x="265" y="157"/>
                  </a:lnTo>
                  <a:lnTo>
                    <a:pt x="273" y="158"/>
                  </a:lnTo>
                  <a:lnTo>
                    <a:pt x="278" y="160"/>
                  </a:lnTo>
                  <a:lnTo>
                    <a:pt x="280" y="163"/>
                  </a:lnTo>
                  <a:lnTo>
                    <a:pt x="282" y="164"/>
                  </a:lnTo>
                  <a:lnTo>
                    <a:pt x="286" y="165"/>
                  </a:lnTo>
                  <a:lnTo>
                    <a:pt x="291" y="165"/>
                  </a:lnTo>
                  <a:lnTo>
                    <a:pt x="299" y="166"/>
                  </a:lnTo>
                  <a:lnTo>
                    <a:pt x="306" y="167"/>
                  </a:lnTo>
                  <a:lnTo>
                    <a:pt x="310" y="167"/>
                  </a:lnTo>
                  <a:lnTo>
                    <a:pt x="310" y="166"/>
                  </a:lnTo>
                  <a:lnTo>
                    <a:pt x="308" y="164"/>
                  </a:lnTo>
                  <a:lnTo>
                    <a:pt x="304" y="160"/>
                  </a:lnTo>
                  <a:lnTo>
                    <a:pt x="299" y="157"/>
                  </a:lnTo>
                  <a:lnTo>
                    <a:pt x="293" y="155"/>
                  </a:lnTo>
                  <a:lnTo>
                    <a:pt x="288" y="152"/>
                  </a:lnTo>
                  <a:lnTo>
                    <a:pt x="284" y="154"/>
                  </a:lnTo>
                  <a:lnTo>
                    <a:pt x="277" y="155"/>
                  </a:lnTo>
                  <a:lnTo>
                    <a:pt x="269" y="154"/>
                  </a:lnTo>
                  <a:lnTo>
                    <a:pt x="262" y="152"/>
                  </a:lnTo>
                  <a:lnTo>
                    <a:pt x="258" y="148"/>
                  </a:lnTo>
                  <a:lnTo>
                    <a:pt x="254" y="144"/>
                  </a:lnTo>
                  <a:lnTo>
                    <a:pt x="254" y="140"/>
                  </a:lnTo>
                  <a:lnTo>
                    <a:pt x="254" y="137"/>
                  </a:lnTo>
                  <a:lnTo>
                    <a:pt x="254" y="135"/>
                  </a:lnTo>
                  <a:lnTo>
                    <a:pt x="256" y="133"/>
                  </a:lnTo>
                  <a:lnTo>
                    <a:pt x="260" y="132"/>
                  </a:lnTo>
                  <a:lnTo>
                    <a:pt x="262" y="129"/>
                  </a:lnTo>
                  <a:lnTo>
                    <a:pt x="267" y="126"/>
                  </a:lnTo>
                  <a:lnTo>
                    <a:pt x="275" y="124"/>
                  </a:lnTo>
                  <a:lnTo>
                    <a:pt x="282" y="123"/>
                  </a:lnTo>
                  <a:lnTo>
                    <a:pt x="288" y="123"/>
                  </a:lnTo>
                  <a:lnTo>
                    <a:pt x="295" y="106"/>
                  </a:lnTo>
                  <a:lnTo>
                    <a:pt x="293" y="88"/>
                  </a:lnTo>
                  <a:lnTo>
                    <a:pt x="284" y="73"/>
                  </a:lnTo>
                  <a:lnTo>
                    <a:pt x="269" y="57"/>
                  </a:lnTo>
                  <a:lnTo>
                    <a:pt x="245" y="45"/>
                  </a:lnTo>
                  <a:lnTo>
                    <a:pt x="213" y="33"/>
                  </a:lnTo>
                  <a:lnTo>
                    <a:pt x="172" y="25"/>
                  </a:lnTo>
                  <a:lnTo>
                    <a:pt x="126" y="19"/>
                  </a:lnTo>
                  <a:lnTo>
                    <a:pt x="107" y="18"/>
                  </a:lnTo>
                  <a:lnTo>
                    <a:pt x="89" y="15"/>
                  </a:lnTo>
                  <a:lnTo>
                    <a:pt x="70" y="13"/>
                  </a:lnTo>
                  <a:lnTo>
                    <a:pt x="52" y="10"/>
                  </a:lnTo>
                  <a:lnTo>
                    <a:pt x="35" y="7"/>
                  </a:lnTo>
                  <a:lnTo>
                    <a:pt x="20" y="4"/>
                  </a:lnTo>
                  <a:lnTo>
                    <a:pt x="9" y="2"/>
                  </a:lnTo>
                  <a:lnTo>
                    <a:pt x="0" y="0"/>
                  </a:lnTo>
                  <a:lnTo>
                    <a:pt x="11" y="9"/>
                  </a:lnTo>
                  <a:lnTo>
                    <a:pt x="20" y="19"/>
                  </a:lnTo>
                  <a:lnTo>
                    <a:pt x="29" y="30"/>
                  </a:lnTo>
                  <a:lnTo>
                    <a:pt x="39" y="42"/>
                  </a:lnTo>
                  <a:lnTo>
                    <a:pt x="44" y="54"/>
                  </a:lnTo>
                  <a:lnTo>
                    <a:pt x="50" y="65"/>
                  </a:lnTo>
                  <a:lnTo>
                    <a:pt x="55" y="77"/>
                  </a:lnTo>
                  <a:lnTo>
                    <a:pt x="59" y="87"/>
                  </a:lnTo>
                  <a:lnTo>
                    <a:pt x="65" y="98"/>
                  </a:lnTo>
                  <a:lnTo>
                    <a:pt x="72" y="111"/>
                  </a:lnTo>
                  <a:lnTo>
                    <a:pt x="85" y="125"/>
                  </a:lnTo>
                  <a:lnTo>
                    <a:pt x="104" y="141"/>
                  </a:lnTo>
                  <a:lnTo>
                    <a:pt x="126" y="154"/>
                  </a:lnTo>
                  <a:lnTo>
                    <a:pt x="156" y="166"/>
                  </a:lnTo>
                  <a:lnTo>
                    <a:pt x="191" y="173"/>
                  </a:lnTo>
                  <a:lnTo>
                    <a:pt x="236" y="176"/>
                  </a:lnTo>
                  <a:close/>
                </a:path>
              </a:pathLst>
            </a:custGeom>
            <a:solidFill>
              <a:srgbClr val="FF0019"/>
            </a:solidFill>
            <a:ln w="9525">
              <a:noFill/>
              <a:round/>
              <a:headEnd/>
              <a:tailEnd/>
            </a:ln>
          </p:spPr>
          <p:txBody>
            <a:bodyPr/>
            <a:lstStyle/>
            <a:p>
              <a:endParaRPr lang="en-US"/>
            </a:p>
          </p:txBody>
        </p:sp>
        <p:sp>
          <p:nvSpPr>
            <p:cNvPr id="91" name="Freeform 291"/>
            <p:cNvSpPr>
              <a:spLocks/>
            </p:cNvSpPr>
            <p:nvPr/>
          </p:nvSpPr>
          <p:spPr bwMode="auto">
            <a:xfrm>
              <a:off x="-298" y="2796"/>
              <a:ext cx="16" cy="18"/>
            </a:xfrm>
            <a:custGeom>
              <a:avLst/>
              <a:gdLst/>
              <a:ahLst/>
              <a:cxnLst>
                <a:cxn ang="0">
                  <a:pos x="0" y="8"/>
                </a:cxn>
                <a:cxn ang="0">
                  <a:pos x="2" y="4"/>
                </a:cxn>
                <a:cxn ang="0">
                  <a:pos x="6" y="1"/>
                </a:cxn>
                <a:cxn ang="0">
                  <a:pos x="11" y="0"/>
                </a:cxn>
                <a:cxn ang="0">
                  <a:pos x="17" y="0"/>
                </a:cxn>
                <a:cxn ang="0">
                  <a:pos x="24" y="1"/>
                </a:cxn>
                <a:cxn ang="0">
                  <a:pos x="28" y="3"/>
                </a:cxn>
                <a:cxn ang="0">
                  <a:pos x="32" y="6"/>
                </a:cxn>
                <a:cxn ang="0">
                  <a:pos x="34" y="9"/>
                </a:cxn>
                <a:cxn ang="0">
                  <a:pos x="32" y="13"/>
                </a:cxn>
                <a:cxn ang="0">
                  <a:pos x="28" y="15"/>
                </a:cxn>
                <a:cxn ang="0">
                  <a:pos x="24" y="17"/>
                </a:cxn>
                <a:cxn ang="0">
                  <a:pos x="19" y="18"/>
                </a:cxn>
                <a:cxn ang="0">
                  <a:pos x="13" y="17"/>
                </a:cxn>
                <a:cxn ang="0">
                  <a:pos x="8" y="14"/>
                </a:cxn>
                <a:cxn ang="0">
                  <a:pos x="2" y="11"/>
                </a:cxn>
                <a:cxn ang="0">
                  <a:pos x="0" y="8"/>
                </a:cxn>
              </a:cxnLst>
              <a:rect l="0" t="0" r="r" b="b"/>
              <a:pathLst>
                <a:path w="34" h="18">
                  <a:moveTo>
                    <a:pt x="0" y="8"/>
                  </a:moveTo>
                  <a:lnTo>
                    <a:pt x="2" y="4"/>
                  </a:lnTo>
                  <a:lnTo>
                    <a:pt x="6" y="1"/>
                  </a:lnTo>
                  <a:lnTo>
                    <a:pt x="11" y="0"/>
                  </a:lnTo>
                  <a:lnTo>
                    <a:pt x="17" y="0"/>
                  </a:lnTo>
                  <a:lnTo>
                    <a:pt x="24" y="1"/>
                  </a:lnTo>
                  <a:lnTo>
                    <a:pt x="28" y="3"/>
                  </a:lnTo>
                  <a:lnTo>
                    <a:pt x="32" y="6"/>
                  </a:lnTo>
                  <a:lnTo>
                    <a:pt x="34" y="9"/>
                  </a:lnTo>
                  <a:lnTo>
                    <a:pt x="32" y="13"/>
                  </a:lnTo>
                  <a:lnTo>
                    <a:pt x="28" y="15"/>
                  </a:lnTo>
                  <a:lnTo>
                    <a:pt x="24" y="17"/>
                  </a:lnTo>
                  <a:lnTo>
                    <a:pt x="19" y="18"/>
                  </a:lnTo>
                  <a:lnTo>
                    <a:pt x="13" y="17"/>
                  </a:lnTo>
                  <a:lnTo>
                    <a:pt x="8" y="14"/>
                  </a:lnTo>
                  <a:lnTo>
                    <a:pt x="2" y="11"/>
                  </a:lnTo>
                  <a:lnTo>
                    <a:pt x="0" y="8"/>
                  </a:lnTo>
                  <a:close/>
                </a:path>
              </a:pathLst>
            </a:custGeom>
            <a:solidFill>
              <a:srgbClr val="007F00"/>
            </a:solidFill>
            <a:ln w="9525">
              <a:noFill/>
              <a:round/>
              <a:headEnd/>
              <a:tailEnd/>
            </a:ln>
          </p:spPr>
          <p:txBody>
            <a:bodyPr/>
            <a:lstStyle/>
            <a:p>
              <a:endParaRPr lang="en-US"/>
            </a:p>
          </p:txBody>
        </p:sp>
        <p:sp>
          <p:nvSpPr>
            <p:cNvPr id="92" name="Freeform 292"/>
            <p:cNvSpPr>
              <a:spLocks/>
            </p:cNvSpPr>
            <p:nvPr/>
          </p:nvSpPr>
          <p:spPr bwMode="auto">
            <a:xfrm>
              <a:off x="-265" y="2820"/>
              <a:ext cx="17" cy="20"/>
            </a:xfrm>
            <a:custGeom>
              <a:avLst/>
              <a:gdLst/>
              <a:ahLst/>
              <a:cxnLst>
                <a:cxn ang="0">
                  <a:pos x="2" y="4"/>
                </a:cxn>
                <a:cxn ang="0">
                  <a:pos x="9" y="1"/>
                </a:cxn>
                <a:cxn ang="0">
                  <a:pos x="17" y="0"/>
                </a:cxn>
                <a:cxn ang="0">
                  <a:pos x="24" y="1"/>
                </a:cxn>
                <a:cxn ang="0">
                  <a:pos x="30" y="4"/>
                </a:cxn>
                <a:cxn ang="0">
                  <a:pos x="33" y="7"/>
                </a:cxn>
                <a:cxn ang="0">
                  <a:pos x="33" y="11"/>
                </a:cxn>
                <a:cxn ang="0">
                  <a:pos x="33" y="15"/>
                </a:cxn>
                <a:cxn ang="0">
                  <a:pos x="32" y="19"/>
                </a:cxn>
                <a:cxn ang="0">
                  <a:pos x="26" y="20"/>
                </a:cxn>
                <a:cxn ang="0">
                  <a:pos x="19" y="20"/>
                </a:cxn>
                <a:cxn ang="0">
                  <a:pos x="9" y="19"/>
                </a:cxn>
                <a:cxn ang="0">
                  <a:pos x="4" y="16"/>
                </a:cxn>
                <a:cxn ang="0">
                  <a:pos x="2" y="13"/>
                </a:cxn>
                <a:cxn ang="0">
                  <a:pos x="0" y="10"/>
                </a:cxn>
                <a:cxn ang="0">
                  <a:pos x="0" y="7"/>
                </a:cxn>
                <a:cxn ang="0">
                  <a:pos x="2" y="4"/>
                </a:cxn>
              </a:cxnLst>
              <a:rect l="0" t="0" r="r" b="b"/>
              <a:pathLst>
                <a:path w="33" h="20">
                  <a:moveTo>
                    <a:pt x="2" y="4"/>
                  </a:moveTo>
                  <a:lnTo>
                    <a:pt x="9" y="1"/>
                  </a:lnTo>
                  <a:lnTo>
                    <a:pt x="17" y="0"/>
                  </a:lnTo>
                  <a:lnTo>
                    <a:pt x="24" y="1"/>
                  </a:lnTo>
                  <a:lnTo>
                    <a:pt x="30" y="4"/>
                  </a:lnTo>
                  <a:lnTo>
                    <a:pt x="33" y="7"/>
                  </a:lnTo>
                  <a:lnTo>
                    <a:pt x="33" y="11"/>
                  </a:lnTo>
                  <a:lnTo>
                    <a:pt x="33" y="15"/>
                  </a:lnTo>
                  <a:lnTo>
                    <a:pt x="32" y="19"/>
                  </a:lnTo>
                  <a:lnTo>
                    <a:pt x="26" y="20"/>
                  </a:lnTo>
                  <a:lnTo>
                    <a:pt x="19" y="20"/>
                  </a:lnTo>
                  <a:lnTo>
                    <a:pt x="9" y="19"/>
                  </a:lnTo>
                  <a:lnTo>
                    <a:pt x="4" y="16"/>
                  </a:lnTo>
                  <a:lnTo>
                    <a:pt x="2" y="13"/>
                  </a:lnTo>
                  <a:lnTo>
                    <a:pt x="0" y="10"/>
                  </a:lnTo>
                  <a:lnTo>
                    <a:pt x="0" y="7"/>
                  </a:lnTo>
                  <a:lnTo>
                    <a:pt x="2" y="4"/>
                  </a:lnTo>
                  <a:close/>
                </a:path>
              </a:pathLst>
            </a:custGeom>
            <a:solidFill>
              <a:srgbClr val="007F00"/>
            </a:solidFill>
            <a:ln w="9525">
              <a:noFill/>
              <a:round/>
              <a:headEnd/>
              <a:tailEnd/>
            </a:ln>
          </p:spPr>
          <p:txBody>
            <a:bodyPr/>
            <a:lstStyle/>
            <a:p>
              <a:endParaRPr lang="en-US"/>
            </a:p>
          </p:txBody>
        </p:sp>
        <p:sp>
          <p:nvSpPr>
            <p:cNvPr id="93" name="Freeform 293"/>
            <p:cNvSpPr>
              <a:spLocks/>
            </p:cNvSpPr>
            <p:nvPr/>
          </p:nvSpPr>
          <p:spPr bwMode="auto">
            <a:xfrm>
              <a:off x="-305" y="2844"/>
              <a:ext cx="17" cy="20"/>
            </a:xfrm>
            <a:custGeom>
              <a:avLst/>
              <a:gdLst/>
              <a:ahLst/>
              <a:cxnLst>
                <a:cxn ang="0">
                  <a:pos x="4" y="4"/>
                </a:cxn>
                <a:cxn ang="0">
                  <a:pos x="8" y="2"/>
                </a:cxn>
                <a:cxn ang="0">
                  <a:pos x="15" y="0"/>
                </a:cxn>
                <a:cxn ang="0">
                  <a:pos x="22" y="0"/>
                </a:cxn>
                <a:cxn ang="0">
                  <a:pos x="30" y="2"/>
                </a:cxn>
                <a:cxn ang="0">
                  <a:pos x="34" y="6"/>
                </a:cxn>
                <a:cxn ang="0">
                  <a:pos x="34" y="11"/>
                </a:cxn>
                <a:cxn ang="0">
                  <a:pos x="32" y="15"/>
                </a:cxn>
                <a:cxn ang="0">
                  <a:pos x="28" y="17"/>
                </a:cxn>
                <a:cxn ang="0">
                  <a:pos x="24" y="19"/>
                </a:cxn>
                <a:cxn ang="0">
                  <a:pos x="17" y="20"/>
                </a:cxn>
                <a:cxn ang="0">
                  <a:pos x="9" y="20"/>
                </a:cxn>
                <a:cxn ang="0">
                  <a:pos x="4" y="18"/>
                </a:cxn>
                <a:cxn ang="0">
                  <a:pos x="0" y="15"/>
                </a:cxn>
                <a:cxn ang="0">
                  <a:pos x="0" y="11"/>
                </a:cxn>
                <a:cxn ang="0">
                  <a:pos x="2" y="6"/>
                </a:cxn>
                <a:cxn ang="0">
                  <a:pos x="4" y="4"/>
                </a:cxn>
              </a:cxnLst>
              <a:rect l="0" t="0" r="r" b="b"/>
              <a:pathLst>
                <a:path w="34" h="20">
                  <a:moveTo>
                    <a:pt x="4" y="4"/>
                  </a:moveTo>
                  <a:lnTo>
                    <a:pt x="8" y="2"/>
                  </a:lnTo>
                  <a:lnTo>
                    <a:pt x="15" y="0"/>
                  </a:lnTo>
                  <a:lnTo>
                    <a:pt x="22" y="0"/>
                  </a:lnTo>
                  <a:lnTo>
                    <a:pt x="30" y="2"/>
                  </a:lnTo>
                  <a:lnTo>
                    <a:pt x="34" y="6"/>
                  </a:lnTo>
                  <a:lnTo>
                    <a:pt x="34" y="11"/>
                  </a:lnTo>
                  <a:lnTo>
                    <a:pt x="32" y="15"/>
                  </a:lnTo>
                  <a:lnTo>
                    <a:pt x="28" y="17"/>
                  </a:lnTo>
                  <a:lnTo>
                    <a:pt x="24" y="19"/>
                  </a:lnTo>
                  <a:lnTo>
                    <a:pt x="17" y="20"/>
                  </a:lnTo>
                  <a:lnTo>
                    <a:pt x="9" y="20"/>
                  </a:lnTo>
                  <a:lnTo>
                    <a:pt x="4" y="18"/>
                  </a:lnTo>
                  <a:lnTo>
                    <a:pt x="0" y="15"/>
                  </a:lnTo>
                  <a:lnTo>
                    <a:pt x="0" y="11"/>
                  </a:lnTo>
                  <a:lnTo>
                    <a:pt x="2" y="6"/>
                  </a:lnTo>
                  <a:lnTo>
                    <a:pt x="4" y="4"/>
                  </a:lnTo>
                  <a:close/>
                </a:path>
              </a:pathLst>
            </a:custGeom>
            <a:solidFill>
              <a:srgbClr val="007F00"/>
            </a:solidFill>
            <a:ln w="9525">
              <a:noFill/>
              <a:round/>
              <a:headEnd/>
              <a:tailEnd/>
            </a:ln>
          </p:spPr>
          <p:txBody>
            <a:bodyPr/>
            <a:lstStyle/>
            <a:p>
              <a:endParaRPr lang="en-US"/>
            </a:p>
          </p:txBody>
        </p:sp>
        <p:sp>
          <p:nvSpPr>
            <p:cNvPr id="94" name="Freeform 294"/>
            <p:cNvSpPr>
              <a:spLocks/>
            </p:cNvSpPr>
            <p:nvPr/>
          </p:nvSpPr>
          <p:spPr bwMode="auto">
            <a:xfrm>
              <a:off x="-333" y="2820"/>
              <a:ext cx="18" cy="19"/>
            </a:xfrm>
            <a:custGeom>
              <a:avLst/>
              <a:gdLst/>
              <a:ahLst/>
              <a:cxnLst>
                <a:cxn ang="0">
                  <a:pos x="6" y="1"/>
                </a:cxn>
                <a:cxn ang="0">
                  <a:pos x="2" y="4"/>
                </a:cxn>
                <a:cxn ang="0">
                  <a:pos x="0" y="8"/>
                </a:cxn>
                <a:cxn ang="0">
                  <a:pos x="0" y="12"/>
                </a:cxn>
                <a:cxn ang="0">
                  <a:pos x="4" y="16"/>
                </a:cxn>
                <a:cxn ang="0">
                  <a:pos x="10" y="18"/>
                </a:cxn>
                <a:cxn ang="0">
                  <a:pos x="17" y="19"/>
                </a:cxn>
                <a:cxn ang="0">
                  <a:pos x="25" y="19"/>
                </a:cxn>
                <a:cxn ang="0">
                  <a:pos x="30" y="17"/>
                </a:cxn>
                <a:cxn ang="0">
                  <a:pos x="34" y="15"/>
                </a:cxn>
                <a:cxn ang="0">
                  <a:pos x="36" y="12"/>
                </a:cxn>
                <a:cxn ang="0">
                  <a:pos x="36" y="9"/>
                </a:cxn>
                <a:cxn ang="0">
                  <a:pos x="34" y="6"/>
                </a:cxn>
                <a:cxn ang="0">
                  <a:pos x="28" y="3"/>
                </a:cxn>
                <a:cxn ang="0">
                  <a:pos x="21" y="0"/>
                </a:cxn>
                <a:cxn ang="0">
                  <a:pos x="12" y="0"/>
                </a:cxn>
                <a:cxn ang="0">
                  <a:pos x="6" y="1"/>
                </a:cxn>
              </a:cxnLst>
              <a:rect l="0" t="0" r="r" b="b"/>
              <a:pathLst>
                <a:path w="36" h="19">
                  <a:moveTo>
                    <a:pt x="6" y="1"/>
                  </a:moveTo>
                  <a:lnTo>
                    <a:pt x="2" y="4"/>
                  </a:lnTo>
                  <a:lnTo>
                    <a:pt x="0" y="8"/>
                  </a:lnTo>
                  <a:lnTo>
                    <a:pt x="0" y="12"/>
                  </a:lnTo>
                  <a:lnTo>
                    <a:pt x="4" y="16"/>
                  </a:lnTo>
                  <a:lnTo>
                    <a:pt x="10" y="18"/>
                  </a:lnTo>
                  <a:lnTo>
                    <a:pt x="17" y="19"/>
                  </a:lnTo>
                  <a:lnTo>
                    <a:pt x="25" y="19"/>
                  </a:lnTo>
                  <a:lnTo>
                    <a:pt x="30" y="17"/>
                  </a:lnTo>
                  <a:lnTo>
                    <a:pt x="34" y="15"/>
                  </a:lnTo>
                  <a:lnTo>
                    <a:pt x="36" y="12"/>
                  </a:lnTo>
                  <a:lnTo>
                    <a:pt x="36" y="9"/>
                  </a:lnTo>
                  <a:lnTo>
                    <a:pt x="34" y="6"/>
                  </a:lnTo>
                  <a:lnTo>
                    <a:pt x="28" y="3"/>
                  </a:lnTo>
                  <a:lnTo>
                    <a:pt x="21" y="0"/>
                  </a:lnTo>
                  <a:lnTo>
                    <a:pt x="12" y="0"/>
                  </a:lnTo>
                  <a:lnTo>
                    <a:pt x="6" y="1"/>
                  </a:lnTo>
                  <a:close/>
                </a:path>
              </a:pathLst>
            </a:custGeom>
            <a:solidFill>
              <a:srgbClr val="007F00"/>
            </a:solidFill>
            <a:ln w="9525">
              <a:noFill/>
              <a:round/>
              <a:headEnd/>
              <a:tailEnd/>
            </a:ln>
          </p:spPr>
          <p:txBody>
            <a:bodyPr/>
            <a:lstStyle/>
            <a:p>
              <a:endParaRPr lang="en-US"/>
            </a:p>
          </p:txBody>
        </p:sp>
        <p:sp>
          <p:nvSpPr>
            <p:cNvPr id="95" name="Freeform 295"/>
            <p:cNvSpPr>
              <a:spLocks/>
            </p:cNvSpPr>
            <p:nvPr/>
          </p:nvSpPr>
          <p:spPr bwMode="auto">
            <a:xfrm>
              <a:off x="-343" y="2857"/>
              <a:ext cx="15" cy="16"/>
            </a:xfrm>
            <a:custGeom>
              <a:avLst/>
              <a:gdLst/>
              <a:ahLst/>
              <a:cxnLst>
                <a:cxn ang="0">
                  <a:pos x="0" y="11"/>
                </a:cxn>
                <a:cxn ang="0">
                  <a:pos x="0" y="7"/>
                </a:cxn>
                <a:cxn ang="0">
                  <a:pos x="0" y="4"/>
                </a:cxn>
                <a:cxn ang="0">
                  <a:pos x="4" y="2"/>
                </a:cxn>
                <a:cxn ang="0">
                  <a:pos x="11" y="1"/>
                </a:cxn>
                <a:cxn ang="0">
                  <a:pos x="18" y="0"/>
                </a:cxn>
                <a:cxn ang="0">
                  <a:pos x="24" y="1"/>
                </a:cxn>
                <a:cxn ang="0">
                  <a:pos x="28" y="3"/>
                </a:cxn>
                <a:cxn ang="0">
                  <a:pos x="30" y="5"/>
                </a:cxn>
                <a:cxn ang="0">
                  <a:pos x="30" y="8"/>
                </a:cxn>
                <a:cxn ang="0">
                  <a:pos x="28" y="12"/>
                </a:cxn>
                <a:cxn ang="0">
                  <a:pos x="22" y="14"/>
                </a:cxn>
                <a:cxn ang="0">
                  <a:pos x="18" y="16"/>
                </a:cxn>
                <a:cxn ang="0">
                  <a:pos x="13" y="16"/>
                </a:cxn>
                <a:cxn ang="0">
                  <a:pos x="7" y="15"/>
                </a:cxn>
                <a:cxn ang="0">
                  <a:pos x="2" y="13"/>
                </a:cxn>
                <a:cxn ang="0">
                  <a:pos x="0" y="11"/>
                </a:cxn>
              </a:cxnLst>
              <a:rect l="0" t="0" r="r" b="b"/>
              <a:pathLst>
                <a:path w="30" h="16">
                  <a:moveTo>
                    <a:pt x="0" y="11"/>
                  </a:moveTo>
                  <a:lnTo>
                    <a:pt x="0" y="7"/>
                  </a:lnTo>
                  <a:lnTo>
                    <a:pt x="0" y="4"/>
                  </a:lnTo>
                  <a:lnTo>
                    <a:pt x="4" y="2"/>
                  </a:lnTo>
                  <a:lnTo>
                    <a:pt x="11" y="1"/>
                  </a:lnTo>
                  <a:lnTo>
                    <a:pt x="18" y="0"/>
                  </a:lnTo>
                  <a:lnTo>
                    <a:pt x="24" y="1"/>
                  </a:lnTo>
                  <a:lnTo>
                    <a:pt x="28" y="3"/>
                  </a:lnTo>
                  <a:lnTo>
                    <a:pt x="30" y="5"/>
                  </a:lnTo>
                  <a:lnTo>
                    <a:pt x="30" y="8"/>
                  </a:lnTo>
                  <a:lnTo>
                    <a:pt x="28" y="12"/>
                  </a:lnTo>
                  <a:lnTo>
                    <a:pt x="22" y="14"/>
                  </a:lnTo>
                  <a:lnTo>
                    <a:pt x="18" y="16"/>
                  </a:lnTo>
                  <a:lnTo>
                    <a:pt x="13" y="16"/>
                  </a:lnTo>
                  <a:lnTo>
                    <a:pt x="7" y="15"/>
                  </a:lnTo>
                  <a:lnTo>
                    <a:pt x="2" y="13"/>
                  </a:lnTo>
                  <a:lnTo>
                    <a:pt x="0" y="11"/>
                  </a:lnTo>
                  <a:close/>
                </a:path>
              </a:pathLst>
            </a:custGeom>
            <a:solidFill>
              <a:srgbClr val="007F00"/>
            </a:solidFill>
            <a:ln w="9525">
              <a:noFill/>
              <a:round/>
              <a:headEnd/>
              <a:tailEnd/>
            </a:ln>
          </p:spPr>
          <p:txBody>
            <a:bodyPr/>
            <a:lstStyle/>
            <a:p>
              <a:endParaRPr lang="en-US"/>
            </a:p>
          </p:txBody>
        </p:sp>
        <p:sp>
          <p:nvSpPr>
            <p:cNvPr id="96" name="Freeform 296"/>
            <p:cNvSpPr>
              <a:spLocks/>
            </p:cNvSpPr>
            <p:nvPr/>
          </p:nvSpPr>
          <p:spPr bwMode="auto">
            <a:xfrm>
              <a:off x="-316" y="2884"/>
              <a:ext cx="13" cy="19"/>
            </a:xfrm>
            <a:custGeom>
              <a:avLst/>
              <a:gdLst/>
              <a:ahLst/>
              <a:cxnLst>
                <a:cxn ang="0">
                  <a:pos x="9" y="19"/>
                </a:cxn>
                <a:cxn ang="0">
                  <a:pos x="4" y="18"/>
                </a:cxn>
                <a:cxn ang="0">
                  <a:pos x="2" y="16"/>
                </a:cxn>
                <a:cxn ang="0">
                  <a:pos x="0" y="13"/>
                </a:cxn>
                <a:cxn ang="0">
                  <a:pos x="0" y="9"/>
                </a:cxn>
                <a:cxn ang="0">
                  <a:pos x="2" y="5"/>
                </a:cxn>
                <a:cxn ang="0">
                  <a:pos x="7" y="2"/>
                </a:cxn>
                <a:cxn ang="0">
                  <a:pos x="11" y="1"/>
                </a:cxn>
                <a:cxn ang="0">
                  <a:pos x="17" y="0"/>
                </a:cxn>
                <a:cxn ang="0">
                  <a:pos x="20" y="1"/>
                </a:cxn>
                <a:cxn ang="0">
                  <a:pos x="24" y="3"/>
                </a:cxn>
                <a:cxn ang="0">
                  <a:pos x="26" y="7"/>
                </a:cxn>
                <a:cxn ang="0">
                  <a:pos x="26" y="10"/>
                </a:cxn>
                <a:cxn ang="0">
                  <a:pos x="24" y="13"/>
                </a:cxn>
                <a:cxn ang="0">
                  <a:pos x="20" y="16"/>
                </a:cxn>
                <a:cxn ang="0">
                  <a:pos x="17" y="18"/>
                </a:cxn>
                <a:cxn ang="0">
                  <a:pos x="9" y="19"/>
                </a:cxn>
              </a:cxnLst>
              <a:rect l="0" t="0" r="r" b="b"/>
              <a:pathLst>
                <a:path w="26" h="19">
                  <a:moveTo>
                    <a:pt x="9" y="19"/>
                  </a:moveTo>
                  <a:lnTo>
                    <a:pt x="4" y="18"/>
                  </a:lnTo>
                  <a:lnTo>
                    <a:pt x="2" y="16"/>
                  </a:lnTo>
                  <a:lnTo>
                    <a:pt x="0" y="13"/>
                  </a:lnTo>
                  <a:lnTo>
                    <a:pt x="0" y="9"/>
                  </a:lnTo>
                  <a:lnTo>
                    <a:pt x="2" y="5"/>
                  </a:lnTo>
                  <a:lnTo>
                    <a:pt x="7" y="2"/>
                  </a:lnTo>
                  <a:lnTo>
                    <a:pt x="11" y="1"/>
                  </a:lnTo>
                  <a:lnTo>
                    <a:pt x="17" y="0"/>
                  </a:lnTo>
                  <a:lnTo>
                    <a:pt x="20" y="1"/>
                  </a:lnTo>
                  <a:lnTo>
                    <a:pt x="24" y="3"/>
                  </a:lnTo>
                  <a:lnTo>
                    <a:pt x="26" y="7"/>
                  </a:lnTo>
                  <a:lnTo>
                    <a:pt x="26" y="10"/>
                  </a:lnTo>
                  <a:lnTo>
                    <a:pt x="24" y="13"/>
                  </a:lnTo>
                  <a:lnTo>
                    <a:pt x="20" y="16"/>
                  </a:lnTo>
                  <a:lnTo>
                    <a:pt x="17" y="18"/>
                  </a:lnTo>
                  <a:lnTo>
                    <a:pt x="9" y="19"/>
                  </a:lnTo>
                  <a:close/>
                </a:path>
              </a:pathLst>
            </a:custGeom>
            <a:solidFill>
              <a:srgbClr val="007F00"/>
            </a:solidFill>
            <a:ln w="9525">
              <a:noFill/>
              <a:round/>
              <a:headEnd/>
              <a:tailEnd/>
            </a:ln>
          </p:spPr>
          <p:txBody>
            <a:bodyPr/>
            <a:lstStyle/>
            <a:p>
              <a:endParaRPr lang="en-US"/>
            </a:p>
          </p:txBody>
        </p:sp>
        <p:sp>
          <p:nvSpPr>
            <p:cNvPr id="97" name="Freeform 297"/>
            <p:cNvSpPr>
              <a:spLocks/>
            </p:cNvSpPr>
            <p:nvPr/>
          </p:nvSpPr>
          <p:spPr bwMode="auto">
            <a:xfrm>
              <a:off x="-292" y="2865"/>
              <a:ext cx="16" cy="22"/>
            </a:xfrm>
            <a:custGeom>
              <a:avLst/>
              <a:gdLst/>
              <a:ahLst/>
              <a:cxnLst>
                <a:cxn ang="0">
                  <a:pos x="2" y="11"/>
                </a:cxn>
                <a:cxn ang="0">
                  <a:pos x="4" y="7"/>
                </a:cxn>
                <a:cxn ang="0">
                  <a:pos x="8" y="4"/>
                </a:cxn>
                <a:cxn ang="0">
                  <a:pos x="11" y="1"/>
                </a:cxn>
                <a:cxn ang="0">
                  <a:pos x="19" y="0"/>
                </a:cxn>
                <a:cxn ang="0">
                  <a:pos x="26" y="1"/>
                </a:cxn>
                <a:cxn ang="0">
                  <a:pos x="32" y="4"/>
                </a:cxn>
                <a:cxn ang="0">
                  <a:pos x="32" y="7"/>
                </a:cxn>
                <a:cxn ang="0">
                  <a:pos x="32" y="11"/>
                </a:cxn>
                <a:cxn ang="0">
                  <a:pos x="28" y="15"/>
                </a:cxn>
                <a:cxn ang="0">
                  <a:pos x="22" y="19"/>
                </a:cxn>
                <a:cxn ang="0">
                  <a:pos x="15" y="21"/>
                </a:cxn>
                <a:cxn ang="0">
                  <a:pos x="9" y="22"/>
                </a:cxn>
                <a:cxn ang="0">
                  <a:pos x="6" y="21"/>
                </a:cxn>
                <a:cxn ang="0">
                  <a:pos x="2" y="17"/>
                </a:cxn>
                <a:cxn ang="0">
                  <a:pos x="0" y="14"/>
                </a:cxn>
                <a:cxn ang="0">
                  <a:pos x="2" y="11"/>
                </a:cxn>
              </a:cxnLst>
              <a:rect l="0" t="0" r="r" b="b"/>
              <a:pathLst>
                <a:path w="32" h="22">
                  <a:moveTo>
                    <a:pt x="2" y="11"/>
                  </a:moveTo>
                  <a:lnTo>
                    <a:pt x="4" y="7"/>
                  </a:lnTo>
                  <a:lnTo>
                    <a:pt x="8" y="4"/>
                  </a:lnTo>
                  <a:lnTo>
                    <a:pt x="11" y="1"/>
                  </a:lnTo>
                  <a:lnTo>
                    <a:pt x="19" y="0"/>
                  </a:lnTo>
                  <a:lnTo>
                    <a:pt x="26" y="1"/>
                  </a:lnTo>
                  <a:lnTo>
                    <a:pt x="32" y="4"/>
                  </a:lnTo>
                  <a:lnTo>
                    <a:pt x="32" y="7"/>
                  </a:lnTo>
                  <a:lnTo>
                    <a:pt x="32" y="11"/>
                  </a:lnTo>
                  <a:lnTo>
                    <a:pt x="28" y="15"/>
                  </a:lnTo>
                  <a:lnTo>
                    <a:pt x="22" y="19"/>
                  </a:lnTo>
                  <a:lnTo>
                    <a:pt x="15" y="21"/>
                  </a:lnTo>
                  <a:lnTo>
                    <a:pt x="9" y="22"/>
                  </a:lnTo>
                  <a:lnTo>
                    <a:pt x="6" y="21"/>
                  </a:lnTo>
                  <a:lnTo>
                    <a:pt x="2" y="17"/>
                  </a:lnTo>
                  <a:lnTo>
                    <a:pt x="0" y="14"/>
                  </a:lnTo>
                  <a:lnTo>
                    <a:pt x="2" y="11"/>
                  </a:lnTo>
                  <a:close/>
                </a:path>
              </a:pathLst>
            </a:custGeom>
            <a:solidFill>
              <a:srgbClr val="007F00"/>
            </a:solidFill>
            <a:ln w="9525">
              <a:noFill/>
              <a:round/>
              <a:headEnd/>
              <a:tailEnd/>
            </a:ln>
          </p:spPr>
          <p:txBody>
            <a:bodyPr/>
            <a:lstStyle/>
            <a:p>
              <a:endParaRPr lang="en-US"/>
            </a:p>
          </p:txBody>
        </p:sp>
        <p:sp>
          <p:nvSpPr>
            <p:cNvPr id="98" name="Freeform 298"/>
            <p:cNvSpPr>
              <a:spLocks/>
            </p:cNvSpPr>
            <p:nvPr/>
          </p:nvSpPr>
          <p:spPr bwMode="auto">
            <a:xfrm>
              <a:off x="-271" y="2870"/>
              <a:ext cx="15" cy="17"/>
            </a:xfrm>
            <a:custGeom>
              <a:avLst/>
              <a:gdLst/>
              <a:ahLst/>
              <a:cxnLst>
                <a:cxn ang="0">
                  <a:pos x="24" y="1"/>
                </a:cxn>
                <a:cxn ang="0">
                  <a:pos x="28" y="3"/>
                </a:cxn>
                <a:cxn ang="0">
                  <a:pos x="30" y="5"/>
                </a:cxn>
                <a:cxn ang="0">
                  <a:pos x="32" y="8"/>
                </a:cxn>
                <a:cxn ang="0">
                  <a:pos x="30" y="11"/>
                </a:cxn>
                <a:cxn ang="0">
                  <a:pos x="26" y="15"/>
                </a:cxn>
                <a:cxn ang="0">
                  <a:pos x="20" y="16"/>
                </a:cxn>
                <a:cxn ang="0">
                  <a:pos x="15" y="17"/>
                </a:cxn>
                <a:cxn ang="0">
                  <a:pos x="9" y="17"/>
                </a:cxn>
                <a:cxn ang="0">
                  <a:pos x="6" y="16"/>
                </a:cxn>
                <a:cxn ang="0">
                  <a:pos x="2" y="12"/>
                </a:cxn>
                <a:cxn ang="0">
                  <a:pos x="0" y="9"/>
                </a:cxn>
                <a:cxn ang="0">
                  <a:pos x="0" y="6"/>
                </a:cxn>
                <a:cxn ang="0">
                  <a:pos x="4" y="3"/>
                </a:cxn>
                <a:cxn ang="0">
                  <a:pos x="9" y="0"/>
                </a:cxn>
                <a:cxn ang="0">
                  <a:pos x="15" y="0"/>
                </a:cxn>
                <a:cxn ang="0">
                  <a:pos x="24" y="1"/>
                </a:cxn>
              </a:cxnLst>
              <a:rect l="0" t="0" r="r" b="b"/>
              <a:pathLst>
                <a:path w="32" h="17">
                  <a:moveTo>
                    <a:pt x="24" y="1"/>
                  </a:moveTo>
                  <a:lnTo>
                    <a:pt x="28" y="3"/>
                  </a:lnTo>
                  <a:lnTo>
                    <a:pt x="30" y="5"/>
                  </a:lnTo>
                  <a:lnTo>
                    <a:pt x="32" y="8"/>
                  </a:lnTo>
                  <a:lnTo>
                    <a:pt x="30" y="11"/>
                  </a:lnTo>
                  <a:lnTo>
                    <a:pt x="26" y="15"/>
                  </a:lnTo>
                  <a:lnTo>
                    <a:pt x="20" y="16"/>
                  </a:lnTo>
                  <a:lnTo>
                    <a:pt x="15" y="17"/>
                  </a:lnTo>
                  <a:lnTo>
                    <a:pt x="9" y="17"/>
                  </a:lnTo>
                  <a:lnTo>
                    <a:pt x="6" y="16"/>
                  </a:lnTo>
                  <a:lnTo>
                    <a:pt x="2" y="12"/>
                  </a:lnTo>
                  <a:lnTo>
                    <a:pt x="0" y="9"/>
                  </a:lnTo>
                  <a:lnTo>
                    <a:pt x="0" y="6"/>
                  </a:lnTo>
                  <a:lnTo>
                    <a:pt x="4" y="3"/>
                  </a:lnTo>
                  <a:lnTo>
                    <a:pt x="9" y="0"/>
                  </a:lnTo>
                  <a:lnTo>
                    <a:pt x="15" y="0"/>
                  </a:lnTo>
                  <a:lnTo>
                    <a:pt x="24" y="1"/>
                  </a:lnTo>
                  <a:close/>
                </a:path>
              </a:pathLst>
            </a:custGeom>
            <a:solidFill>
              <a:srgbClr val="007F00"/>
            </a:solidFill>
            <a:ln w="9525">
              <a:noFill/>
              <a:round/>
              <a:headEnd/>
              <a:tailEnd/>
            </a:ln>
          </p:spPr>
          <p:txBody>
            <a:bodyPr/>
            <a:lstStyle/>
            <a:p>
              <a:endParaRPr lang="en-US"/>
            </a:p>
          </p:txBody>
        </p:sp>
        <p:sp>
          <p:nvSpPr>
            <p:cNvPr id="99" name="Freeform 299"/>
            <p:cNvSpPr>
              <a:spLocks/>
            </p:cNvSpPr>
            <p:nvPr/>
          </p:nvSpPr>
          <p:spPr bwMode="auto">
            <a:xfrm>
              <a:off x="-450" y="2895"/>
              <a:ext cx="132" cy="101"/>
            </a:xfrm>
            <a:custGeom>
              <a:avLst/>
              <a:gdLst/>
              <a:ahLst/>
              <a:cxnLst>
                <a:cxn ang="0">
                  <a:pos x="260" y="10"/>
                </a:cxn>
                <a:cxn ang="0">
                  <a:pos x="253" y="7"/>
                </a:cxn>
                <a:cxn ang="0">
                  <a:pos x="251" y="3"/>
                </a:cxn>
                <a:cxn ang="0">
                  <a:pos x="238" y="10"/>
                </a:cxn>
                <a:cxn ang="0">
                  <a:pos x="212" y="7"/>
                </a:cxn>
                <a:cxn ang="0">
                  <a:pos x="156" y="1"/>
                </a:cxn>
                <a:cxn ang="0">
                  <a:pos x="114" y="1"/>
                </a:cxn>
                <a:cxn ang="0">
                  <a:pos x="106" y="4"/>
                </a:cxn>
                <a:cxn ang="0">
                  <a:pos x="143" y="3"/>
                </a:cxn>
                <a:cxn ang="0">
                  <a:pos x="190" y="9"/>
                </a:cxn>
                <a:cxn ang="0">
                  <a:pos x="223" y="17"/>
                </a:cxn>
                <a:cxn ang="0">
                  <a:pos x="219" y="22"/>
                </a:cxn>
                <a:cxn ang="0">
                  <a:pos x="197" y="29"/>
                </a:cxn>
                <a:cxn ang="0">
                  <a:pos x="175" y="31"/>
                </a:cxn>
                <a:cxn ang="0">
                  <a:pos x="134" y="24"/>
                </a:cxn>
                <a:cxn ang="0">
                  <a:pos x="89" y="22"/>
                </a:cxn>
                <a:cxn ang="0">
                  <a:pos x="67" y="27"/>
                </a:cxn>
                <a:cxn ang="0">
                  <a:pos x="84" y="27"/>
                </a:cxn>
                <a:cxn ang="0">
                  <a:pos x="106" y="27"/>
                </a:cxn>
                <a:cxn ang="0">
                  <a:pos x="130" y="30"/>
                </a:cxn>
                <a:cxn ang="0">
                  <a:pos x="162" y="35"/>
                </a:cxn>
                <a:cxn ang="0">
                  <a:pos x="166" y="41"/>
                </a:cxn>
                <a:cxn ang="0">
                  <a:pos x="127" y="48"/>
                </a:cxn>
                <a:cxn ang="0">
                  <a:pos x="91" y="44"/>
                </a:cxn>
                <a:cxn ang="0">
                  <a:pos x="58" y="41"/>
                </a:cxn>
                <a:cxn ang="0">
                  <a:pos x="69" y="46"/>
                </a:cxn>
                <a:cxn ang="0">
                  <a:pos x="99" y="54"/>
                </a:cxn>
                <a:cxn ang="0">
                  <a:pos x="65" y="60"/>
                </a:cxn>
                <a:cxn ang="0">
                  <a:pos x="22" y="66"/>
                </a:cxn>
                <a:cxn ang="0">
                  <a:pos x="0" y="70"/>
                </a:cxn>
                <a:cxn ang="0">
                  <a:pos x="13" y="72"/>
                </a:cxn>
                <a:cxn ang="0">
                  <a:pos x="50" y="69"/>
                </a:cxn>
                <a:cxn ang="0">
                  <a:pos x="93" y="63"/>
                </a:cxn>
                <a:cxn ang="0">
                  <a:pos x="110" y="67"/>
                </a:cxn>
                <a:cxn ang="0">
                  <a:pos x="91" y="97"/>
                </a:cxn>
                <a:cxn ang="0">
                  <a:pos x="93" y="101"/>
                </a:cxn>
                <a:cxn ang="0">
                  <a:pos x="117" y="78"/>
                </a:cxn>
                <a:cxn ang="0">
                  <a:pos x="136" y="58"/>
                </a:cxn>
                <a:cxn ang="0">
                  <a:pos x="160" y="52"/>
                </a:cxn>
                <a:cxn ang="0">
                  <a:pos x="184" y="46"/>
                </a:cxn>
                <a:cxn ang="0">
                  <a:pos x="188" y="66"/>
                </a:cxn>
                <a:cxn ang="0">
                  <a:pos x="177" y="92"/>
                </a:cxn>
                <a:cxn ang="0">
                  <a:pos x="184" y="88"/>
                </a:cxn>
                <a:cxn ang="0">
                  <a:pos x="205" y="54"/>
                </a:cxn>
                <a:cxn ang="0">
                  <a:pos x="223" y="32"/>
                </a:cxn>
                <a:cxn ang="0">
                  <a:pos x="240" y="23"/>
                </a:cxn>
                <a:cxn ang="0">
                  <a:pos x="246" y="28"/>
                </a:cxn>
                <a:cxn ang="0">
                  <a:pos x="240" y="62"/>
                </a:cxn>
                <a:cxn ang="0">
                  <a:pos x="257" y="43"/>
                </a:cxn>
              </a:cxnLst>
              <a:rect l="0" t="0" r="r" b="b"/>
              <a:pathLst>
                <a:path w="264" h="101">
                  <a:moveTo>
                    <a:pt x="264" y="11"/>
                  </a:moveTo>
                  <a:lnTo>
                    <a:pt x="262" y="10"/>
                  </a:lnTo>
                  <a:lnTo>
                    <a:pt x="260" y="10"/>
                  </a:lnTo>
                  <a:lnTo>
                    <a:pt x="257" y="9"/>
                  </a:lnTo>
                  <a:lnTo>
                    <a:pt x="255" y="8"/>
                  </a:lnTo>
                  <a:lnTo>
                    <a:pt x="253" y="7"/>
                  </a:lnTo>
                  <a:lnTo>
                    <a:pt x="253" y="6"/>
                  </a:lnTo>
                  <a:lnTo>
                    <a:pt x="251" y="4"/>
                  </a:lnTo>
                  <a:lnTo>
                    <a:pt x="251" y="3"/>
                  </a:lnTo>
                  <a:lnTo>
                    <a:pt x="247" y="6"/>
                  </a:lnTo>
                  <a:lnTo>
                    <a:pt x="244" y="9"/>
                  </a:lnTo>
                  <a:lnTo>
                    <a:pt x="238" y="10"/>
                  </a:lnTo>
                  <a:lnTo>
                    <a:pt x="236" y="12"/>
                  </a:lnTo>
                  <a:lnTo>
                    <a:pt x="225" y="10"/>
                  </a:lnTo>
                  <a:lnTo>
                    <a:pt x="212" y="7"/>
                  </a:lnTo>
                  <a:lnTo>
                    <a:pt x="193" y="5"/>
                  </a:lnTo>
                  <a:lnTo>
                    <a:pt x="175" y="3"/>
                  </a:lnTo>
                  <a:lnTo>
                    <a:pt x="156" y="1"/>
                  </a:lnTo>
                  <a:lnTo>
                    <a:pt x="138" y="0"/>
                  </a:lnTo>
                  <a:lnTo>
                    <a:pt x="125" y="0"/>
                  </a:lnTo>
                  <a:lnTo>
                    <a:pt x="114" y="1"/>
                  </a:lnTo>
                  <a:lnTo>
                    <a:pt x="102" y="3"/>
                  </a:lnTo>
                  <a:lnTo>
                    <a:pt x="101" y="3"/>
                  </a:lnTo>
                  <a:lnTo>
                    <a:pt x="106" y="4"/>
                  </a:lnTo>
                  <a:lnTo>
                    <a:pt x="114" y="3"/>
                  </a:lnTo>
                  <a:lnTo>
                    <a:pt x="128" y="3"/>
                  </a:lnTo>
                  <a:lnTo>
                    <a:pt x="143" y="3"/>
                  </a:lnTo>
                  <a:lnTo>
                    <a:pt x="160" y="5"/>
                  </a:lnTo>
                  <a:lnTo>
                    <a:pt x="175" y="7"/>
                  </a:lnTo>
                  <a:lnTo>
                    <a:pt x="190" y="9"/>
                  </a:lnTo>
                  <a:lnTo>
                    <a:pt x="205" y="12"/>
                  </a:lnTo>
                  <a:lnTo>
                    <a:pt x="216" y="14"/>
                  </a:lnTo>
                  <a:lnTo>
                    <a:pt x="223" y="17"/>
                  </a:lnTo>
                  <a:lnTo>
                    <a:pt x="225" y="20"/>
                  </a:lnTo>
                  <a:lnTo>
                    <a:pt x="223" y="21"/>
                  </a:lnTo>
                  <a:lnTo>
                    <a:pt x="219" y="22"/>
                  </a:lnTo>
                  <a:lnTo>
                    <a:pt x="212" y="24"/>
                  </a:lnTo>
                  <a:lnTo>
                    <a:pt x="205" y="26"/>
                  </a:lnTo>
                  <a:lnTo>
                    <a:pt x="197" y="29"/>
                  </a:lnTo>
                  <a:lnTo>
                    <a:pt x="190" y="31"/>
                  </a:lnTo>
                  <a:lnTo>
                    <a:pt x="184" y="33"/>
                  </a:lnTo>
                  <a:lnTo>
                    <a:pt x="175" y="31"/>
                  </a:lnTo>
                  <a:lnTo>
                    <a:pt x="164" y="29"/>
                  </a:lnTo>
                  <a:lnTo>
                    <a:pt x="149" y="26"/>
                  </a:lnTo>
                  <a:lnTo>
                    <a:pt x="134" y="24"/>
                  </a:lnTo>
                  <a:lnTo>
                    <a:pt x="117" y="23"/>
                  </a:lnTo>
                  <a:lnTo>
                    <a:pt x="102" y="22"/>
                  </a:lnTo>
                  <a:lnTo>
                    <a:pt x="89" y="22"/>
                  </a:lnTo>
                  <a:lnTo>
                    <a:pt x="78" y="24"/>
                  </a:lnTo>
                  <a:lnTo>
                    <a:pt x="71" y="26"/>
                  </a:lnTo>
                  <a:lnTo>
                    <a:pt x="67" y="27"/>
                  </a:lnTo>
                  <a:lnTo>
                    <a:pt x="69" y="28"/>
                  </a:lnTo>
                  <a:lnTo>
                    <a:pt x="76" y="28"/>
                  </a:lnTo>
                  <a:lnTo>
                    <a:pt x="84" y="27"/>
                  </a:lnTo>
                  <a:lnTo>
                    <a:pt x="89" y="27"/>
                  </a:lnTo>
                  <a:lnTo>
                    <a:pt x="97" y="27"/>
                  </a:lnTo>
                  <a:lnTo>
                    <a:pt x="106" y="27"/>
                  </a:lnTo>
                  <a:lnTo>
                    <a:pt x="114" y="28"/>
                  </a:lnTo>
                  <a:lnTo>
                    <a:pt x="121" y="29"/>
                  </a:lnTo>
                  <a:lnTo>
                    <a:pt x="130" y="30"/>
                  </a:lnTo>
                  <a:lnTo>
                    <a:pt x="138" y="31"/>
                  </a:lnTo>
                  <a:lnTo>
                    <a:pt x="151" y="33"/>
                  </a:lnTo>
                  <a:lnTo>
                    <a:pt x="162" y="35"/>
                  </a:lnTo>
                  <a:lnTo>
                    <a:pt x="171" y="36"/>
                  </a:lnTo>
                  <a:lnTo>
                    <a:pt x="175" y="37"/>
                  </a:lnTo>
                  <a:lnTo>
                    <a:pt x="166" y="41"/>
                  </a:lnTo>
                  <a:lnTo>
                    <a:pt x="151" y="44"/>
                  </a:lnTo>
                  <a:lnTo>
                    <a:pt x="136" y="46"/>
                  </a:lnTo>
                  <a:lnTo>
                    <a:pt x="127" y="48"/>
                  </a:lnTo>
                  <a:lnTo>
                    <a:pt x="117" y="48"/>
                  </a:lnTo>
                  <a:lnTo>
                    <a:pt x="104" y="47"/>
                  </a:lnTo>
                  <a:lnTo>
                    <a:pt x="91" y="44"/>
                  </a:lnTo>
                  <a:lnTo>
                    <a:pt x="78" y="42"/>
                  </a:lnTo>
                  <a:lnTo>
                    <a:pt x="67" y="41"/>
                  </a:lnTo>
                  <a:lnTo>
                    <a:pt x="58" y="41"/>
                  </a:lnTo>
                  <a:lnTo>
                    <a:pt x="54" y="42"/>
                  </a:lnTo>
                  <a:lnTo>
                    <a:pt x="58" y="43"/>
                  </a:lnTo>
                  <a:lnTo>
                    <a:pt x="69" y="46"/>
                  </a:lnTo>
                  <a:lnTo>
                    <a:pt x="82" y="48"/>
                  </a:lnTo>
                  <a:lnTo>
                    <a:pt x="91" y="52"/>
                  </a:lnTo>
                  <a:lnTo>
                    <a:pt x="99" y="54"/>
                  </a:lnTo>
                  <a:lnTo>
                    <a:pt x="91" y="55"/>
                  </a:lnTo>
                  <a:lnTo>
                    <a:pt x="80" y="57"/>
                  </a:lnTo>
                  <a:lnTo>
                    <a:pt x="65" y="60"/>
                  </a:lnTo>
                  <a:lnTo>
                    <a:pt x="50" y="62"/>
                  </a:lnTo>
                  <a:lnTo>
                    <a:pt x="36" y="64"/>
                  </a:lnTo>
                  <a:lnTo>
                    <a:pt x="22" y="66"/>
                  </a:lnTo>
                  <a:lnTo>
                    <a:pt x="13" y="68"/>
                  </a:lnTo>
                  <a:lnTo>
                    <a:pt x="6" y="69"/>
                  </a:lnTo>
                  <a:lnTo>
                    <a:pt x="0" y="70"/>
                  </a:lnTo>
                  <a:lnTo>
                    <a:pt x="0" y="71"/>
                  </a:lnTo>
                  <a:lnTo>
                    <a:pt x="4" y="72"/>
                  </a:lnTo>
                  <a:lnTo>
                    <a:pt x="13" y="72"/>
                  </a:lnTo>
                  <a:lnTo>
                    <a:pt x="22" y="72"/>
                  </a:lnTo>
                  <a:lnTo>
                    <a:pt x="36" y="71"/>
                  </a:lnTo>
                  <a:lnTo>
                    <a:pt x="50" y="69"/>
                  </a:lnTo>
                  <a:lnTo>
                    <a:pt x="65" y="67"/>
                  </a:lnTo>
                  <a:lnTo>
                    <a:pt x="80" y="65"/>
                  </a:lnTo>
                  <a:lnTo>
                    <a:pt x="93" y="63"/>
                  </a:lnTo>
                  <a:lnTo>
                    <a:pt x="104" y="61"/>
                  </a:lnTo>
                  <a:lnTo>
                    <a:pt x="112" y="59"/>
                  </a:lnTo>
                  <a:lnTo>
                    <a:pt x="110" y="67"/>
                  </a:lnTo>
                  <a:lnTo>
                    <a:pt x="104" y="79"/>
                  </a:lnTo>
                  <a:lnTo>
                    <a:pt x="99" y="90"/>
                  </a:lnTo>
                  <a:lnTo>
                    <a:pt x="91" y="97"/>
                  </a:lnTo>
                  <a:lnTo>
                    <a:pt x="88" y="100"/>
                  </a:lnTo>
                  <a:lnTo>
                    <a:pt x="89" y="101"/>
                  </a:lnTo>
                  <a:lnTo>
                    <a:pt x="93" y="101"/>
                  </a:lnTo>
                  <a:lnTo>
                    <a:pt x="99" y="98"/>
                  </a:lnTo>
                  <a:lnTo>
                    <a:pt x="106" y="91"/>
                  </a:lnTo>
                  <a:lnTo>
                    <a:pt x="117" y="78"/>
                  </a:lnTo>
                  <a:lnTo>
                    <a:pt x="127" y="67"/>
                  </a:lnTo>
                  <a:lnTo>
                    <a:pt x="130" y="59"/>
                  </a:lnTo>
                  <a:lnTo>
                    <a:pt x="136" y="58"/>
                  </a:lnTo>
                  <a:lnTo>
                    <a:pt x="143" y="56"/>
                  </a:lnTo>
                  <a:lnTo>
                    <a:pt x="153" y="54"/>
                  </a:lnTo>
                  <a:lnTo>
                    <a:pt x="160" y="52"/>
                  </a:lnTo>
                  <a:lnTo>
                    <a:pt x="169" y="50"/>
                  </a:lnTo>
                  <a:lnTo>
                    <a:pt x="177" y="47"/>
                  </a:lnTo>
                  <a:lnTo>
                    <a:pt x="184" y="46"/>
                  </a:lnTo>
                  <a:lnTo>
                    <a:pt x="190" y="45"/>
                  </a:lnTo>
                  <a:lnTo>
                    <a:pt x="190" y="54"/>
                  </a:lnTo>
                  <a:lnTo>
                    <a:pt x="188" y="66"/>
                  </a:lnTo>
                  <a:lnTo>
                    <a:pt x="182" y="78"/>
                  </a:lnTo>
                  <a:lnTo>
                    <a:pt x="179" y="88"/>
                  </a:lnTo>
                  <a:lnTo>
                    <a:pt x="177" y="92"/>
                  </a:lnTo>
                  <a:lnTo>
                    <a:pt x="177" y="94"/>
                  </a:lnTo>
                  <a:lnTo>
                    <a:pt x="179" y="92"/>
                  </a:lnTo>
                  <a:lnTo>
                    <a:pt x="184" y="88"/>
                  </a:lnTo>
                  <a:lnTo>
                    <a:pt x="192" y="78"/>
                  </a:lnTo>
                  <a:lnTo>
                    <a:pt x="199" y="66"/>
                  </a:lnTo>
                  <a:lnTo>
                    <a:pt x="205" y="54"/>
                  </a:lnTo>
                  <a:lnTo>
                    <a:pt x="205" y="42"/>
                  </a:lnTo>
                  <a:lnTo>
                    <a:pt x="216" y="37"/>
                  </a:lnTo>
                  <a:lnTo>
                    <a:pt x="223" y="32"/>
                  </a:lnTo>
                  <a:lnTo>
                    <a:pt x="231" y="28"/>
                  </a:lnTo>
                  <a:lnTo>
                    <a:pt x="236" y="25"/>
                  </a:lnTo>
                  <a:lnTo>
                    <a:pt x="240" y="23"/>
                  </a:lnTo>
                  <a:lnTo>
                    <a:pt x="244" y="22"/>
                  </a:lnTo>
                  <a:lnTo>
                    <a:pt x="246" y="24"/>
                  </a:lnTo>
                  <a:lnTo>
                    <a:pt x="246" y="28"/>
                  </a:lnTo>
                  <a:lnTo>
                    <a:pt x="244" y="36"/>
                  </a:lnTo>
                  <a:lnTo>
                    <a:pt x="242" y="48"/>
                  </a:lnTo>
                  <a:lnTo>
                    <a:pt x="240" y="62"/>
                  </a:lnTo>
                  <a:lnTo>
                    <a:pt x="238" y="70"/>
                  </a:lnTo>
                  <a:lnTo>
                    <a:pt x="247" y="60"/>
                  </a:lnTo>
                  <a:lnTo>
                    <a:pt x="257" y="43"/>
                  </a:lnTo>
                  <a:lnTo>
                    <a:pt x="262" y="26"/>
                  </a:lnTo>
                  <a:lnTo>
                    <a:pt x="264" y="11"/>
                  </a:lnTo>
                  <a:close/>
                </a:path>
              </a:pathLst>
            </a:custGeom>
            <a:solidFill>
              <a:srgbClr val="B20000"/>
            </a:solidFill>
            <a:ln w="9525">
              <a:noFill/>
              <a:round/>
              <a:headEnd/>
              <a:tailEnd/>
            </a:ln>
          </p:spPr>
          <p:txBody>
            <a:bodyPr/>
            <a:lstStyle/>
            <a:p>
              <a:endParaRPr lang="en-US"/>
            </a:p>
          </p:txBody>
        </p:sp>
        <p:sp>
          <p:nvSpPr>
            <p:cNvPr id="100" name="Freeform 300"/>
            <p:cNvSpPr>
              <a:spLocks/>
            </p:cNvSpPr>
            <p:nvPr/>
          </p:nvSpPr>
          <p:spPr bwMode="auto">
            <a:xfrm>
              <a:off x="-441" y="2716"/>
              <a:ext cx="106" cy="112"/>
            </a:xfrm>
            <a:custGeom>
              <a:avLst/>
              <a:gdLst/>
              <a:ahLst/>
              <a:cxnLst>
                <a:cxn ang="0">
                  <a:pos x="204" y="110"/>
                </a:cxn>
                <a:cxn ang="0">
                  <a:pos x="210" y="107"/>
                </a:cxn>
                <a:cxn ang="0">
                  <a:pos x="202" y="100"/>
                </a:cxn>
                <a:cxn ang="0">
                  <a:pos x="189" y="91"/>
                </a:cxn>
                <a:cxn ang="0">
                  <a:pos x="187" y="79"/>
                </a:cxn>
                <a:cxn ang="0">
                  <a:pos x="180" y="52"/>
                </a:cxn>
                <a:cxn ang="0">
                  <a:pos x="173" y="38"/>
                </a:cxn>
                <a:cxn ang="0">
                  <a:pos x="167" y="37"/>
                </a:cxn>
                <a:cxn ang="0">
                  <a:pos x="169" y="50"/>
                </a:cxn>
                <a:cxn ang="0">
                  <a:pos x="171" y="72"/>
                </a:cxn>
                <a:cxn ang="0">
                  <a:pos x="160" y="77"/>
                </a:cxn>
                <a:cxn ang="0">
                  <a:pos x="135" y="67"/>
                </a:cxn>
                <a:cxn ang="0">
                  <a:pos x="122" y="56"/>
                </a:cxn>
                <a:cxn ang="0">
                  <a:pos x="113" y="35"/>
                </a:cxn>
                <a:cxn ang="0">
                  <a:pos x="111" y="21"/>
                </a:cxn>
                <a:cxn ang="0">
                  <a:pos x="109" y="8"/>
                </a:cxn>
                <a:cxn ang="0">
                  <a:pos x="102" y="2"/>
                </a:cxn>
                <a:cxn ang="0">
                  <a:pos x="102" y="6"/>
                </a:cxn>
                <a:cxn ang="0">
                  <a:pos x="106" y="16"/>
                </a:cxn>
                <a:cxn ang="0">
                  <a:pos x="102" y="25"/>
                </a:cxn>
                <a:cxn ang="0">
                  <a:pos x="100" y="34"/>
                </a:cxn>
                <a:cxn ang="0">
                  <a:pos x="106" y="50"/>
                </a:cxn>
                <a:cxn ang="0">
                  <a:pos x="93" y="49"/>
                </a:cxn>
                <a:cxn ang="0">
                  <a:pos x="61" y="31"/>
                </a:cxn>
                <a:cxn ang="0">
                  <a:pos x="31" y="13"/>
                </a:cxn>
                <a:cxn ang="0">
                  <a:pos x="7" y="2"/>
                </a:cxn>
                <a:cxn ang="0">
                  <a:pos x="13" y="10"/>
                </a:cxn>
                <a:cxn ang="0">
                  <a:pos x="43" y="31"/>
                </a:cxn>
                <a:cxn ang="0">
                  <a:pos x="57" y="44"/>
                </a:cxn>
                <a:cxn ang="0">
                  <a:pos x="85" y="58"/>
                </a:cxn>
                <a:cxn ang="0">
                  <a:pos x="85" y="62"/>
                </a:cxn>
                <a:cxn ang="0">
                  <a:pos x="57" y="59"/>
                </a:cxn>
                <a:cxn ang="0">
                  <a:pos x="43" y="55"/>
                </a:cxn>
                <a:cxn ang="0">
                  <a:pos x="35" y="56"/>
                </a:cxn>
                <a:cxn ang="0">
                  <a:pos x="44" y="61"/>
                </a:cxn>
                <a:cxn ang="0">
                  <a:pos x="63" y="66"/>
                </a:cxn>
                <a:cxn ang="0">
                  <a:pos x="87" y="71"/>
                </a:cxn>
                <a:cxn ang="0">
                  <a:pos x="111" y="74"/>
                </a:cxn>
                <a:cxn ang="0">
                  <a:pos x="132" y="77"/>
                </a:cxn>
                <a:cxn ang="0">
                  <a:pos x="156" y="86"/>
                </a:cxn>
                <a:cxn ang="0">
                  <a:pos x="158" y="92"/>
                </a:cxn>
                <a:cxn ang="0">
                  <a:pos x="141" y="95"/>
                </a:cxn>
                <a:cxn ang="0">
                  <a:pos x="122" y="96"/>
                </a:cxn>
                <a:cxn ang="0">
                  <a:pos x="106" y="97"/>
                </a:cxn>
                <a:cxn ang="0">
                  <a:pos x="89" y="95"/>
                </a:cxn>
                <a:cxn ang="0">
                  <a:pos x="87" y="98"/>
                </a:cxn>
                <a:cxn ang="0">
                  <a:pos x="109" y="101"/>
                </a:cxn>
                <a:cxn ang="0">
                  <a:pos x="134" y="101"/>
                </a:cxn>
                <a:cxn ang="0">
                  <a:pos x="156" y="101"/>
                </a:cxn>
                <a:cxn ang="0">
                  <a:pos x="174" y="100"/>
                </a:cxn>
                <a:cxn ang="0">
                  <a:pos x="189" y="101"/>
                </a:cxn>
                <a:cxn ang="0">
                  <a:pos x="200" y="108"/>
                </a:cxn>
              </a:cxnLst>
              <a:rect l="0" t="0" r="r" b="b"/>
              <a:pathLst>
                <a:path w="212" h="112">
                  <a:moveTo>
                    <a:pt x="204" y="112"/>
                  </a:moveTo>
                  <a:lnTo>
                    <a:pt x="204" y="110"/>
                  </a:lnTo>
                  <a:lnTo>
                    <a:pt x="206" y="108"/>
                  </a:lnTo>
                  <a:lnTo>
                    <a:pt x="210" y="107"/>
                  </a:lnTo>
                  <a:lnTo>
                    <a:pt x="212" y="104"/>
                  </a:lnTo>
                  <a:lnTo>
                    <a:pt x="202" y="100"/>
                  </a:lnTo>
                  <a:lnTo>
                    <a:pt x="195" y="95"/>
                  </a:lnTo>
                  <a:lnTo>
                    <a:pt x="189" y="91"/>
                  </a:lnTo>
                  <a:lnTo>
                    <a:pt x="187" y="87"/>
                  </a:lnTo>
                  <a:lnTo>
                    <a:pt x="187" y="79"/>
                  </a:lnTo>
                  <a:lnTo>
                    <a:pt x="186" y="65"/>
                  </a:lnTo>
                  <a:lnTo>
                    <a:pt x="180" y="52"/>
                  </a:lnTo>
                  <a:lnTo>
                    <a:pt x="176" y="42"/>
                  </a:lnTo>
                  <a:lnTo>
                    <a:pt x="173" y="38"/>
                  </a:lnTo>
                  <a:lnTo>
                    <a:pt x="169" y="37"/>
                  </a:lnTo>
                  <a:lnTo>
                    <a:pt x="167" y="37"/>
                  </a:lnTo>
                  <a:lnTo>
                    <a:pt x="167" y="41"/>
                  </a:lnTo>
                  <a:lnTo>
                    <a:pt x="169" y="50"/>
                  </a:lnTo>
                  <a:lnTo>
                    <a:pt x="171" y="61"/>
                  </a:lnTo>
                  <a:lnTo>
                    <a:pt x="171" y="72"/>
                  </a:lnTo>
                  <a:lnTo>
                    <a:pt x="171" y="81"/>
                  </a:lnTo>
                  <a:lnTo>
                    <a:pt x="160" y="77"/>
                  </a:lnTo>
                  <a:lnTo>
                    <a:pt x="147" y="72"/>
                  </a:lnTo>
                  <a:lnTo>
                    <a:pt x="135" y="67"/>
                  </a:lnTo>
                  <a:lnTo>
                    <a:pt x="128" y="63"/>
                  </a:lnTo>
                  <a:lnTo>
                    <a:pt x="122" y="56"/>
                  </a:lnTo>
                  <a:lnTo>
                    <a:pt x="117" y="46"/>
                  </a:lnTo>
                  <a:lnTo>
                    <a:pt x="113" y="35"/>
                  </a:lnTo>
                  <a:lnTo>
                    <a:pt x="111" y="27"/>
                  </a:lnTo>
                  <a:lnTo>
                    <a:pt x="111" y="21"/>
                  </a:lnTo>
                  <a:lnTo>
                    <a:pt x="111" y="13"/>
                  </a:lnTo>
                  <a:lnTo>
                    <a:pt x="109" y="8"/>
                  </a:lnTo>
                  <a:lnTo>
                    <a:pt x="106" y="4"/>
                  </a:lnTo>
                  <a:lnTo>
                    <a:pt x="102" y="2"/>
                  </a:lnTo>
                  <a:lnTo>
                    <a:pt x="102" y="3"/>
                  </a:lnTo>
                  <a:lnTo>
                    <a:pt x="102" y="6"/>
                  </a:lnTo>
                  <a:lnTo>
                    <a:pt x="104" y="10"/>
                  </a:lnTo>
                  <a:lnTo>
                    <a:pt x="106" y="16"/>
                  </a:lnTo>
                  <a:lnTo>
                    <a:pt x="104" y="21"/>
                  </a:lnTo>
                  <a:lnTo>
                    <a:pt x="102" y="25"/>
                  </a:lnTo>
                  <a:lnTo>
                    <a:pt x="100" y="29"/>
                  </a:lnTo>
                  <a:lnTo>
                    <a:pt x="100" y="34"/>
                  </a:lnTo>
                  <a:lnTo>
                    <a:pt x="102" y="42"/>
                  </a:lnTo>
                  <a:lnTo>
                    <a:pt x="106" y="50"/>
                  </a:lnTo>
                  <a:lnTo>
                    <a:pt x="108" y="56"/>
                  </a:lnTo>
                  <a:lnTo>
                    <a:pt x="93" y="49"/>
                  </a:lnTo>
                  <a:lnTo>
                    <a:pt x="78" y="40"/>
                  </a:lnTo>
                  <a:lnTo>
                    <a:pt x="61" y="31"/>
                  </a:lnTo>
                  <a:lnTo>
                    <a:pt x="46" y="22"/>
                  </a:lnTo>
                  <a:lnTo>
                    <a:pt x="31" y="13"/>
                  </a:lnTo>
                  <a:lnTo>
                    <a:pt x="18" y="7"/>
                  </a:lnTo>
                  <a:lnTo>
                    <a:pt x="7" y="2"/>
                  </a:lnTo>
                  <a:lnTo>
                    <a:pt x="0" y="0"/>
                  </a:lnTo>
                  <a:lnTo>
                    <a:pt x="13" y="10"/>
                  </a:lnTo>
                  <a:lnTo>
                    <a:pt x="28" y="21"/>
                  </a:lnTo>
                  <a:lnTo>
                    <a:pt x="43" y="31"/>
                  </a:lnTo>
                  <a:lnTo>
                    <a:pt x="50" y="38"/>
                  </a:lnTo>
                  <a:lnTo>
                    <a:pt x="57" y="44"/>
                  </a:lnTo>
                  <a:lnTo>
                    <a:pt x="72" y="52"/>
                  </a:lnTo>
                  <a:lnTo>
                    <a:pt x="85" y="58"/>
                  </a:lnTo>
                  <a:lnTo>
                    <a:pt x="96" y="62"/>
                  </a:lnTo>
                  <a:lnTo>
                    <a:pt x="85" y="62"/>
                  </a:lnTo>
                  <a:lnTo>
                    <a:pt x="70" y="61"/>
                  </a:lnTo>
                  <a:lnTo>
                    <a:pt x="57" y="59"/>
                  </a:lnTo>
                  <a:lnTo>
                    <a:pt x="48" y="57"/>
                  </a:lnTo>
                  <a:lnTo>
                    <a:pt x="43" y="55"/>
                  </a:lnTo>
                  <a:lnTo>
                    <a:pt x="39" y="55"/>
                  </a:lnTo>
                  <a:lnTo>
                    <a:pt x="35" y="56"/>
                  </a:lnTo>
                  <a:lnTo>
                    <a:pt x="39" y="59"/>
                  </a:lnTo>
                  <a:lnTo>
                    <a:pt x="44" y="61"/>
                  </a:lnTo>
                  <a:lnTo>
                    <a:pt x="54" y="64"/>
                  </a:lnTo>
                  <a:lnTo>
                    <a:pt x="63" y="66"/>
                  </a:lnTo>
                  <a:lnTo>
                    <a:pt x="74" y="69"/>
                  </a:lnTo>
                  <a:lnTo>
                    <a:pt x="87" y="71"/>
                  </a:lnTo>
                  <a:lnTo>
                    <a:pt x="98" y="73"/>
                  </a:lnTo>
                  <a:lnTo>
                    <a:pt x="111" y="74"/>
                  </a:lnTo>
                  <a:lnTo>
                    <a:pt x="121" y="74"/>
                  </a:lnTo>
                  <a:lnTo>
                    <a:pt x="132" y="77"/>
                  </a:lnTo>
                  <a:lnTo>
                    <a:pt x="145" y="81"/>
                  </a:lnTo>
                  <a:lnTo>
                    <a:pt x="156" y="86"/>
                  </a:lnTo>
                  <a:lnTo>
                    <a:pt x="163" y="91"/>
                  </a:lnTo>
                  <a:lnTo>
                    <a:pt x="158" y="92"/>
                  </a:lnTo>
                  <a:lnTo>
                    <a:pt x="150" y="94"/>
                  </a:lnTo>
                  <a:lnTo>
                    <a:pt x="141" y="95"/>
                  </a:lnTo>
                  <a:lnTo>
                    <a:pt x="132" y="96"/>
                  </a:lnTo>
                  <a:lnTo>
                    <a:pt x="122" y="96"/>
                  </a:lnTo>
                  <a:lnTo>
                    <a:pt x="113" y="97"/>
                  </a:lnTo>
                  <a:lnTo>
                    <a:pt x="106" y="97"/>
                  </a:lnTo>
                  <a:lnTo>
                    <a:pt x="98" y="96"/>
                  </a:lnTo>
                  <a:lnTo>
                    <a:pt x="89" y="95"/>
                  </a:lnTo>
                  <a:lnTo>
                    <a:pt x="85" y="96"/>
                  </a:lnTo>
                  <a:lnTo>
                    <a:pt x="87" y="98"/>
                  </a:lnTo>
                  <a:lnTo>
                    <a:pt x="100" y="100"/>
                  </a:lnTo>
                  <a:lnTo>
                    <a:pt x="109" y="101"/>
                  </a:lnTo>
                  <a:lnTo>
                    <a:pt x="121" y="101"/>
                  </a:lnTo>
                  <a:lnTo>
                    <a:pt x="134" y="101"/>
                  </a:lnTo>
                  <a:lnTo>
                    <a:pt x="145" y="101"/>
                  </a:lnTo>
                  <a:lnTo>
                    <a:pt x="156" y="101"/>
                  </a:lnTo>
                  <a:lnTo>
                    <a:pt x="167" y="100"/>
                  </a:lnTo>
                  <a:lnTo>
                    <a:pt x="174" y="100"/>
                  </a:lnTo>
                  <a:lnTo>
                    <a:pt x="180" y="100"/>
                  </a:lnTo>
                  <a:lnTo>
                    <a:pt x="189" y="101"/>
                  </a:lnTo>
                  <a:lnTo>
                    <a:pt x="195" y="104"/>
                  </a:lnTo>
                  <a:lnTo>
                    <a:pt x="200" y="108"/>
                  </a:lnTo>
                  <a:lnTo>
                    <a:pt x="204" y="112"/>
                  </a:lnTo>
                  <a:close/>
                </a:path>
              </a:pathLst>
            </a:custGeom>
            <a:solidFill>
              <a:srgbClr val="B20000"/>
            </a:solidFill>
            <a:ln w="9525">
              <a:noFill/>
              <a:round/>
              <a:headEnd/>
              <a:tailEnd/>
            </a:ln>
          </p:spPr>
          <p:txBody>
            <a:bodyPr/>
            <a:lstStyle/>
            <a:p>
              <a:endParaRPr lang="en-US"/>
            </a:p>
          </p:txBody>
        </p:sp>
        <p:sp>
          <p:nvSpPr>
            <p:cNvPr id="101" name="Freeform 301"/>
            <p:cNvSpPr>
              <a:spLocks/>
            </p:cNvSpPr>
            <p:nvPr/>
          </p:nvSpPr>
          <p:spPr bwMode="auto">
            <a:xfrm>
              <a:off x="-284" y="2673"/>
              <a:ext cx="65" cy="170"/>
            </a:xfrm>
            <a:custGeom>
              <a:avLst/>
              <a:gdLst/>
              <a:ahLst/>
              <a:cxnLst>
                <a:cxn ang="0">
                  <a:pos x="13" y="140"/>
                </a:cxn>
                <a:cxn ang="0">
                  <a:pos x="22" y="134"/>
                </a:cxn>
                <a:cxn ang="0">
                  <a:pos x="30" y="136"/>
                </a:cxn>
                <a:cxn ang="0">
                  <a:pos x="35" y="121"/>
                </a:cxn>
                <a:cxn ang="0">
                  <a:pos x="13" y="96"/>
                </a:cxn>
                <a:cxn ang="0">
                  <a:pos x="0" y="70"/>
                </a:cxn>
                <a:cxn ang="0">
                  <a:pos x="5" y="71"/>
                </a:cxn>
                <a:cxn ang="0">
                  <a:pos x="30" y="98"/>
                </a:cxn>
                <a:cxn ang="0">
                  <a:pos x="50" y="79"/>
                </a:cxn>
                <a:cxn ang="0">
                  <a:pos x="48" y="47"/>
                </a:cxn>
                <a:cxn ang="0">
                  <a:pos x="48" y="19"/>
                </a:cxn>
                <a:cxn ang="0">
                  <a:pos x="54" y="20"/>
                </a:cxn>
                <a:cxn ang="0">
                  <a:pos x="54" y="37"/>
                </a:cxn>
                <a:cxn ang="0">
                  <a:pos x="67" y="37"/>
                </a:cxn>
                <a:cxn ang="0">
                  <a:pos x="98" y="2"/>
                </a:cxn>
                <a:cxn ang="0">
                  <a:pos x="104" y="2"/>
                </a:cxn>
                <a:cxn ang="0">
                  <a:pos x="85" y="25"/>
                </a:cxn>
                <a:cxn ang="0">
                  <a:pos x="83" y="46"/>
                </a:cxn>
                <a:cxn ang="0">
                  <a:pos x="109" y="40"/>
                </a:cxn>
                <a:cxn ang="0">
                  <a:pos x="115" y="40"/>
                </a:cxn>
                <a:cxn ang="0">
                  <a:pos x="91" y="51"/>
                </a:cxn>
                <a:cxn ang="0">
                  <a:pos x="67" y="70"/>
                </a:cxn>
                <a:cxn ang="0">
                  <a:pos x="54" y="104"/>
                </a:cxn>
                <a:cxn ang="0">
                  <a:pos x="82" y="103"/>
                </a:cxn>
                <a:cxn ang="0">
                  <a:pos x="109" y="100"/>
                </a:cxn>
                <a:cxn ang="0">
                  <a:pos x="122" y="95"/>
                </a:cxn>
                <a:cxn ang="0">
                  <a:pos x="121" y="99"/>
                </a:cxn>
                <a:cxn ang="0">
                  <a:pos x="100" y="106"/>
                </a:cxn>
                <a:cxn ang="0">
                  <a:pos x="69" y="113"/>
                </a:cxn>
                <a:cxn ang="0">
                  <a:pos x="50" y="120"/>
                </a:cxn>
                <a:cxn ang="0">
                  <a:pos x="44" y="137"/>
                </a:cxn>
                <a:cxn ang="0">
                  <a:pos x="63" y="139"/>
                </a:cxn>
                <a:cxn ang="0">
                  <a:pos x="100" y="131"/>
                </a:cxn>
                <a:cxn ang="0">
                  <a:pos x="126" y="121"/>
                </a:cxn>
                <a:cxn ang="0">
                  <a:pos x="126" y="125"/>
                </a:cxn>
                <a:cxn ang="0">
                  <a:pos x="93" y="148"/>
                </a:cxn>
                <a:cxn ang="0">
                  <a:pos x="80" y="148"/>
                </a:cxn>
                <a:cxn ang="0">
                  <a:pos x="67" y="141"/>
                </a:cxn>
                <a:cxn ang="0">
                  <a:pos x="35" y="143"/>
                </a:cxn>
                <a:cxn ang="0">
                  <a:pos x="28" y="154"/>
                </a:cxn>
                <a:cxn ang="0">
                  <a:pos x="13" y="165"/>
                </a:cxn>
                <a:cxn ang="0">
                  <a:pos x="9" y="165"/>
                </a:cxn>
                <a:cxn ang="0">
                  <a:pos x="20" y="151"/>
                </a:cxn>
                <a:cxn ang="0">
                  <a:pos x="5" y="145"/>
                </a:cxn>
              </a:cxnLst>
              <a:rect l="0" t="0" r="r" b="b"/>
              <a:pathLst>
                <a:path w="130" h="170">
                  <a:moveTo>
                    <a:pt x="0" y="146"/>
                  </a:moveTo>
                  <a:lnTo>
                    <a:pt x="7" y="143"/>
                  </a:lnTo>
                  <a:lnTo>
                    <a:pt x="13" y="140"/>
                  </a:lnTo>
                  <a:lnTo>
                    <a:pt x="18" y="136"/>
                  </a:lnTo>
                  <a:lnTo>
                    <a:pt x="20" y="132"/>
                  </a:lnTo>
                  <a:lnTo>
                    <a:pt x="22" y="134"/>
                  </a:lnTo>
                  <a:lnTo>
                    <a:pt x="26" y="135"/>
                  </a:lnTo>
                  <a:lnTo>
                    <a:pt x="28" y="135"/>
                  </a:lnTo>
                  <a:lnTo>
                    <a:pt x="30" y="136"/>
                  </a:lnTo>
                  <a:lnTo>
                    <a:pt x="31" y="133"/>
                  </a:lnTo>
                  <a:lnTo>
                    <a:pt x="35" y="128"/>
                  </a:lnTo>
                  <a:lnTo>
                    <a:pt x="35" y="121"/>
                  </a:lnTo>
                  <a:lnTo>
                    <a:pt x="33" y="116"/>
                  </a:lnTo>
                  <a:lnTo>
                    <a:pt x="24" y="108"/>
                  </a:lnTo>
                  <a:lnTo>
                    <a:pt x="13" y="96"/>
                  </a:lnTo>
                  <a:lnTo>
                    <a:pt x="4" y="82"/>
                  </a:lnTo>
                  <a:lnTo>
                    <a:pt x="0" y="74"/>
                  </a:lnTo>
                  <a:lnTo>
                    <a:pt x="0" y="70"/>
                  </a:lnTo>
                  <a:lnTo>
                    <a:pt x="4" y="67"/>
                  </a:lnTo>
                  <a:lnTo>
                    <a:pt x="5" y="68"/>
                  </a:lnTo>
                  <a:lnTo>
                    <a:pt x="5" y="71"/>
                  </a:lnTo>
                  <a:lnTo>
                    <a:pt x="9" y="78"/>
                  </a:lnTo>
                  <a:lnTo>
                    <a:pt x="18" y="89"/>
                  </a:lnTo>
                  <a:lnTo>
                    <a:pt x="30" y="98"/>
                  </a:lnTo>
                  <a:lnTo>
                    <a:pt x="39" y="103"/>
                  </a:lnTo>
                  <a:lnTo>
                    <a:pt x="44" y="94"/>
                  </a:lnTo>
                  <a:lnTo>
                    <a:pt x="50" y="79"/>
                  </a:lnTo>
                  <a:lnTo>
                    <a:pt x="52" y="66"/>
                  </a:lnTo>
                  <a:lnTo>
                    <a:pt x="52" y="56"/>
                  </a:lnTo>
                  <a:lnTo>
                    <a:pt x="48" y="47"/>
                  </a:lnTo>
                  <a:lnTo>
                    <a:pt x="46" y="37"/>
                  </a:lnTo>
                  <a:lnTo>
                    <a:pt x="46" y="27"/>
                  </a:lnTo>
                  <a:lnTo>
                    <a:pt x="48" y="19"/>
                  </a:lnTo>
                  <a:lnTo>
                    <a:pt x="52" y="17"/>
                  </a:lnTo>
                  <a:lnTo>
                    <a:pt x="54" y="17"/>
                  </a:lnTo>
                  <a:lnTo>
                    <a:pt x="54" y="20"/>
                  </a:lnTo>
                  <a:lnTo>
                    <a:pt x="52" y="24"/>
                  </a:lnTo>
                  <a:lnTo>
                    <a:pt x="52" y="31"/>
                  </a:lnTo>
                  <a:lnTo>
                    <a:pt x="54" y="37"/>
                  </a:lnTo>
                  <a:lnTo>
                    <a:pt x="57" y="44"/>
                  </a:lnTo>
                  <a:lnTo>
                    <a:pt x="61" y="48"/>
                  </a:lnTo>
                  <a:lnTo>
                    <a:pt x="67" y="37"/>
                  </a:lnTo>
                  <a:lnTo>
                    <a:pt x="76" y="23"/>
                  </a:lnTo>
                  <a:lnTo>
                    <a:pt x="85" y="10"/>
                  </a:lnTo>
                  <a:lnTo>
                    <a:pt x="98" y="2"/>
                  </a:lnTo>
                  <a:lnTo>
                    <a:pt x="104" y="0"/>
                  </a:lnTo>
                  <a:lnTo>
                    <a:pt x="106" y="0"/>
                  </a:lnTo>
                  <a:lnTo>
                    <a:pt x="104" y="2"/>
                  </a:lnTo>
                  <a:lnTo>
                    <a:pt x="100" y="5"/>
                  </a:lnTo>
                  <a:lnTo>
                    <a:pt x="93" y="12"/>
                  </a:lnTo>
                  <a:lnTo>
                    <a:pt x="85" y="25"/>
                  </a:lnTo>
                  <a:lnTo>
                    <a:pt x="78" y="39"/>
                  </a:lnTo>
                  <a:lnTo>
                    <a:pt x="74" y="47"/>
                  </a:lnTo>
                  <a:lnTo>
                    <a:pt x="83" y="46"/>
                  </a:lnTo>
                  <a:lnTo>
                    <a:pt x="93" y="45"/>
                  </a:lnTo>
                  <a:lnTo>
                    <a:pt x="102" y="42"/>
                  </a:lnTo>
                  <a:lnTo>
                    <a:pt x="109" y="40"/>
                  </a:lnTo>
                  <a:lnTo>
                    <a:pt x="113" y="38"/>
                  </a:lnTo>
                  <a:lnTo>
                    <a:pt x="117" y="38"/>
                  </a:lnTo>
                  <a:lnTo>
                    <a:pt x="115" y="40"/>
                  </a:lnTo>
                  <a:lnTo>
                    <a:pt x="111" y="42"/>
                  </a:lnTo>
                  <a:lnTo>
                    <a:pt x="104" y="46"/>
                  </a:lnTo>
                  <a:lnTo>
                    <a:pt x="91" y="51"/>
                  </a:lnTo>
                  <a:lnTo>
                    <a:pt x="78" y="55"/>
                  </a:lnTo>
                  <a:lnTo>
                    <a:pt x="70" y="59"/>
                  </a:lnTo>
                  <a:lnTo>
                    <a:pt x="67" y="70"/>
                  </a:lnTo>
                  <a:lnTo>
                    <a:pt x="63" y="84"/>
                  </a:lnTo>
                  <a:lnTo>
                    <a:pt x="57" y="97"/>
                  </a:lnTo>
                  <a:lnTo>
                    <a:pt x="54" y="104"/>
                  </a:lnTo>
                  <a:lnTo>
                    <a:pt x="63" y="104"/>
                  </a:lnTo>
                  <a:lnTo>
                    <a:pt x="72" y="103"/>
                  </a:lnTo>
                  <a:lnTo>
                    <a:pt x="82" y="103"/>
                  </a:lnTo>
                  <a:lnTo>
                    <a:pt x="93" y="102"/>
                  </a:lnTo>
                  <a:lnTo>
                    <a:pt x="100" y="101"/>
                  </a:lnTo>
                  <a:lnTo>
                    <a:pt x="109" y="100"/>
                  </a:lnTo>
                  <a:lnTo>
                    <a:pt x="115" y="98"/>
                  </a:lnTo>
                  <a:lnTo>
                    <a:pt x="119" y="97"/>
                  </a:lnTo>
                  <a:lnTo>
                    <a:pt x="122" y="95"/>
                  </a:lnTo>
                  <a:lnTo>
                    <a:pt x="126" y="95"/>
                  </a:lnTo>
                  <a:lnTo>
                    <a:pt x="124" y="97"/>
                  </a:lnTo>
                  <a:lnTo>
                    <a:pt x="121" y="99"/>
                  </a:lnTo>
                  <a:lnTo>
                    <a:pt x="117" y="101"/>
                  </a:lnTo>
                  <a:lnTo>
                    <a:pt x="109" y="103"/>
                  </a:lnTo>
                  <a:lnTo>
                    <a:pt x="100" y="106"/>
                  </a:lnTo>
                  <a:lnTo>
                    <a:pt x="89" y="108"/>
                  </a:lnTo>
                  <a:lnTo>
                    <a:pt x="78" y="111"/>
                  </a:lnTo>
                  <a:lnTo>
                    <a:pt x="69" y="113"/>
                  </a:lnTo>
                  <a:lnTo>
                    <a:pt x="61" y="114"/>
                  </a:lnTo>
                  <a:lnTo>
                    <a:pt x="56" y="115"/>
                  </a:lnTo>
                  <a:lnTo>
                    <a:pt x="50" y="120"/>
                  </a:lnTo>
                  <a:lnTo>
                    <a:pt x="46" y="126"/>
                  </a:lnTo>
                  <a:lnTo>
                    <a:pt x="44" y="132"/>
                  </a:lnTo>
                  <a:lnTo>
                    <a:pt x="44" y="137"/>
                  </a:lnTo>
                  <a:lnTo>
                    <a:pt x="48" y="139"/>
                  </a:lnTo>
                  <a:lnTo>
                    <a:pt x="56" y="139"/>
                  </a:lnTo>
                  <a:lnTo>
                    <a:pt x="63" y="139"/>
                  </a:lnTo>
                  <a:lnTo>
                    <a:pt x="70" y="138"/>
                  </a:lnTo>
                  <a:lnTo>
                    <a:pt x="85" y="135"/>
                  </a:lnTo>
                  <a:lnTo>
                    <a:pt x="100" y="131"/>
                  </a:lnTo>
                  <a:lnTo>
                    <a:pt x="113" y="127"/>
                  </a:lnTo>
                  <a:lnTo>
                    <a:pt x="122" y="124"/>
                  </a:lnTo>
                  <a:lnTo>
                    <a:pt x="126" y="121"/>
                  </a:lnTo>
                  <a:lnTo>
                    <a:pt x="130" y="120"/>
                  </a:lnTo>
                  <a:lnTo>
                    <a:pt x="130" y="121"/>
                  </a:lnTo>
                  <a:lnTo>
                    <a:pt x="126" y="125"/>
                  </a:lnTo>
                  <a:lnTo>
                    <a:pt x="117" y="132"/>
                  </a:lnTo>
                  <a:lnTo>
                    <a:pt x="106" y="141"/>
                  </a:lnTo>
                  <a:lnTo>
                    <a:pt x="93" y="148"/>
                  </a:lnTo>
                  <a:lnTo>
                    <a:pt x="83" y="154"/>
                  </a:lnTo>
                  <a:lnTo>
                    <a:pt x="82" y="152"/>
                  </a:lnTo>
                  <a:lnTo>
                    <a:pt x="80" y="148"/>
                  </a:lnTo>
                  <a:lnTo>
                    <a:pt x="78" y="146"/>
                  </a:lnTo>
                  <a:lnTo>
                    <a:pt x="76" y="144"/>
                  </a:lnTo>
                  <a:lnTo>
                    <a:pt x="67" y="141"/>
                  </a:lnTo>
                  <a:lnTo>
                    <a:pt x="56" y="140"/>
                  </a:lnTo>
                  <a:lnTo>
                    <a:pt x="44" y="141"/>
                  </a:lnTo>
                  <a:lnTo>
                    <a:pt x="35" y="143"/>
                  </a:lnTo>
                  <a:lnTo>
                    <a:pt x="30" y="147"/>
                  </a:lnTo>
                  <a:lnTo>
                    <a:pt x="28" y="151"/>
                  </a:lnTo>
                  <a:lnTo>
                    <a:pt x="28" y="154"/>
                  </a:lnTo>
                  <a:lnTo>
                    <a:pt x="30" y="157"/>
                  </a:lnTo>
                  <a:lnTo>
                    <a:pt x="22" y="161"/>
                  </a:lnTo>
                  <a:lnTo>
                    <a:pt x="13" y="165"/>
                  </a:lnTo>
                  <a:lnTo>
                    <a:pt x="5" y="168"/>
                  </a:lnTo>
                  <a:lnTo>
                    <a:pt x="2" y="170"/>
                  </a:lnTo>
                  <a:lnTo>
                    <a:pt x="9" y="165"/>
                  </a:lnTo>
                  <a:lnTo>
                    <a:pt x="17" y="159"/>
                  </a:lnTo>
                  <a:lnTo>
                    <a:pt x="20" y="155"/>
                  </a:lnTo>
                  <a:lnTo>
                    <a:pt x="20" y="151"/>
                  </a:lnTo>
                  <a:lnTo>
                    <a:pt x="17" y="148"/>
                  </a:lnTo>
                  <a:lnTo>
                    <a:pt x="11" y="146"/>
                  </a:lnTo>
                  <a:lnTo>
                    <a:pt x="5" y="145"/>
                  </a:lnTo>
                  <a:lnTo>
                    <a:pt x="0" y="146"/>
                  </a:lnTo>
                  <a:close/>
                </a:path>
              </a:pathLst>
            </a:custGeom>
            <a:solidFill>
              <a:srgbClr val="B20000"/>
            </a:solidFill>
            <a:ln w="9525">
              <a:noFill/>
              <a:round/>
              <a:headEnd/>
              <a:tailEnd/>
            </a:ln>
          </p:spPr>
          <p:txBody>
            <a:bodyPr/>
            <a:lstStyle/>
            <a:p>
              <a:endParaRPr lang="en-US"/>
            </a:p>
          </p:txBody>
        </p:sp>
        <p:sp>
          <p:nvSpPr>
            <p:cNvPr id="102" name="Freeform 302"/>
            <p:cNvSpPr>
              <a:spLocks/>
            </p:cNvSpPr>
            <p:nvPr/>
          </p:nvSpPr>
          <p:spPr bwMode="auto">
            <a:xfrm>
              <a:off x="-298" y="2768"/>
              <a:ext cx="12" cy="21"/>
            </a:xfrm>
            <a:custGeom>
              <a:avLst/>
              <a:gdLst/>
              <a:ahLst/>
              <a:cxnLst>
                <a:cxn ang="0">
                  <a:pos x="22" y="19"/>
                </a:cxn>
                <a:cxn ang="0">
                  <a:pos x="19" y="19"/>
                </a:cxn>
                <a:cxn ang="0">
                  <a:pos x="13" y="19"/>
                </a:cxn>
                <a:cxn ang="0">
                  <a:pos x="7" y="20"/>
                </a:cxn>
                <a:cxn ang="0">
                  <a:pos x="4" y="21"/>
                </a:cxn>
                <a:cxn ang="0">
                  <a:pos x="2" y="15"/>
                </a:cxn>
                <a:cxn ang="0">
                  <a:pos x="0" y="11"/>
                </a:cxn>
                <a:cxn ang="0">
                  <a:pos x="0" y="6"/>
                </a:cxn>
                <a:cxn ang="0">
                  <a:pos x="0" y="2"/>
                </a:cxn>
                <a:cxn ang="0">
                  <a:pos x="0" y="0"/>
                </a:cxn>
                <a:cxn ang="0">
                  <a:pos x="2" y="0"/>
                </a:cxn>
                <a:cxn ang="0">
                  <a:pos x="4" y="1"/>
                </a:cxn>
                <a:cxn ang="0">
                  <a:pos x="4" y="3"/>
                </a:cxn>
                <a:cxn ang="0">
                  <a:pos x="6" y="6"/>
                </a:cxn>
                <a:cxn ang="0">
                  <a:pos x="11" y="11"/>
                </a:cxn>
                <a:cxn ang="0">
                  <a:pos x="17" y="16"/>
                </a:cxn>
                <a:cxn ang="0">
                  <a:pos x="22" y="19"/>
                </a:cxn>
              </a:cxnLst>
              <a:rect l="0" t="0" r="r" b="b"/>
              <a:pathLst>
                <a:path w="22" h="21">
                  <a:moveTo>
                    <a:pt x="22" y="19"/>
                  </a:moveTo>
                  <a:lnTo>
                    <a:pt x="19" y="19"/>
                  </a:lnTo>
                  <a:lnTo>
                    <a:pt x="13" y="19"/>
                  </a:lnTo>
                  <a:lnTo>
                    <a:pt x="7" y="20"/>
                  </a:lnTo>
                  <a:lnTo>
                    <a:pt x="4" y="21"/>
                  </a:lnTo>
                  <a:lnTo>
                    <a:pt x="2" y="15"/>
                  </a:lnTo>
                  <a:lnTo>
                    <a:pt x="0" y="11"/>
                  </a:lnTo>
                  <a:lnTo>
                    <a:pt x="0" y="6"/>
                  </a:lnTo>
                  <a:lnTo>
                    <a:pt x="0" y="2"/>
                  </a:lnTo>
                  <a:lnTo>
                    <a:pt x="0" y="0"/>
                  </a:lnTo>
                  <a:lnTo>
                    <a:pt x="2" y="0"/>
                  </a:lnTo>
                  <a:lnTo>
                    <a:pt x="4" y="1"/>
                  </a:lnTo>
                  <a:lnTo>
                    <a:pt x="4" y="3"/>
                  </a:lnTo>
                  <a:lnTo>
                    <a:pt x="6" y="6"/>
                  </a:lnTo>
                  <a:lnTo>
                    <a:pt x="11" y="11"/>
                  </a:lnTo>
                  <a:lnTo>
                    <a:pt x="17" y="16"/>
                  </a:lnTo>
                  <a:lnTo>
                    <a:pt x="22" y="19"/>
                  </a:lnTo>
                  <a:close/>
                </a:path>
              </a:pathLst>
            </a:custGeom>
            <a:solidFill>
              <a:srgbClr val="B20000"/>
            </a:solidFill>
            <a:ln w="9525">
              <a:noFill/>
              <a:round/>
              <a:headEnd/>
              <a:tailEnd/>
            </a:ln>
          </p:spPr>
          <p:txBody>
            <a:bodyPr/>
            <a:lstStyle/>
            <a:p>
              <a:endParaRPr lang="en-US"/>
            </a:p>
          </p:txBody>
        </p:sp>
        <p:sp>
          <p:nvSpPr>
            <p:cNvPr id="103" name="Freeform 303"/>
            <p:cNvSpPr>
              <a:spLocks/>
            </p:cNvSpPr>
            <p:nvPr/>
          </p:nvSpPr>
          <p:spPr bwMode="auto">
            <a:xfrm>
              <a:off x="-209" y="2762"/>
              <a:ext cx="208" cy="141"/>
            </a:xfrm>
            <a:custGeom>
              <a:avLst/>
              <a:gdLst/>
              <a:ahLst/>
              <a:cxnLst>
                <a:cxn ang="0">
                  <a:pos x="40" y="99"/>
                </a:cxn>
                <a:cxn ang="0">
                  <a:pos x="79" y="85"/>
                </a:cxn>
                <a:cxn ang="0">
                  <a:pos x="105" y="52"/>
                </a:cxn>
                <a:cxn ang="0">
                  <a:pos x="135" y="26"/>
                </a:cxn>
                <a:cxn ang="0">
                  <a:pos x="176" y="3"/>
                </a:cxn>
                <a:cxn ang="0">
                  <a:pos x="187" y="2"/>
                </a:cxn>
                <a:cxn ang="0">
                  <a:pos x="163" y="17"/>
                </a:cxn>
                <a:cxn ang="0">
                  <a:pos x="124" y="43"/>
                </a:cxn>
                <a:cxn ang="0">
                  <a:pos x="107" y="69"/>
                </a:cxn>
                <a:cxn ang="0">
                  <a:pos x="111" y="76"/>
                </a:cxn>
                <a:cxn ang="0">
                  <a:pos x="139" y="66"/>
                </a:cxn>
                <a:cxn ang="0">
                  <a:pos x="169" y="55"/>
                </a:cxn>
                <a:cxn ang="0">
                  <a:pos x="210" y="28"/>
                </a:cxn>
                <a:cxn ang="0">
                  <a:pos x="269" y="5"/>
                </a:cxn>
                <a:cxn ang="0">
                  <a:pos x="293" y="3"/>
                </a:cxn>
                <a:cxn ang="0">
                  <a:pos x="243" y="22"/>
                </a:cxn>
                <a:cxn ang="0">
                  <a:pos x="195" y="51"/>
                </a:cxn>
                <a:cxn ang="0">
                  <a:pos x="200" y="56"/>
                </a:cxn>
                <a:cxn ang="0">
                  <a:pos x="249" y="51"/>
                </a:cxn>
                <a:cxn ang="0">
                  <a:pos x="301" y="35"/>
                </a:cxn>
                <a:cxn ang="0">
                  <a:pos x="360" y="19"/>
                </a:cxn>
                <a:cxn ang="0">
                  <a:pos x="377" y="19"/>
                </a:cxn>
                <a:cxn ang="0">
                  <a:pos x="330" y="32"/>
                </a:cxn>
                <a:cxn ang="0">
                  <a:pos x="289" y="49"/>
                </a:cxn>
                <a:cxn ang="0">
                  <a:pos x="332" y="51"/>
                </a:cxn>
                <a:cxn ang="0">
                  <a:pos x="392" y="44"/>
                </a:cxn>
                <a:cxn ang="0">
                  <a:pos x="416" y="40"/>
                </a:cxn>
                <a:cxn ang="0">
                  <a:pos x="380" y="52"/>
                </a:cxn>
                <a:cxn ang="0">
                  <a:pos x="310" y="63"/>
                </a:cxn>
                <a:cxn ang="0">
                  <a:pos x="317" y="74"/>
                </a:cxn>
                <a:cxn ang="0">
                  <a:pos x="362" y="86"/>
                </a:cxn>
                <a:cxn ang="0">
                  <a:pos x="380" y="95"/>
                </a:cxn>
                <a:cxn ang="0">
                  <a:pos x="332" y="86"/>
                </a:cxn>
                <a:cxn ang="0">
                  <a:pos x="273" y="70"/>
                </a:cxn>
                <a:cxn ang="0">
                  <a:pos x="241" y="68"/>
                </a:cxn>
                <a:cxn ang="0">
                  <a:pos x="210" y="70"/>
                </a:cxn>
                <a:cxn ang="0">
                  <a:pos x="221" y="83"/>
                </a:cxn>
                <a:cxn ang="0">
                  <a:pos x="256" y="99"/>
                </a:cxn>
                <a:cxn ang="0">
                  <a:pos x="295" y="111"/>
                </a:cxn>
                <a:cxn ang="0">
                  <a:pos x="308" y="120"/>
                </a:cxn>
                <a:cxn ang="0">
                  <a:pos x="252" y="103"/>
                </a:cxn>
                <a:cxn ang="0">
                  <a:pos x="198" y="83"/>
                </a:cxn>
                <a:cxn ang="0">
                  <a:pos x="170" y="77"/>
                </a:cxn>
                <a:cxn ang="0">
                  <a:pos x="120" y="86"/>
                </a:cxn>
                <a:cxn ang="0">
                  <a:pos x="113" y="96"/>
                </a:cxn>
                <a:cxn ang="0">
                  <a:pos x="150" y="112"/>
                </a:cxn>
                <a:cxn ang="0">
                  <a:pos x="206" y="134"/>
                </a:cxn>
                <a:cxn ang="0">
                  <a:pos x="213" y="141"/>
                </a:cxn>
                <a:cxn ang="0">
                  <a:pos x="159" y="123"/>
                </a:cxn>
                <a:cxn ang="0">
                  <a:pos x="100" y="103"/>
                </a:cxn>
                <a:cxn ang="0">
                  <a:pos x="66" y="106"/>
                </a:cxn>
                <a:cxn ang="0">
                  <a:pos x="11" y="115"/>
                </a:cxn>
                <a:cxn ang="0">
                  <a:pos x="9" y="112"/>
                </a:cxn>
              </a:cxnLst>
              <a:rect l="0" t="0" r="r" b="b"/>
              <a:pathLst>
                <a:path w="416" h="141">
                  <a:moveTo>
                    <a:pt x="16" y="108"/>
                  </a:moveTo>
                  <a:lnTo>
                    <a:pt x="22" y="105"/>
                  </a:lnTo>
                  <a:lnTo>
                    <a:pt x="31" y="102"/>
                  </a:lnTo>
                  <a:lnTo>
                    <a:pt x="40" y="99"/>
                  </a:lnTo>
                  <a:lnTo>
                    <a:pt x="53" y="96"/>
                  </a:lnTo>
                  <a:lnTo>
                    <a:pt x="63" y="92"/>
                  </a:lnTo>
                  <a:lnTo>
                    <a:pt x="74" y="88"/>
                  </a:lnTo>
                  <a:lnTo>
                    <a:pt x="79" y="85"/>
                  </a:lnTo>
                  <a:lnTo>
                    <a:pt x="83" y="83"/>
                  </a:lnTo>
                  <a:lnTo>
                    <a:pt x="87" y="76"/>
                  </a:lnTo>
                  <a:lnTo>
                    <a:pt x="96" y="65"/>
                  </a:lnTo>
                  <a:lnTo>
                    <a:pt x="105" y="52"/>
                  </a:lnTo>
                  <a:lnTo>
                    <a:pt x="113" y="43"/>
                  </a:lnTo>
                  <a:lnTo>
                    <a:pt x="118" y="39"/>
                  </a:lnTo>
                  <a:lnTo>
                    <a:pt x="126" y="33"/>
                  </a:lnTo>
                  <a:lnTo>
                    <a:pt x="135" y="26"/>
                  </a:lnTo>
                  <a:lnTo>
                    <a:pt x="146" y="19"/>
                  </a:lnTo>
                  <a:lnTo>
                    <a:pt x="157" y="13"/>
                  </a:lnTo>
                  <a:lnTo>
                    <a:pt x="167" y="7"/>
                  </a:lnTo>
                  <a:lnTo>
                    <a:pt x="176" y="3"/>
                  </a:lnTo>
                  <a:lnTo>
                    <a:pt x="182" y="1"/>
                  </a:lnTo>
                  <a:lnTo>
                    <a:pt x="187" y="0"/>
                  </a:lnTo>
                  <a:lnTo>
                    <a:pt x="189" y="1"/>
                  </a:lnTo>
                  <a:lnTo>
                    <a:pt x="187" y="2"/>
                  </a:lnTo>
                  <a:lnTo>
                    <a:pt x="183" y="4"/>
                  </a:lnTo>
                  <a:lnTo>
                    <a:pt x="180" y="7"/>
                  </a:lnTo>
                  <a:lnTo>
                    <a:pt x="172" y="11"/>
                  </a:lnTo>
                  <a:lnTo>
                    <a:pt x="163" y="17"/>
                  </a:lnTo>
                  <a:lnTo>
                    <a:pt x="152" y="23"/>
                  </a:lnTo>
                  <a:lnTo>
                    <a:pt x="141" y="31"/>
                  </a:lnTo>
                  <a:lnTo>
                    <a:pt x="131" y="38"/>
                  </a:lnTo>
                  <a:lnTo>
                    <a:pt x="124" y="43"/>
                  </a:lnTo>
                  <a:lnTo>
                    <a:pt x="120" y="47"/>
                  </a:lnTo>
                  <a:lnTo>
                    <a:pt x="115" y="54"/>
                  </a:lnTo>
                  <a:lnTo>
                    <a:pt x="111" y="62"/>
                  </a:lnTo>
                  <a:lnTo>
                    <a:pt x="107" y="69"/>
                  </a:lnTo>
                  <a:lnTo>
                    <a:pt x="107" y="74"/>
                  </a:lnTo>
                  <a:lnTo>
                    <a:pt x="107" y="76"/>
                  </a:lnTo>
                  <a:lnTo>
                    <a:pt x="107" y="77"/>
                  </a:lnTo>
                  <a:lnTo>
                    <a:pt x="111" y="76"/>
                  </a:lnTo>
                  <a:lnTo>
                    <a:pt x="118" y="74"/>
                  </a:lnTo>
                  <a:lnTo>
                    <a:pt x="124" y="72"/>
                  </a:lnTo>
                  <a:lnTo>
                    <a:pt x="130" y="69"/>
                  </a:lnTo>
                  <a:lnTo>
                    <a:pt x="139" y="66"/>
                  </a:lnTo>
                  <a:lnTo>
                    <a:pt x="146" y="63"/>
                  </a:lnTo>
                  <a:lnTo>
                    <a:pt x="154" y="59"/>
                  </a:lnTo>
                  <a:lnTo>
                    <a:pt x="163" y="57"/>
                  </a:lnTo>
                  <a:lnTo>
                    <a:pt x="169" y="55"/>
                  </a:lnTo>
                  <a:lnTo>
                    <a:pt x="174" y="54"/>
                  </a:lnTo>
                  <a:lnTo>
                    <a:pt x="183" y="45"/>
                  </a:lnTo>
                  <a:lnTo>
                    <a:pt x="195" y="37"/>
                  </a:lnTo>
                  <a:lnTo>
                    <a:pt x="210" y="28"/>
                  </a:lnTo>
                  <a:lnTo>
                    <a:pt x="226" y="20"/>
                  </a:lnTo>
                  <a:lnTo>
                    <a:pt x="243" y="14"/>
                  </a:lnTo>
                  <a:lnTo>
                    <a:pt x="258" y="8"/>
                  </a:lnTo>
                  <a:lnTo>
                    <a:pt x="269" y="5"/>
                  </a:lnTo>
                  <a:lnTo>
                    <a:pt x="278" y="3"/>
                  </a:lnTo>
                  <a:lnTo>
                    <a:pt x="288" y="2"/>
                  </a:lnTo>
                  <a:lnTo>
                    <a:pt x="293" y="2"/>
                  </a:lnTo>
                  <a:lnTo>
                    <a:pt x="293" y="3"/>
                  </a:lnTo>
                  <a:lnTo>
                    <a:pt x="286" y="5"/>
                  </a:lnTo>
                  <a:lnTo>
                    <a:pt x="273" y="9"/>
                  </a:lnTo>
                  <a:lnTo>
                    <a:pt x="258" y="15"/>
                  </a:lnTo>
                  <a:lnTo>
                    <a:pt x="243" y="22"/>
                  </a:lnTo>
                  <a:lnTo>
                    <a:pt x="228" y="30"/>
                  </a:lnTo>
                  <a:lnTo>
                    <a:pt x="215" y="38"/>
                  </a:lnTo>
                  <a:lnTo>
                    <a:pt x="204" y="45"/>
                  </a:lnTo>
                  <a:lnTo>
                    <a:pt x="195" y="51"/>
                  </a:lnTo>
                  <a:lnTo>
                    <a:pt x="193" y="55"/>
                  </a:lnTo>
                  <a:lnTo>
                    <a:pt x="193" y="57"/>
                  </a:lnTo>
                  <a:lnTo>
                    <a:pt x="197" y="57"/>
                  </a:lnTo>
                  <a:lnTo>
                    <a:pt x="200" y="56"/>
                  </a:lnTo>
                  <a:lnTo>
                    <a:pt x="210" y="56"/>
                  </a:lnTo>
                  <a:lnTo>
                    <a:pt x="223" y="55"/>
                  </a:lnTo>
                  <a:lnTo>
                    <a:pt x="237" y="53"/>
                  </a:lnTo>
                  <a:lnTo>
                    <a:pt x="249" y="51"/>
                  </a:lnTo>
                  <a:lnTo>
                    <a:pt x="258" y="51"/>
                  </a:lnTo>
                  <a:lnTo>
                    <a:pt x="269" y="46"/>
                  </a:lnTo>
                  <a:lnTo>
                    <a:pt x="284" y="40"/>
                  </a:lnTo>
                  <a:lnTo>
                    <a:pt x="301" y="35"/>
                  </a:lnTo>
                  <a:lnTo>
                    <a:pt x="317" y="31"/>
                  </a:lnTo>
                  <a:lnTo>
                    <a:pt x="334" y="26"/>
                  </a:lnTo>
                  <a:lnTo>
                    <a:pt x="349" y="22"/>
                  </a:lnTo>
                  <a:lnTo>
                    <a:pt x="360" y="19"/>
                  </a:lnTo>
                  <a:lnTo>
                    <a:pt x="367" y="17"/>
                  </a:lnTo>
                  <a:lnTo>
                    <a:pt x="375" y="16"/>
                  </a:lnTo>
                  <a:lnTo>
                    <a:pt x="379" y="17"/>
                  </a:lnTo>
                  <a:lnTo>
                    <a:pt x="377" y="19"/>
                  </a:lnTo>
                  <a:lnTo>
                    <a:pt x="367" y="22"/>
                  </a:lnTo>
                  <a:lnTo>
                    <a:pt x="356" y="24"/>
                  </a:lnTo>
                  <a:lnTo>
                    <a:pt x="343" y="27"/>
                  </a:lnTo>
                  <a:lnTo>
                    <a:pt x="330" y="32"/>
                  </a:lnTo>
                  <a:lnTo>
                    <a:pt x="317" y="36"/>
                  </a:lnTo>
                  <a:lnTo>
                    <a:pt x="306" y="40"/>
                  </a:lnTo>
                  <a:lnTo>
                    <a:pt x="297" y="45"/>
                  </a:lnTo>
                  <a:lnTo>
                    <a:pt x="289" y="49"/>
                  </a:lnTo>
                  <a:lnTo>
                    <a:pt x="286" y="52"/>
                  </a:lnTo>
                  <a:lnTo>
                    <a:pt x="299" y="53"/>
                  </a:lnTo>
                  <a:lnTo>
                    <a:pt x="315" y="52"/>
                  </a:lnTo>
                  <a:lnTo>
                    <a:pt x="332" y="51"/>
                  </a:lnTo>
                  <a:lnTo>
                    <a:pt x="349" y="50"/>
                  </a:lnTo>
                  <a:lnTo>
                    <a:pt x="366" y="48"/>
                  </a:lnTo>
                  <a:lnTo>
                    <a:pt x="380" y="46"/>
                  </a:lnTo>
                  <a:lnTo>
                    <a:pt x="392" y="44"/>
                  </a:lnTo>
                  <a:lnTo>
                    <a:pt x="399" y="42"/>
                  </a:lnTo>
                  <a:lnTo>
                    <a:pt x="408" y="40"/>
                  </a:lnTo>
                  <a:lnTo>
                    <a:pt x="416" y="39"/>
                  </a:lnTo>
                  <a:lnTo>
                    <a:pt x="416" y="40"/>
                  </a:lnTo>
                  <a:lnTo>
                    <a:pt x="410" y="43"/>
                  </a:lnTo>
                  <a:lnTo>
                    <a:pt x="403" y="45"/>
                  </a:lnTo>
                  <a:lnTo>
                    <a:pt x="393" y="48"/>
                  </a:lnTo>
                  <a:lnTo>
                    <a:pt x="380" y="52"/>
                  </a:lnTo>
                  <a:lnTo>
                    <a:pt x="364" y="55"/>
                  </a:lnTo>
                  <a:lnTo>
                    <a:pt x="347" y="58"/>
                  </a:lnTo>
                  <a:lnTo>
                    <a:pt x="328" y="62"/>
                  </a:lnTo>
                  <a:lnTo>
                    <a:pt x="310" y="63"/>
                  </a:lnTo>
                  <a:lnTo>
                    <a:pt x="291" y="63"/>
                  </a:lnTo>
                  <a:lnTo>
                    <a:pt x="297" y="66"/>
                  </a:lnTo>
                  <a:lnTo>
                    <a:pt x="306" y="70"/>
                  </a:lnTo>
                  <a:lnTo>
                    <a:pt x="317" y="74"/>
                  </a:lnTo>
                  <a:lnTo>
                    <a:pt x="330" y="77"/>
                  </a:lnTo>
                  <a:lnTo>
                    <a:pt x="341" y="81"/>
                  </a:lnTo>
                  <a:lnTo>
                    <a:pt x="353" y="84"/>
                  </a:lnTo>
                  <a:lnTo>
                    <a:pt x="362" y="86"/>
                  </a:lnTo>
                  <a:lnTo>
                    <a:pt x="369" y="88"/>
                  </a:lnTo>
                  <a:lnTo>
                    <a:pt x="379" y="91"/>
                  </a:lnTo>
                  <a:lnTo>
                    <a:pt x="382" y="94"/>
                  </a:lnTo>
                  <a:lnTo>
                    <a:pt x="380" y="95"/>
                  </a:lnTo>
                  <a:lnTo>
                    <a:pt x="371" y="94"/>
                  </a:lnTo>
                  <a:lnTo>
                    <a:pt x="362" y="92"/>
                  </a:lnTo>
                  <a:lnTo>
                    <a:pt x="349" y="89"/>
                  </a:lnTo>
                  <a:lnTo>
                    <a:pt x="332" y="86"/>
                  </a:lnTo>
                  <a:lnTo>
                    <a:pt x="315" y="82"/>
                  </a:lnTo>
                  <a:lnTo>
                    <a:pt x="299" y="78"/>
                  </a:lnTo>
                  <a:lnTo>
                    <a:pt x="284" y="74"/>
                  </a:lnTo>
                  <a:lnTo>
                    <a:pt x="273" y="70"/>
                  </a:lnTo>
                  <a:lnTo>
                    <a:pt x="265" y="67"/>
                  </a:lnTo>
                  <a:lnTo>
                    <a:pt x="258" y="67"/>
                  </a:lnTo>
                  <a:lnTo>
                    <a:pt x="250" y="68"/>
                  </a:lnTo>
                  <a:lnTo>
                    <a:pt x="241" y="68"/>
                  </a:lnTo>
                  <a:lnTo>
                    <a:pt x="232" y="69"/>
                  </a:lnTo>
                  <a:lnTo>
                    <a:pt x="224" y="69"/>
                  </a:lnTo>
                  <a:lnTo>
                    <a:pt x="215" y="70"/>
                  </a:lnTo>
                  <a:lnTo>
                    <a:pt x="210" y="70"/>
                  </a:lnTo>
                  <a:lnTo>
                    <a:pt x="204" y="71"/>
                  </a:lnTo>
                  <a:lnTo>
                    <a:pt x="208" y="75"/>
                  </a:lnTo>
                  <a:lnTo>
                    <a:pt x="213" y="79"/>
                  </a:lnTo>
                  <a:lnTo>
                    <a:pt x="221" y="83"/>
                  </a:lnTo>
                  <a:lnTo>
                    <a:pt x="230" y="87"/>
                  </a:lnTo>
                  <a:lnTo>
                    <a:pt x="239" y="92"/>
                  </a:lnTo>
                  <a:lnTo>
                    <a:pt x="247" y="96"/>
                  </a:lnTo>
                  <a:lnTo>
                    <a:pt x="256" y="99"/>
                  </a:lnTo>
                  <a:lnTo>
                    <a:pt x="262" y="101"/>
                  </a:lnTo>
                  <a:lnTo>
                    <a:pt x="273" y="105"/>
                  </a:lnTo>
                  <a:lnTo>
                    <a:pt x="284" y="108"/>
                  </a:lnTo>
                  <a:lnTo>
                    <a:pt x="295" y="111"/>
                  </a:lnTo>
                  <a:lnTo>
                    <a:pt x="302" y="113"/>
                  </a:lnTo>
                  <a:lnTo>
                    <a:pt x="308" y="116"/>
                  </a:lnTo>
                  <a:lnTo>
                    <a:pt x="312" y="119"/>
                  </a:lnTo>
                  <a:lnTo>
                    <a:pt x="308" y="120"/>
                  </a:lnTo>
                  <a:lnTo>
                    <a:pt x="295" y="116"/>
                  </a:lnTo>
                  <a:lnTo>
                    <a:pt x="284" y="112"/>
                  </a:lnTo>
                  <a:lnTo>
                    <a:pt x="269" y="108"/>
                  </a:lnTo>
                  <a:lnTo>
                    <a:pt x="252" y="103"/>
                  </a:lnTo>
                  <a:lnTo>
                    <a:pt x="237" y="97"/>
                  </a:lnTo>
                  <a:lnTo>
                    <a:pt x="221" y="92"/>
                  </a:lnTo>
                  <a:lnTo>
                    <a:pt x="208" y="87"/>
                  </a:lnTo>
                  <a:lnTo>
                    <a:pt x="198" y="83"/>
                  </a:lnTo>
                  <a:lnTo>
                    <a:pt x="191" y="80"/>
                  </a:lnTo>
                  <a:lnTo>
                    <a:pt x="183" y="77"/>
                  </a:lnTo>
                  <a:lnTo>
                    <a:pt x="176" y="76"/>
                  </a:lnTo>
                  <a:lnTo>
                    <a:pt x="170" y="77"/>
                  </a:lnTo>
                  <a:lnTo>
                    <a:pt x="163" y="79"/>
                  </a:lnTo>
                  <a:lnTo>
                    <a:pt x="152" y="81"/>
                  </a:lnTo>
                  <a:lnTo>
                    <a:pt x="135" y="84"/>
                  </a:lnTo>
                  <a:lnTo>
                    <a:pt x="120" y="86"/>
                  </a:lnTo>
                  <a:lnTo>
                    <a:pt x="111" y="89"/>
                  </a:lnTo>
                  <a:lnTo>
                    <a:pt x="109" y="92"/>
                  </a:lnTo>
                  <a:lnTo>
                    <a:pt x="109" y="93"/>
                  </a:lnTo>
                  <a:lnTo>
                    <a:pt x="113" y="96"/>
                  </a:lnTo>
                  <a:lnTo>
                    <a:pt x="120" y="99"/>
                  </a:lnTo>
                  <a:lnTo>
                    <a:pt x="128" y="102"/>
                  </a:lnTo>
                  <a:lnTo>
                    <a:pt x="137" y="107"/>
                  </a:lnTo>
                  <a:lnTo>
                    <a:pt x="150" y="112"/>
                  </a:lnTo>
                  <a:lnTo>
                    <a:pt x="165" y="118"/>
                  </a:lnTo>
                  <a:lnTo>
                    <a:pt x="180" y="125"/>
                  </a:lnTo>
                  <a:lnTo>
                    <a:pt x="195" y="130"/>
                  </a:lnTo>
                  <a:lnTo>
                    <a:pt x="206" y="134"/>
                  </a:lnTo>
                  <a:lnTo>
                    <a:pt x="215" y="136"/>
                  </a:lnTo>
                  <a:lnTo>
                    <a:pt x="224" y="139"/>
                  </a:lnTo>
                  <a:lnTo>
                    <a:pt x="223" y="141"/>
                  </a:lnTo>
                  <a:lnTo>
                    <a:pt x="213" y="141"/>
                  </a:lnTo>
                  <a:lnTo>
                    <a:pt x="200" y="137"/>
                  </a:lnTo>
                  <a:lnTo>
                    <a:pt x="189" y="133"/>
                  </a:lnTo>
                  <a:lnTo>
                    <a:pt x="176" y="128"/>
                  </a:lnTo>
                  <a:lnTo>
                    <a:pt x="159" y="123"/>
                  </a:lnTo>
                  <a:lnTo>
                    <a:pt x="143" y="116"/>
                  </a:lnTo>
                  <a:lnTo>
                    <a:pt x="126" y="111"/>
                  </a:lnTo>
                  <a:lnTo>
                    <a:pt x="111" y="107"/>
                  </a:lnTo>
                  <a:lnTo>
                    <a:pt x="100" y="103"/>
                  </a:lnTo>
                  <a:lnTo>
                    <a:pt x="94" y="102"/>
                  </a:lnTo>
                  <a:lnTo>
                    <a:pt x="89" y="102"/>
                  </a:lnTo>
                  <a:lnTo>
                    <a:pt x="79" y="104"/>
                  </a:lnTo>
                  <a:lnTo>
                    <a:pt x="66" y="106"/>
                  </a:lnTo>
                  <a:lnTo>
                    <a:pt x="52" y="109"/>
                  </a:lnTo>
                  <a:lnTo>
                    <a:pt x="37" y="111"/>
                  </a:lnTo>
                  <a:lnTo>
                    <a:pt x="22" y="114"/>
                  </a:lnTo>
                  <a:lnTo>
                    <a:pt x="11" y="115"/>
                  </a:lnTo>
                  <a:lnTo>
                    <a:pt x="3" y="116"/>
                  </a:lnTo>
                  <a:lnTo>
                    <a:pt x="0" y="116"/>
                  </a:lnTo>
                  <a:lnTo>
                    <a:pt x="1" y="114"/>
                  </a:lnTo>
                  <a:lnTo>
                    <a:pt x="9" y="112"/>
                  </a:lnTo>
                  <a:lnTo>
                    <a:pt x="16" y="108"/>
                  </a:lnTo>
                  <a:close/>
                </a:path>
              </a:pathLst>
            </a:custGeom>
            <a:solidFill>
              <a:srgbClr val="B20000"/>
            </a:solidFill>
            <a:ln w="9525">
              <a:noFill/>
              <a:round/>
              <a:headEnd/>
              <a:tailEnd/>
            </a:ln>
          </p:spPr>
          <p:txBody>
            <a:bodyPr/>
            <a:lstStyle/>
            <a:p>
              <a:endParaRPr lang="en-US"/>
            </a:p>
          </p:txBody>
        </p:sp>
        <p:sp>
          <p:nvSpPr>
            <p:cNvPr id="104" name="Freeform 304"/>
            <p:cNvSpPr>
              <a:spLocks/>
            </p:cNvSpPr>
            <p:nvPr/>
          </p:nvSpPr>
          <p:spPr bwMode="auto">
            <a:xfrm>
              <a:off x="-251" y="2904"/>
              <a:ext cx="150" cy="140"/>
            </a:xfrm>
            <a:custGeom>
              <a:avLst/>
              <a:gdLst/>
              <a:ahLst/>
              <a:cxnLst>
                <a:cxn ang="0">
                  <a:pos x="35" y="12"/>
                </a:cxn>
                <a:cxn ang="0">
                  <a:pos x="74" y="14"/>
                </a:cxn>
                <a:cxn ang="0">
                  <a:pos x="136" y="8"/>
                </a:cxn>
                <a:cxn ang="0">
                  <a:pos x="191" y="8"/>
                </a:cxn>
                <a:cxn ang="0">
                  <a:pos x="210" y="15"/>
                </a:cxn>
                <a:cxn ang="0">
                  <a:pos x="178" y="15"/>
                </a:cxn>
                <a:cxn ang="0">
                  <a:pos x="128" y="16"/>
                </a:cxn>
                <a:cxn ang="0">
                  <a:pos x="82" y="21"/>
                </a:cxn>
                <a:cxn ang="0">
                  <a:pos x="89" y="27"/>
                </a:cxn>
                <a:cxn ang="0">
                  <a:pos x="115" y="33"/>
                </a:cxn>
                <a:cxn ang="0">
                  <a:pos x="132" y="38"/>
                </a:cxn>
                <a:cxn ang="0">
                  <a:pos x="188" y="37"/>
                </a:cxn>
                <a:cxn ang="0">
                  <a:pos x="249" y="43"/>
                </a:cxn>
                <a:cxn ang="0">
                  <a:pos x="282" y="53"/>
                </a:cxn>
                <a:cxn ang="0">
                  <a:pos x="266" y="52"/>
                </a:cxn>
                <a:cxn ang="0">
                  <a:pos x="227" y="47"/>
                </a:cxn>
                <a:cxn ang="0">
                  <a:pos x="176" y="45"/>
                </a:cxn>
                <a:cxn ang="0">
                  <a:pos x="167" y="52"/>
                </a:cxn>
                <a:cxn ang="0">
                  <a:pos x="191" y="62"/>
                </a:cxn>
                <a:cxn ang="0">
                  <a:pos x="232" y="65"/>
                </a:cxn>
                <a:cxn ang="0">
                  <a:pos x="281" y="76"/>
                </a:cxn>
                <a:cxn ang="0">
                  <a:pos x="292" y="88"/>
                </a:cxn>
                <a:cxn ang="0">
                  <a:pos x="258" y="78"/>
                </a:cxn>
                <a:cxn ang="0">
                  <a:pos x="223" y="73"/>
                </a:cxn>
                <a:cxn ang="0">
                  <a:pos x="238" y="88"/>
                </a:cxn>
                <a:cxn ang="0">
                  <a:pos x="273" y="108"/>
                </a:cxn>
                <a:cxn ang="0">
                  <a:pos x="290" y="119"/>
                </a:cxn>
                <a:cxn ang="0">
                  <a:pos x="297" y="135"/>
                </a:cxn>
                <a:cxn ang="0">
                  <a:pos x="281" y="124"/>
                </a:cxn>
                <a:cxn ang="0">
                  <a:pos x="234" y="94"/>
                </a:cxn>
                <a:cxn ang="0">
                  <a:pos x="202" y="77"/>
                </a:cxn>
                <a:cxn ang="0">
                  <a:pos x="193" y="81"/>
                </a:cxn>
                <a:cxn ang="0">
                  <a:pos x="208" y="105"/>
                </a:cxn>
                <a:cxn ang="0">
                  <a:pos x="223" y="127"/>
                </a:cxn>
                <a:cxn ang="0">
                  <a:pos x="212" y="122"/>
                </a:cxn>
                <a:cxn ang="0">
                  <a:pos x="180" y="82"/>
                </a:cxn>
                <a:cxn ang="0">
                  <a:pos x="149" y="57"/>
                </a:cxn>
                <a:cxn ang="0">
                  <a:pos x="126" y="49"/>
                </a:cxn>
                <a:cxn ang="0">
                  <a:pos x="119" y="54"/>
                </a:cxn>
                <a:cxn ang="0">
                  <a:pos x="136" y="94"/>
                </a:cxn>
                <a:cxn ang="0">
                  <a:pos x="158" y="115"/>
                </a:cxn>
                <a:cxn ang="0">
                  <a:pos x="134" y="101"/>
                </a:cxn>
                <a:cxn ang="0">
                  <a:pos x="108" y="44"/>
                </a:cxn>
                <a:cxn ang="0">
                  <a:pos x="71" y="31"/>
                </a:cxn>
                <a:cxn ang="0">
                  <a:pos x="59" y="45"/>
                </a:cxn>
                <a:cxn ang="0">
                  <a:pos x="69" y="72"/>
                </a:cxn>
                <a:cxn ang="0">
                  <a:pos x="82" y="101"/>
                </a:cxn>
                <a:cxn ang="0">
                  <a:pos x="71" y="98"/>
                </a:cxn>
                <a:cxn ang="0">
                  <a:pos x="56" y="58"/>
                </a:cxn>
                <a:cxn ang="0">
                  <a:pos x="28" y="18"/>
                </a:cxn>
                <a:cxn ang="0">
                  <a:pos x="0" y="2"/>
                </a:cxn>
                <a:cxn ang="0">
                  <a:pos x="5" y="0"/>
                </a:cxn>
              </a:cxnLst>
              <a:rect l="0" t="0" r="r" b="b"/>
              <a:pathLst>
                <a:path w="301" h="140">
                  <a:moveTo>
                    <a:pt x="11" y="1"/>
                  </a:moveTo>
                  <a:lnTo>
                    <a:pt x="22" y="6"/>
                  </a:lnTo>
                  <a:lnTo>
                    <a:pt x="35" y="12"/>
                  </a:lnTo>
                  <a:lnTo>
                    <a:pt x="48" y="15"/>
                  </a:lnTo>
                  <a:lnTo>
                    <a:pt x="59" y="16"/>
                  </a:lnTo>
                  <a:lnTo>
                    <a:pt x="74" y="14"/>
                  </a:lnTo>
                  <a:lnTo>
                    <a:pt x="93" y="12"/>
                  </a:lnTo>
                  <a:lnTo>
                    <a:pt x="113" y="11"/>
                  </a:lnTo>
                  <a:lnTo>
                    <a:pt x="136" y="8"/>
                  </a:lnTo>
                  <a:lnTo>
                    <a:pt x="156" y="8"/>
                  </a:lnTo>
                  <a:lnTo>
                    <a:pt x="175" y="8"/>
                  </a:lnTo>
                  <a:lnTo>
                    <a:pt x="191" y="8"/>
                  </a:lnTo>
                  <a:lnTo>
                    <a:pt x="201" y="11"/>
                  </a:lnTo>
                  <a:lnTo>
                    <a:pt x="210" y="14"/>
                  </a:lnTo>
                  <a:lnTo>
                    <a:pt x="210" y="15"/>
                  </a:lnTo>
                  <a:lnTo>
                    <a:pt x="202" y="15"/>
                  </a:lnTo>
                  <a:lnTo>
                    <a:pt x="189" y="15"/>
                  </a:lnTo>
                  <a:lnTo>
                    <a:pt x="178" y="15"/>
                  </a:lnTo>
                  <a:lnTo>
                    <a:pt x="163" y="15"/>
                  </a:lnTo>
                  <a:lnTo>
                    <a:pt x="147" y="15"/>
                  </a:lnTo>
                  <a:lnTo>
                    <a:pt x="128" y="16"/>
                  </a:lnTo>
                  <a:lnTo>
                    <a:pt x="110" y="18"/>
                  </a:lnTo>
                  <a:lnTo>
                    <a:pt x="95" y="19"/>
                  </a:lnTo>
                  <a:lnTo>
                    <a:pt x="82" y="21"/>
                  </a:lnTo>
                  <a:lnTo>
                    <a:pt x="74" y="23"/>
                  </a:lnTo>
                  <a:lnTo>
                    <a:pt x="80" y="25"/>
                  </a:lnTo>
                  <a:lnTo>
                    <a:pt x="89" y="27"/>
                  </a:lnTo>
                  <a:lnTo>
                    <a:pt x="97" y="29"/>
                  </a:lnTo>
                  <a:lnTo>
                    <a:pt x="106" y="31"/>
                  </a:lnTo>
                  <a:lnTo>
                    <a:pt x="115" y="33"/>
                  </a:lnTo>
                  <a:lnTo>
                    <a:pt x="123" y="35"/>
                  </a:lnTo>
                  <a:lnTo>
                    <a:pt x="128" y="36"/>
                  </a:lnTo>
                  <a:lnTo>
                    <a:pt x="132" y="38"/>
                  </a:lnTo>
                  <a:lnTo>
                    <a:pt x="147" y="37"/>
                  </a:lnTo>
                  <a:lnTo>
                    <a:pt x="167" y="36"/>
                  </a:lnTo>
                  <a:lnTo>
                    <a:pt x="188" y="37"/>
                  </a:lnTo>
                  <a:lnTo>
                    <a:pt x="210" y="38"/>
                  </a:lnTo>
                  <a:lnTo>
                    <a:pt x="230" y="41"/>
                  </a:lnTo>
                  <a:lnTo>
                    <a:pt x="249" y="43"/>
                  </a:lnTo>
                  <a:lnTo>
                    <a:pt x="264" y="46"/>
                  </a:lnTo>
                  <a:lnTo>
                    <a:pt x="273" y="49"/>
                  </a:lnTo>
                  <a:lnTo>
                    <a:pt x="282" y="53"/>
                  </a:lnTo>
                  <a:lnTo>
                    <a:pt x="282" y="55"/>
                  </a:lnTo>
                  <a:lnTo>
                    <a:pt x="277" y="54"/>
                  </a:lnTo>
                  <a:lnTo>
                    <a:pt x="266" y="52"/>
                  </a:lnTo>
                  <a:lnTo>
                    <a:pt x="256" y="50"/>
                  </a:lnTo>
                  <a:lnTo>
                    <a:pt x="243" y="49"/>
                  </a:lnTo>
                  <a:lnTo>
                    <a:pt x="227" y="47"/>
                  </a:lnTo>
                  <a:lnTo>
                    <a:pt x="210" y="46"/>
                  </a:lnTo>
                  <a:lnTo>
                    <a:pt x="191" y="45"/>
                  </a:lnTo>
                  <a:lnTo>
                    <a:pt x="176" y="45"/>
                  </a:lnTo>
                  <a:lnTo>
                    <a:pt x="162" y="45"/>
                  </a:lnTo>
                  <a:lnTo>
                    <a:pt x="152" y="46"/>
                  </a:lnTo>
                  <a:lnTo>
                    <a:pt x="167" y="52"/>
                  </a:lnTo>
                  <a:lnTo>
                    <a:pt x="178" y="56"/>
                  </a:lnTo>
                  <a:lnTo>
                    <a:pt x="188" y="59"/>
                  </a:lnTo>
                  <a:lnTo>
                    <a:pt x="191" y="62"/>
                  </a:lnTo>
                  <a:lnTo>
                    <a:pt x="202" y="63"/>
                  </a:lnTo>
                  <a:lnTo>
                    <a:pt x="215" y="64"/>
                  </a:lnTo>
                  <a:lnTo>
                    <a:pt x="232" y="65"/>
                  </a:lnTo>
                  <a:lnTo>
                    <a:pt x="249" y="67"/>
                  </a:lnTo>
                  <a:lnTo>
                    <a:pt x="266" y="70"/>
                  </a:lnTo>
                  <a:lnTo>
                    <a:pt x="281" y="76"/>
                  </a:lnTo>
                  <a:lnTo>
                    <a:pt x="294" y="83"/>
                  </a:lnTo>
                  <a:lnTo>
                    <a:pt x="301" y="92"/>
                  </a:lnTo>
                  <a:lnTo>
                    <a:pt x="292" y="88"/>
                  </a:lnTo>
                  <a:lnTo>
                    <a:pt x="282" y="85"/>
                  </a:lnTo>
                  <a:lnTo>
                    <a:pt x="269" y="81"/>
                  </a:lnTo>
                  <a:lnTo>
                    <a:pt x="258" y="78"/>
                  </a:lnTo>
                  <a:lnTo>
                    <a:pt x="247" y="75"/>
                  </a:lnTo>
                  <a:lnTo>
                    <a:pt x="234" y="74"/>
                  </a:lnTo>
                  <a:lnTo>
                    <a:pt x="223" y="73"/>
                  </a:lnTo>
                  <a:lnTo>
                    <a:pt x="212" y="73"/>
                  </a:lnTo>
                  <a:lnTo>
                    <a:pt x="225" y="80"/>
                  </a:lnTo>
                  <a:lnTo>
                    <a:pt x="238" y="88"/>
                  </a:lnTo>
                  <a:lnTo>
                    <a:pt x="251" y="95"/>
                  </a:lnTo>
                  <a:lnTo>
                    <a:pt x="262" y="101"/>
                  </a:lnTo>
                  <a:lnTo>
                    <a:pt x="273" y="108"/>
                  </a:lnTo>
                  <a:lnTo>
                    <a:pt x="282" y="113"/>
                  </a:lnTo>
                  <a:lnTo>
                    <a:pt x="288" y="117"/>
                  </a:lnTo>
                  <a:lnTo>
                    <a:pt x="290" y="119"/>
                  </a:lnTo>
                  <a:lnTo>
                    <a:pt x="292" y="123"/>
                  </a:lnTo>
                  <a:lnTo>
                    <a:pt x="295" y="128"/>
                  </a:lnTo>
                  <a:lnTo>
                    <a:pt x="297" y="135"/>
                  </a:lnTo>
                  <a:lnTo>
                    <a:pt x="301" y="140"/>
                  </a:lnTo>
                  <a:lnTo>
                    <a:pt x="294" y="134"/>
                  </a:lnTo>
                  <a:lnTo>
                    <a:pt x="281" y="124"/>
                  </a:lnTo>
                  <a:lnTo>
                    <a:pt x="266" y="115"/>
                  </a:lnTo>
                  <a:lnTo>
                    <a:pt x="251" y="104"/>
                  </a:lnTo>
                  <a:lnTo>
                    <a:pt x="234" y="94"/>
                  </a:lnTo>
                  <a:lnTo>
                    <a:pt x="221" y="86"/>
                  </a:lnTo>
                  <a:lnTo>
                    <a:pt x="210" y="80"/>
                  </a:lnTo>
                  <a:lnTo>
                    <a:pt x="202" y="77"/>
                  </a:lnTo>
                  <a:lnTo>
                    <a:pt x="197" y="76"/>
                  </a:lnTo>
                  <a:lnTo>
                    <a:pt x="193" y="78"/>
                  </a:lnTo>
                  <a:lnTo>
                    <a:pt x="193" y="81"/>
                  </a:lnTo>
                  <a:lnTo>
                    <a:pt x="195" y="85"/>
                  </a:lnTo>
                  <a:lnTo>
                    <a:pt x="199" y="92"/>
                  </a:lnTo>
                  <a:lnTo>
                    <a:pt x="208" y="105"/>
                  </a:lnTo>
                  <a:lnTo>
                    <a:pt x="217" y="116"/>
                  </a:lnTo>
                  <a:lnTo>
                    <a:pt x="223" y="124"/>
                  </a:lnTo>
                  <a:lnTo>
                    <a:pt x="223" y="127"/>
                  </a:lnTo>
                  <a:lnTo>
                    <a:pt x="221" y="127"/>
                  </a:lnTo>
                  <a:lnTo>
                    <a:pt x="217" y="126"/>
                  </a:lnTo>
                  <a:lnTo>
                    <a:pt x="212" y="122"/>
                  </a:lnTo>
                  <a:lnTo>
                    <a:pt x="202" y="113"/>
                  </a:lnTo>
                  <a:lnTo>
                    <a:pt x="191" y="97"/>
                  </a:lnTo>
                  <a:lnTo>
                    <a:pt x="180" y="82"/>
                  </a:lnTo>
                  <a:lnTo>
                    <a:pt x="180" y="69"/>
                  </a:lnTo>
                  <a:lnTo>
                    <a:pt x="163" y="62"/>
                  </a:lnTo>
                  <a:lnTo>
                    <a:pt x="149" y="57"/>
                  </a:lnTo>
                  <a:lnTo>
                    <a:pt x="136" y="53"/>
                  </a:lnTo>
                  <a:lnTo>
                    <a:pt x="130" y="51"/>
                  </a:lnTo>
                  <a:lnTo>
                    <a:pt x="126" y="49"/>
                  </a:lnTo>
                  <a:lnTo>
                    <a:pt x="123" y="49"/>
                  </a:lnTo>
                  <a:lnTo>
                    <a:pt x="121" y="50"/>
                  </a:lnTo>
                  <a:lnTo>
                    <a:pt x="119" y="54"/>
                  </a:lnTo>
                  <a:lnTo>
                    <a:pt x="121" y="63"/>
                  </a:lnTo>
                  <a:lnTo>
                    <a:pt x="126" y="79"/>
                  </a:lnTo>
                  <a:lnTo>
                    <a:pt x="136" y="94"/>
                  </a:lnTo>
                  <a:lnTo>
                    <a:pt x="150" y="107"/>
                  </a:lnTo>
                  <a:lnTo>
                    <a:pt x="158" y="112"/>
                  </a:lnTo>
                  <a:lnTo>
                    <a:pt x="158" y="115"/>
                  </a:lnTo>
                  <a:lnTo>
                    <a:pt x="152" y="114"/>
                  </a:lnTo>
                  <a:lnTo>
                    <a:pt x="145" y="111"/>
                  </a:lnTo>
                  <a:lnTo>
                    <a:pt x="134" y="101"/>
                  </a:lnTo>
                  <a:lnTo>
                    <a:pt x="119" y="86"/>
                  </a:lnTo>
                  <a:lnTo>
                    <a:pt x="108" y="66"/>
                  </a:lnTo>
                  <a:lnTo>
                    <a:pt x="108" y="44"/>
                  </a:lnTo>
                  <a:lnTo>
                    <a:pt x="97" y="38"/>
                  </a:lnTo>
                  <a:lnTo>
                    <a:pt x="84" y="34"/>
                  </a:lnTo>
                  <a:lnTo>
                    <a:pt x="71" y="31"/>
                  </a:lnTo>
                  <a:lnTo>
                    <a:pt x="63" y="29"/>
                  </a:lnTo>
                  <a:lnTo>
                    <a:pt x="59" y="35"/>
                  </a:lnTo>
                  <a:lnTo>
                    <a:pt x="59" y="45"/>
                  </a:lnTo>
                  <a:lnTo>
                    <a:pt x="63" y="55"/>
                  </a:lnTo>
                  <a:lnTo>
                    <a:pt x="67" y="63"/>
                  </a:lnTo>
                  <a:lnTo>
                    <a:pt x="69" y="72"/>
                  </a:lnTo>
                  <a:lnTo>
                    <a:pt x="72" y="84"/>
                  </a:lnTo>
                  <a:lnTo>
                    <a:pt x="78" y="94"/>
                  </a:lnTo>
                  <a:lnTo>
                    <a:pt x="82" y="101"/>
                  </a:lnTo>
                  <a:lnTo>
                    <a:pt x="82" y="104"/>
                  </a:lnTo>
                  <a:lnTo>
                    <a:pt x="76" y="103"/>
                  </a:lnTo>
                  <a:lnTo>
                    <a:pt x="71" y="98"/>
                  </a:lnTo>
                  <a:lnTo>
                    <a:pt x="65" y="91"/>
                  </a:lnTo>
                  <a:lnTo>
                    <a:pt x="61" y="78"/>
                  </a:lnTo>
                  <a:lnTo>
                    <a:pt x="56" y="58"/>
                  </a:lnTo>
                  <a:lnTo>
                    <a:pt x="48" y="39"/>
                  </a:lnTo>
                  <a:lnTo>
                    <a:pt x="44" y="27"/>
                  </a:lnTo>
                  <a:lnTo>
                    <a:pt x="28" y="18"/>
                  </a:lnTo>
                  <a:lnTo>
                    <a:pt x="15" y="11"/>
                  </a:lnTo>
                  <a:lnTo>
                    <a:pt x="5" y="5"/>
                  </a:lnTo>
                  <a:lnTo>
                    <a:pt x="0" y="2"/>
                  </a:lnTo>
                  <a:lnTo>
                    <a:pt x="0" y="0"/>
                  </a:lnTo>
                  <a:lnTo>
                    <a:pt x="2" y="0"/>
                  </a:lnTo>
                  <a:lnTo>
                    <a:pt x="5" y="0"/>
                  </a:lnTo>
                  <a:lnTo>
                    <a:pt x="11" y="1"/>
                  </a:lnTo>
                  <a:close/>
                </a:path>
              </a:pathLst>
            </a:custGeom>
            <a:solidFill>
              <a:srgbClr val="B20000"/>
            </a:solidFill>
            <a:ln w="9525">
              <a:noFill/>
              <a:round/>
              <a:headEnd/>
              <a:tailEnd/>
            </a:ln>
          </p:spPr>
          <p:txBody>
            <a:bodyPr/>
            <a:lstStyle/>
            <a:p>
              <a:endParaRPr lang="en-US"/>
            </a:p>
          </p:txBody>
        </p:sp>
        <p:sp>
          <p:nvSpPr>
            <p:cNvPr id="105" name="Freeform 305"/>
            <p:cNvSpPr>
              <a:spLocks/>
            </p:cNvSpPr>
            <p:nvPr/>
          </p:nvSpPr>
          <p:spPr bwMode="auto">
            <a:xfrm>
              <a:off x="-329" y="2921"/>
              <a:ext cx="104" cy="192"/>
            </a:xfrm>
            <a:custGeom>
              <a:avLst/>
              <a:gdLst/>
              <a:ahLst/>
              <a:cxnLst>
                <a:cxn ang="0">
                  <a:pos x="93" y="1"/>
                </a:cxn>
                <a:cxn ang="0">
                  <a:pos x="98" y="21"/>
                </a:cxn>
                <a:cxn ang="0">
                  <a:pos x="104" y="30"/>
                </a:cxn>
                <a:cxn ang="0">
                  <a:pos x="119" y="36"/>
                </a:cxn>
                <a:cxn ang="0">
                  <a:pos x="139" y="46"/>
                </a:cxn>
                <a:cxn ang="0">
                  <a:pos x="161" y="61"/>
                </a:cxn>
                <a:cxn ang="0">
                  <a:pos x="186" y="84"/>
                </a:cxn>
                <a:cxn ang="0">
                  <a:pos x="204" y="102"/>
                </a:cxn>
                <a:cxn ang="0">
                  <a:pos x="208" y="110"/>
                </a:cxn>
                <a:cxn ang="0">
                  <a:pos x="202" y="110"/>
                </a:cxn>
                <a:cxn ang="0">
                  <a:pos x="193" y="101"/>
                </a:cxn>
                <a:cxn ang="0">
                  <a:pos x="180" y="88"/>
                </a:cxn>
                <a:cxn ang="0">
                  <a:pos x="161" y="72"/>
                </a:cxn>
                <a:cxn ang="0">
                  <a:pos x="145" y="59"/>
                </a:cxn>
                <a:cxn ang="0">
                  <a:pos x="130" y="51"/>
                </a:cxn>
                <a:cxn ang="0">
                  <a:pos x="117" y="46"/>
                </a:cxn>
                <a:cxn ang="0">
                  <a:pos x="109" y="56"/>
                </a:cxn>
                <a:cxn ang="0">
                  <a:pos x="111" y="77"/>
                </a:cxn>
                <a:cxn ang="0">
                  <a:pos x="122" y="89"/>
                </a:cxn>
                <a:cxn ang="0">
                  <a:pos x="147" y="101"/>
                </a:cxn>
                <a:cxn ang="0">
                  <a:pos x="173" y="119"/>
                </a:cxn>
                <a:cxn ang="0">
                  <a:pos x="191" y="140"/>
                </a:cxn>
                <a:cxn ang="0">
                  <a:pos x="195" y="158"/>
                </a:cxn>
                <a:cxn ang="0">
                  <a:pos x="186" y="149"/>
                </a:cxn>
                <a:cxn ang="0">
                  <a:pos x="171" y="131"/>
                </a:cxn>
                <a:cxn ang="0">
                  <a:pos x="156" y="119"/>
                </a:cxn>
                <a:cxn ang="0">
                  <a:pos x="139" y="108"/>
                </a:cxn>
                <a:cxn ang="0">
                  <a:pos x="122" y="101"/>
                </a:cxn>
                <a:cxn ang="0">
                  <a:pos x="126" y="117"/>
                </a:cxn>
                <a:cxn ang="0">
                  <a:pos x="139" y="165"/>
                </a:cxn>
                <a:cxn ang="0">
                  <a:pos x="134" y="191"/>
                </a:cxn>
                <a:cxn ang="0">
                  <a:pos x="130" y="189"/>
                </a:cxn>
                <a:cxn ang="0">
                  <a:pos x="126" y="168"/>
                </a:cxn>
                <a:cxn ang="0">
                  <a:pos x="108" y="122"/>
                </a:cxn>
                <a:cxn ang="0">
                  <a:pos x="85" y="114"/>
                </a:cxn>
                <a:cxn ang="0">
                  <a:pos x="56" y="138"/>
                </a:cxn>
                <a:cxn ang="0">
                  <a:pos x="44" y="156"/>
                </a:cxn>
                <a:cxn ang="0">
                  <a:pos x="39" y="152"/>
                </a:cxn>
                <a:cxn ang="0">
                  <a:pos x="52" y="132"/>
                </a:cxn>
                <a:cxn ang="0">
                  <a:pos x="82" y="102"/>
                </a:cxn>
                <a:cxn ang="0">
                  <a:pos x="95" y="81"/>
                </a:cxn>
                <a:cxn ang="0">
                  <a:pos x="95" y="56"/>
                </a:cxn>
                <a:cxn ang="0">
                  <a:pos x="83" y="51"/>
                </a:cxn>
                <a:cxn ang="0">
                  <a:pos x="57" y="65"/>
                </a:cxn>
                <a:cxn ang="0">
                  <a:pos x="31" y="82"/>
                </a:cxn>
                <a:cxn ang="0">
                  <a:pos x="13" y="100"/>
                </a:cxn>
                <a:cxn ang="0">
                  <a:pos x="4" y="111"/>
                </a:cxn>
                <a:cxn ang="0">
                  <a:pos x="0" y="109"/>
                </a:cxn>
                <a:cxn ang="0">
                  <a:pos x="5" y="98"/>
                </a:cxn>
                <a:cxn ang="0">
                  <a:pos x="24" y="80"/>
                </a:cxn>
                <a:cxn ang="0">
                  <a:pos x="48" y="59"/>
                </a:cxn>
                <a:cxn ang="0">
                  <a:pos x="74" y="41"/>
                </a:cxn>
                <a:cxn ang="0">
                  <a:pos x="91" y="29"/>
                </a:cxn>
                <a:cxn ang="0">
                  <a:pos x="87" y="12"/>
                </a:cxn>
                <a:cxn ang="0">
                  <a:pos x="85" y="5"/>
                </a:cxn>
                <a:cxn ang="0">
                  <a:pos x="87" y="2"/>
                </a:cxn>
              </a:cxnLst>
              <a:rect l="0" t="0" r="r" b="b"/>
              <a:pathLst>
                <a:path w="208" h="192">
                  <a:moveTo>
                    <a:pt x="89" y="0"/>
                  </a:moveTo>
                  <a:lnTo>
                    <a:pt x="93" y="1"/>
                  </a:lnTo>
                  <a:lnTo>
                    <a:pt x="96" y="10"/>
                  </a:lnTo>
                  <a:lnTo>
                    <a:pt x="98" y="21"/>
                  </a:lnTo>
                  <a:lnTo>
                    <a:pt x="100" y="28"/>
                  </a:lnTo>
                  <a:lnTo>
                    <a:pt x="104" y="30"/>
                  </a:lnTo>
                  <a:lnTo>
                    <a:pt x="109" y="32"/>
                  </a:lnTo>
                  <a:lnTo>
                    <a:pt x="119" y="36"/>
                  </a:lnTo>
                  <a:lnTo>
                    <a:pt x="128" y="41"/>
                  </a:lnTo>
                  <a:lnTo>
                    <a:pt x="139" y="46"/>
                  </a:lnTo>
                  <a:lnTo>
                    <a:pt x="150" y="53"/>
                  </a:lnTo>
                  <a:lnTo>
                    <a:pt x="161" y="61"/>
                  </a:lnTo>
                  <a:lnTo>
                    <a:pt x="171" y="70"/>
                  </a:lnTo>
                  <a:lnTo>
                    <a:pt x="186" y="84"/>
                  </a:lnTo>
                  <a:lnTo>
                    <a:pt x="197" y="95"/>
                  </a:lnTo>
                  <a:lnTo>
                    <a:pt x="204" y="102"/>
                  </a:lnTo>
                  <a:lnTo>
                    <a:pt x="208" y="107"/>
                  </a:lnTo>
                  <a:lnTo>
                    <a:pt x="208" y="110"/>
                  </a:lnTo>
                  <a:lnTo>
                    <a:pt x="206" y="111"/>
                  </a:lnTo>
                  <a:lnTo>
                    <a:pt x="202" y="110"/>
                  </a:lnTo>
                  <a:lnTo>
                    <a:pt x="197" y="105"/>
                  </a:lnTo>
                  <a:lnTo>
                    <a:pt x="193" y="101"/>
                  </a:lnTo>
                  <a:lnTo>
                    <a:pt x="187" y="95"/>
                  </a:lnTo>
                  <a:lnTo>
                    <a:pt x="180" y="88"/>
                  </a:lnTo>
                  <a:lnTo>
                    <a:pt x="171" y="79"/>
                  </a:lnTo>
                  <a:lnTo>
                    <a:pt x="161" y="72"/>
                  </a:lnTo>
                  <a:lnTo>
                    <a:pt x="152" y="65"/>
                  </a:lnTo>
                  <a:lnTo>
                    <a:pt x="145" y="59"/>
                  </a:lnTo>
                  <a:lnTo>
                    <a:pt x="139" y="56"/>
                  </a:lnTo>
                  <a:lnTo>
                    <a:pt x="130" y="51"/>
                  </a:lnTo>
                  <a:lnTo>
                    <a:pt x="122" y="48"/>
                  </a:lnTo>
                  <a:lnTo>
                    <a:pt x="117" y="46"/>
                  </a:lnTo>
                  <a:lnTo>
                    <a:pt x="111" y="45"/>
                  </a:lnTo>
                  <a:lnTo>
                    <a:pt x="109" y="56"/>
                  </a:lnTo>
                  <a:lnTo>
                    <a:pt x="109" y="67"/>
                  </a:lnTo>
                  <a:lnTo>
                    <a:pt x="111" y="77"/>
                  </a:lnTo>
                  <a:lnTo>
                    <a:pt x="113" y="84"/>
                  </a:lnTo>
                  <a:lnTo>
                    <a:pt x="122" y="89"/>
                  </a:lnTo>
                  <a:lnTo>
                    <a:pt x="134" y="95"/>
                  </a:lnTo>
                  <a:lnTo>
                    <a:pt x="147" y="101"/>
                  </a:lnTo>
                  <a:lnTo>
                    <a:pt x="160" y="109"/>
                  </a:lnTo>
                  <a:lnTo>
                    <a:pt x="173" y="119"/>
                  </a:lnTo>
                  <a:lnTo>
                    <a:pt x="184" y="129"/>
                  </a:lnTo>
                  <a:lnTo>
                    <a:pt x="191" y="140"/>
                  </a:lnTo>
                  <a:lnTo>
                    <a:pt x="195" y="154"/>
                  </a:lnTo>
                  <a:lnTo>
                    <a:pt x="195" y="158"/>
                  </a:lnTo>
                  <a:lnTo>
                    <a:pt x="191" y="156"/>
                  </a:lnTo>
                  <a:lnTo>
                    <a:pt x="186" y="149"/>
                  </a:lnTo>
                  <a:lnTo>
                    <a:pt x="176" y="137"/>
                  </a:lnTo>
                  <a:lnTo>
                    <a:pt x="171" y="131"/>
                  </a:lnTo>
                  <a:lnTo>
                    <a:pt x="165" y="124"/>
                  </a:lnTo>
                  <a:lnTo>
                    <a:pt x="156" y="119"/>
                  </a:lnTo>
                  <a:lnTo>
                    <a:pt x="148" y="112"/>
                  </a:lnTo>
                  <a:lnTo>
                    <a:pt x="139" y="108"/>
                  </a:lnTo>
                  <a:lnTo>
                    <a:pt x="130" y="104"/>
                  </a:lnTo>
                  <a:lnTo>
                    <a:pt x="122" y="101"/>
                  </a:lnTo>
                  <a:lnTo>
                    <a:pt x="115" y="100"/>
                  </a:lnTo>
                  <a:lnTo>
                    <a:pt x="126" y="117"/>
                  </a:lnTo>
                  <a:lnTo>
                    <a:pt x="134" y="140"/>
                  </a:lnTo>
                  <a:lnTo>
                    <a:pt x="139" y="165"/>
                  </a:lnTo>
                  <a:lnTo>
                    <a:pt x="137" y="186"/>
                  </a:lnTo>
                  <a:lnTo>
                    <a:pt x="134" y="191"/>
                  </a:lnTo>
                  <a:lnTo>
                    <a:pt x="132" y="192"/>
                  </a:lnTo>
                  <a:lnTo>
                    <a:pt x="130" y="189"/>
                  </a:lnTo>
                  <a:lnTo>
                    <a:pt x="130" y="183"/>
                  </a:lnTo>
                  <a:lnTo>
                    <a:pt x="126" y="168"/>
                  </a:lnTo>
                  <a:lnTo>
                    <a:pt x="119" y="145"/>
                  </a:lnTo>
                  <a:lnTo>
                    <a:pt x="108" y="122"/>
                  </a:lnTo>
                  <a:lnTo>
                    <a:pt x="100" y="108"/>
                  </a:lnTo>
                  <a:lnTo>
                    <a:pt x="85" y="114"/>
                  </a:lnTo>
                  <a:lnTo>
                    <a:pt x="69" y="125"/>
                  </a:lnTo>
                  <a:lnTo>
                    <a:pt x="56" y="138"/>
                  </a:lnTo>
                  <a:lnTo>
                    <a:pt x="48" y="151"/>
                  </a:lnTo>
                  <a:lnTo>
                    <a:pt x="44" y="156"/>
                  </a:lnTo>
                  <a:lnTo>
                    <a:pt x="41" y="156"/>
                  </a:lnTo>
                  <a:lnTo>
                    <a:pt x="39" y="152"/>
                  </a:lnTo>
                  <a:lnTo>
                    <a:pt x="43" y="144"/>
                  </a:lnTo>
                  <a:lnTo>
                    <a:pt x="52" y="132"/>
                  </a:lnTo>
                  <a:lnTo>
                    <a:pt x="67" y="117"/>
                  </a:lnTo>
                  <a:lnTo>
                    <a:pt x="82" y="102"/>
                  </a:lnTo>
                  <a:lnTo>
                    <a:pt x="93" y="94"/>
                  </a:lnTo>
                  <a:lnTo>
                    <a:pt x="95" y="81"/>
                  </a:lnTo>
                  <a:lnTo>
                    <a:pt x="95" y="67"/>
                  </a:lnTo>
                  <a:lnTo>
                    <a:pt x="95" y="56"/>
                  </a:lnTo>
                  <a:lnTo>
                    <a:pt x="95" y="47"/>
                  </a:lnTo>
                  <a:lnTo>
                    <a:pt x="83" y="51"/>
                  </a:lnTo>
                  <a:lnTo>
                    <a:pt x="70" y="58"/>
                  </a:lnTo>
                  <a:lnTo>
                    <a:pt x="57" y="65"/>
                  </a:lnTo>
                  <a:lnTo>
                    <a:pt x="43" y="73"/>
                  </a:lnTo>
                  <a:lnTo>
                    <a:pt x="31" y="82"/>
                  </a:lnTo>
                  <a:lnTo>
                    <a:pt x="20" y="92"/>
                  </a:lnTo>
                  <a:lnTo>
                    <a:pt x="13" y="100"/>
                  </a:lnTo>
                  <a:lnTo>
                    <a:pt x="7" y="108"/>
                  </a:lnTo>
                  <a:lnTo>
                    <a:pt x="4" y="111"/>
                  </a:lnTo>
                  <a:lnTo>
                    <a:pt x="2" y="111"/>
                  </a:lnTo>
                  <a:lnTo>
                    <a:pt x="0" y="109"/>
                  </a:lnTo>
                  <a:lnTo>
                    <a:pt x="2" y="103"/>
                  </a:lnTo>
                  <a:lnTo>
                    <a:pt x="5" y="98"/>
                  </a:lnTo>
                  <a:lnTo>
                    <a:pt x="13" y="90"/>
                  </a:lnTo>
                  <a:lnTo>
                    <a:pt x="24" y="80"/>
                  </a:lnTo>
                  <a:lnTo>
                    <a:pt x="35" y="70"/>
                  </a:lnTo>
                  <a:lnTo>
                    <a:pt x="48" y="59"/>
                  </a:lnTo>
                  <a:lnTo>
                    <a:pt x="61" y="49"/>
                  </a:lnTo>
                  <a:lnTo>
                    <a:pt x="74" y="41"/>
                  </a:lnTo>
                  <a:lnTo>
                    <a:pt x="85" y="35"/>
                  </a:lnTo>
                  <a:lnTo>
                    <a:pt x="91" y="29"/>
                  </a:lnTo>
                  <a:lnTo>
                    <a:pt x="91" y="20"/>
                  </a:lnTo>
                  <a:lnTo>
                    <a:pt x="87" y="12"/>
                  </a:lnTo>
                  <a:lnTo>
                    <a:pt x="85" y="7"/>
                  </a:lnTo>
                  <a:lnTo>
                    <a:pt x="85" y="5"/>
                  </a:lnTo>
                  <a:lnTo>
                    <a:pt x="85" y="3"/>
                  </a:lnTo>
                  <a:lnTo>
                    <a:pt x="87" y="2"/>
                  </a:lnTo>
                  <a:lnTo>
                    <a:pt x="89" y="0"/>
                  </a:lnTo>
                  <a:close/>
                </a:path>
              </a:pathLst>
            </a:custGeom>
            <a:solidFill>
              <a:srgbClr val="B20000"/>
            </a:solidFill>
            <a:ln w="9525">
              <a:noFill/>
              <a:round/>
              <a:headEnd/>
              <a:tailEnd/>
            </a:ln>
          </p:spPr>
          <p:txBody>
            <a:bodyPr/>
            <a:lstStyle/>
            <a:p>
              <a:endParaRPr lang="en-US"/>
            </a:p>
          </p:txBody>
        </p:sp>
        <p:sp>
          <p:nvSpPr>
            <p:cNvPr id="106" name="Freeform 306"/>
            <p:cNvSpPr>
              <a:spLocks/>
            </p:cNvSpPr>
            <p:nvPr/>
          </p:nvSpPr>
          <p:spPr bwMode="auto">
            <a:xfrm>
              <a:off x="-224" y="2671"/>
              <a:ext cx="125" cy="199"/>
            </a:xfrm>
            <a:custGeom>
              <a:avLst/>
              <a:gdLst/>
              <a:ahLst/>
              <a:cxnLst>
                <a:cxn ang="0">
                  <a:pos x="7" y="190"/>
                </a:cxn>
                <a:cxn ang="0">
                  <a:pos x="30" y="164"/>
                </a:cxn>
                <a:cxn ang="0">
                  <a:pos x="44" y="145"/>
                </a:cxn>
                <a:cxn ang="0">
                  <a:pos x="63" y="119"/>
                </a:cxn>
                <a:cxn ang="0">
                  <a:pos x="61" y="106"/>
                </a:cxn>
                <a:cxn ang="0">
                  <a:pos x="46" y="96"/>
                </a:cxn>
                <a:cxn ang="0">
                  <a:pos x="44" y="84"/>
                </a:cxn>
                <a:cxn ang="0">
                  <a:pos x="48" y="87"/>
                </a:cxn>
                <a:cxn ang="0">
                  <a:pos x="57" y="95"/>
                </a:cxn>
                <a:cxn ang="0">
                  <a:pos x="72" y="99"/>
                </a:cxn>
                <a:cxn ang="0">
                  <a:pos x="87" y="95"/>
                </a:cxn>
                <a:cxn ang="0">
                  <a:pos x="106" y="82"/>
                </a:cxn>
                <a:cxn ang="0">
                  <a:pos x="124" y="70"/>
                </a:cxn>
                <a:cxn ang="0">
                  <a:pos x="137" y="60"/>
                </a:cxn>
                <a:cxn ang="0">
                  <a:pos x="139" y="49"/>
                </a:cxn>
                <a:cxn ang="0">
                  <a:pos x="130" y="26"/>
                </a:cxn>
                <a:cxn ang="0">
                  <a:pos x="115" y="13"/>
                </a:cxn>
                <a:cxn ang="0">
                  <a:pos x="113" y="9"/>
                </a:cxn>
                <a:cxn ang="0">
                  <a:pos x="128" y="17"/>
                </a:cxn>
                <a:cxn ang="0">
                  <a:pos x="148" y="41"/>
                </a:cxn>
                <a:cxn ang="0">
                  <a:pos x="161" y="37"/>
                </a:cxn>
                <a:cxn ang="0">
                  <a:pos x="189" y="10"/>
                </a:cxn>
                <a:cxn ang="0">
                  <a:pos x="210" y="0"/>
                </a:cxn>
                <a:cxn ang="0">
                  <a:pos x="210" y="3"/>
                </a:cxn>
                <a:cxn ang="0">
                  <a:pos x="197" y="16"/>
                </a:cxn>
                <a:cxn ang="0">
                  <a:pos x="169" y="48"/>
                </a:cxn>
                <a:cxn ang="0">
                  <a:pos x="169" y="54"/>
                </a:cxn>
                <a:cxn ang="0">
                  <a:pos x="193" y="51"/>
                </a:cxn>
                <a:cxn ang="0">
                  <a:pos x="212" y="47"/>
                </a:cxn>
                <a:cxn ang="0">
                  <a:pos x="228" y="43"/>
                </a:cxn>
                <a:cxn ang="0">
                  <a:pos x="243" y="38"/>
                </a:cxn>
                <a:cxn ang="0">
                  <a:pos x="251" y="39"/>
                </a:cxn>
                <a:cxn ang="0">
                  <a:pos x="240" y="45"/>
                </a:cxn>
                <a:cxn ang="0">
                  <a:pos x="215" y="52"/>
                </a:cxn>
                <a:cxn ang="0">
                  <a:pos x="186" y="61"/>
                </a:cxn>
                <a:cxn ang="0">
                  <a:pos x="161" y="67"/>
                </a:cxn>
                <a:cxn ang="0">
                  <a:pos x="141" y="71"/>
                </a:cxn>
                <a:cxn ang="0">
                  <a:pos x="119" y="87"/>
                </a:cxn>
                <a:cxn ang="0">
                  <a:pos x="119" y="95"/>
                </a:cxn>
                <a:cxn ang="0">
                  <a:pos x="128" y="98"/>
                </a:cxn>
                <a:cxn ang="0">
                  <a:pos x="124" y="100"/>
                </a:cxn>
                <a:cxn ang="0">
                  <a:pos x="113" y="105"/>
                </a:cxn>
                <a:cxn ang="0">
                  <a:pos x="106" y="106"/>
                </a:cxn>
                <a:cxn ang="0">
                  <a:pos x="100" y="106"/>
                </a:cxn>
                <a:cxn ang="0">
                  <a:pos x="95" y="111"/>
                </a:cxn>
                <a:cxn ang="0">
                  <a:pos x="78" y="129"/>
                </a:cxn>
                <a:cxn ang="0">
                  <a:pos x="57" y="150"/>
                </a:cxn>
                <a:cxn ang="0">
                  <a:pos x="46" y="171"/>
                </a:cxn>
                <a:cxn ang="0">
                  <a:pos x="41" y="183"/>
                </a:cxn>
                <a:cxn ang="0">
                  <a:pos x="35" y="191"/>
                </a:cxn>
                <a:cxn ang="0">
                  <a:pos x="24" y="196"/>
                </a:cxn>
                <a:cxn ang="0">
                  <a:pos x="5" y="199"/>
                </a:cxn>
              </a:cxnLst>
              <a:rect l="0" t="0" r="r" b="b"/>
              <a:pathLst>
                <a:path w="251" h="199">
                  <a:moveTo>
                    <a:pt x="0" y="199"/>
                  </a:moveTo>
                  <a:lnTo>
                    <a:pt x="7" y="190"/>
                  </a:lnTo>
                  <a:lnTo>
                    <a:pt x="18" y="176"/>
                  </a:lnTo>
                  <a:lnTo>
                    <a:pt x="30" y="164"/>
                  </a:lnTo>
                  <a:lnTo>
                    <a:pt x="37" y="155"/>
                  </a:lnTo>
                  <a:lnTo>
                    <a:pt x="44" y="145"/>
                  </a:lnTo>
                  <a:lnTo>
                    <a:pt x="54" y="132"/>
                  </a:lnTo>
                  <a:lnTo>
                    <a:pt x="63" y="119"/>
                  </a:lnTo>
                  <a:lnTo>
                    <a:pt x="70" y="111"/>
                  </a:lnTo>
                  <a:lnTo>
                    <a:pt x="61" y="106"/>
                  </a:lnTo>
                  <a:lnTo>
                    <a:pt x="52" y="101"/>
                  </a:lnTo>
                  <a:lnTo>
                    <a:pt x="46" y="96"/>
                  </a:lnTo>
                  <a:lnTo>
                    <a:pt x="44" y="88"/>
                  </a:lnTo>
                  <a:lnTo>
                    <a:pt x="44" y="84"/>
                  </a:lnTo>
                  <a:lnTo>
                    <a:pt x="46" y="84"/>
                  </a:lnTo>
                  <a:lnTo>
                    <a:pt x="48" y="87"/>
                  </a:lnTo>
                  <a:lnTo>
                    <a:pt x="52" y="92"/>
                  </a:lnTo>
                  <a:lnTo>
                    <a:pt x="57" y="95"/>
                  </a:lnTo>
                  <a:lnTo>
                    <a:pt x="65" y="97"/>
                  </a:lnTo>
                  <a:lnTo>
                    <a:pt x="72" y="99"/>
                  </a:lnTo>
                  <a:lnTo>
                    <a:pt x="78" y="100"/>
                  </a:lnTo>
                  <a:lnTo>
                    <a:pt x="87" y="95"/>
                  </a:lnTo>
                  <a:lnTo>
                    <a:pt x="96" y="89"/>
                  </a:lnTo>
                  <a:lnTo>
                    <a:pt x="106" y="82"/>
                  </a:lnTo>
                  <a:lnTo>
                    <a:pt x="115" y="76"/>
                  </a:lnTo>
                  <a:lnTo>
                    <a:pt x="124" y="70"/>
                  </a:lnTo>
                  <a:lnTo>
                    <a:pt x="132" y="65"/>
                  </a:lnTo>
                  <a:lnTo>
                    <a:pt x="137" y="60"/>
                  </a:lnTo>
                  <a:lnTo>
                    <a:pt x="139" y="56"/>
                  </a:lnTo>
                  <a:lnTo>
                    <a:pt x="139" y="49"/>
                  </a:lnTo>
                  <a:lnTo>
                    <a:pt x="137" y="38"/>
                  </a:lnTo>
                  <a:lnTo>
                    <a:pt x="130" y="26"/>
                  </a:lnTo>
                  <a:lnTo>
                    <a:pt x="122" y="18"/>
                  </a:lnTo>
                  <a:lnTo>
                    <a:pt x="115" y="13"/>
                  </a:lnTo>
                  <a:lnTo>
                    <a:pt x="113" y="10"/>
                  </a:lnTo>
                  <a:lnTo>
                    <a:pt x="113" y="9"/>
                  </a:lnTo>
                  <a:lnTo>
                    <a:pt x="119" y="11"/>
                  </a:lnTo>
                  <a:lnTo>
                    <a:pt x="128" y="17"/>
                  </a:lnTo>
                  <a:lnTo>
                    <a:pt x="139" y="29"/>
                  </a:lnTo>
                  <a:lnTo>
                    <a:pt x="148" y="41"/>
                  </a:lnTo>
                  <a:lnTo>
                    <a:pt x="150" y="49"/>
                  </a:lnTo>
                  <a:lnTo>
                    <a:pt x="161" y="37"/>
                  </a:lnTo>
                  <a:lnTo>
                    <a:pt x="176" y="22"/>
                  </a:lnTo>
                  <a:lnTo>
                    <a:pt x="189" y="10"/>
                  </a:lnTo>
                  <a:lnTo>
                    <a:pt x="202" y="2"/>
                  </a:lnTo>
                  <a:lnTo>
                    <a:pt x="210" y="0"/>
                  </a:lnTo>
                  <a:lnTo>
                    <a:pt x="212" y="1"/>
                  </a:lnTo>
                  <a:lnTo>
                    <a:pt x="210" y="3"/>
                  </a:lnTo>
                  <a:lnTo>
                    <a:pt x="204" y="7"/>
                  </a:lnTo>
                  <a:lnTo>
                    <a:pt x="197" y="16"/>
                  </a:lnTo>
                  <a:lnTo>
                    <a:pt x="182" y="33"/>
                  </a:lnTo>
                  <a:lnTo>
                    <a:pt x="169" y="48"/>
                  </a:lnTo>
                  <a:lnTo>
                    <a:pt x="158" y="56"/>
                  </a:lnTo>
                  <a:lnTo>
                    <a:pt x="169" y="54"/>
                  </a:lnTo>
                  <a:lnTo>
                    <a:pt x="182" y="52"/>
                  </a:lnTo>
                  <a:lnTo>
                    <a:pt x="193" y="51"/>
                  </a:lnTo>
                  <a:lnTo>
                    <a:pt x="202" y="49"/>
                  </a:lnTo>
                  <a:lnTo>
                    <a:pt x="212" y="47"/>
                  </a:lnTo>
                  <a:lnTo>
                    <a:pt x="221" y="45"/>
                  </a:lnTo>
                  <a:lnTo>
                    <a:pt x="228" y="43"/>
                  </a:lnTo>
                  <a:lnTo>
                    <a:pt x="234" y="41"/>
                  </a:lnTo>
                  <a:lnTo>
                    <a:pt x="243" y="38"/>
                  </a:lnTo>
                  <a:lnTo>
                    <a:pt x="249" y="37"/>
                  </a:lnTo>
                  <a:lnTo>
                    <a:pt x="251" y="39"/>
                  </a:lnTo>
                  <a:lnTo>
                    <a:pt x="247" y="42"/>
                  </a:lnTo>
                  <a:lnTo>
                    <a:pt x="240" y="45"/>
                  </a:lnTo>
                  <a:lnTo>
                    <a:pt x="228" y="48"/>
                  </a:lnTo>
                  <a:lnTo>
                    <a:pt x="215" y="52"/>
                  </a:lnTo>
                  <a:lnTo>
                    <a:pt x="200" y="56"/>
                  </a:lnTo>
                  <a:lnTo>
                    <a:pt x="186" y="61"/>
                  </a:lnTo>
                  <a:lnTo>
                    <a:pt x="173" y="65"/>
                  </a:lnTo>
                  <a:lnTo>
                    <a:pt x="161" y="67"/>
                  </a:lnTo>
                  <a:lnTo>
                    <a:pt x="154" y="68"/>
                  </a:lnTo>
                  <a:lnTo>
                    <a:pt x="141" y="71"/>
                  </a:lnTo>
                  <a:lnTo>
                    <a:pt x="128" y="79"/>
                  </a:lnTo>
                  <a:lnTo>
                    <a:pt x="119" y="87"/>
                  </a:lnTo>
                  <a:lnTo>
                    <a:pt x="117" y="93"/>
                  </a:lnTo>
                  <a:lnTo>
                    <a:pt x="119" y="95"/>
                  </a:lnTo>
                  <a:lnTo>
                    <a:pt x="124" y="97"/>
                  </a:lnTo>
                  <a:lnTo>
                    <a:pt x="128" y="98"/>
                  </a:lnTo>
                  <a:lnTo>
                    <a:pt x="132" y="98"/>
                  </a:lnTo>
                  <a:lnTo>
                    <a:pt x="124" y="100"/>
                  </a:lnTo>
                  <a:lnTo>
                    <a:pt x="119" y="102"/>
                  </a:lnTo>
                  <a:lnTo>
                    <a:pt x="113" y="105"/>
                  </a:lnTo>
                  <a:lnTo>
                    <a:pt x="109" y="107"/>
                  </a:lnTo>
                  <a:lnTo>
                    <a:pt x="106" y="106"/>
                  </a:lnTo>
                  <a:lnTo>
                    <a:pt x="102" y="106"/>
                  </a:lnTo>
                  <a:lnTo>
                    <a:pt x="100" y="106"/>
                  </a:lnTo>
                  <a:lnTo>
                    <a:pt x="100" y="106"/>
                  </a:lnTo>
                  <a:lnTo>
                    <a:pt x="95" y="111"/>
                  </a:lnTo>
                  <a:lnTo>
                    <a:pt x="87" y="118"/>
                  </a:lnTo>
                  <a:lnTo>
                    <a:pt x="78" y="129"/>
                  </a:lnTo>
                  <a:lnTo>
                    <a:pt x="67" y="139"/>
                  </a:lnTo>
                  <a:lnTo>
                    <a:pt x="57" y="150"/>
                  </a:lnTo>
                  <a:lnTo>
                    <a:pt x="50" y="162"/>
                  </a:lnTo>
                  <a:lnTo>
                    <a:pt x="46" y="171"/>
                  </a:lnTo>
                  <a:lnTo>
                    <a:pt x="44" y="178"/>
                  </a:lnTo>
                  <a:lnTo>
                    <a:pt x="41" y="183"/>
                  </a:lnTo>
                  <a:lnTo>
                    <a:pt x="39" y="187"/>
                  </a:lnTo>
                  <a:lnTo>
                    <a:pt x="35" y="191"/>
                  </a:lnTo>
                  <a:lnTo>
                    <a:pt x="30" y="194"/>
                  </a:lnTo>
                  <a:lnTo>
                    <a:pt x="24" y="196"/>
                  </a:lnTo>
                  <a:lnTo>
                    <a:pt x="15" y="198"/>
                  </a:lnTo>
                  <a:lnTo>
                    <a:pt x="5" y="199"/>
                  </a:lnTo>
                  <a:lnTo>
                    <a:pt x="0" y="199"/>
                  </a:lnTo>
                  <a:close/>
                </a:path>
              </a:pathLst>
            </a:custGeom>
            <a:solidFill>
              <a:srgbClr val="004C00"/>
            </a:solidFill>
            <a:ln w="9525">
              <a:noFill/>
              <a:round/>
              <a:headEnd/>
              <a:tailEnd/>
            </a:ln>
          </p:spPr>
          <p:txBody>
            <a:bodyPr/>
            <a:lstStyle/>
            <a:p>
              <a:endParaRPr lang="en-US"/>
            </a:p>
          </p:txBody>
        </p:sp>
        <p:sp>
          <p:nvSpPr>
            <p:cNvPr id="107" name="Freeform 307"/>
            <p:cNvSpPr>
              <a:spLocks/>
            </p:cNvSpPr>
            <p:nvPr/>
          </p:nvSpPr>
          <p:spPr bwMode="auto">
            <a:xfrm>
              <a:off x="-407" y="2988"/>
              <a:ext cx="81" cy="155"/>
            </a:xfrm>
            <a:custGeom>
              <a:avLst/>
              <a:gdLst/>
              <a:ahLst/>
              <a:cxnLst>
                <a:cxn ang="0">
                  <a:pos x="106" y="9"/>
                </a:cxn>
                <a:cxn ang="0">
                  <a:pos x="91" y="28"/>
                </a:cxn>
                <a:cxn ang="0">
                  <a:pos x="78" y="33"/>
                </a:cxn>
                <a:cxn ang="0">
                  <a:pos x="52" y="38"/>
                </a:cxn>
                <a:cxn ang="0">
                  <a:pos x="26" y="46"/>
                </a:cxn>
                <a:cxn ang="0">
                  <a:pos x="5" y="54"/>
                </a:cxn>
                <a:cxn ang="0">
                  <a:pos x="0" y="59"/>
                </a:cxn>
                <a:cxn ang="0">
                  <a:pos x="2" y="60"/>
                </a:cxn>
                <a:cxn ang="0">
                  <a:pos x="13" y="57"/>
                </a:cxn>
                <a:cxn ang="0">
                  <a:pos x="29" y="52"/>
                </a:cxn>
                <a:cxn ang="0">
                  <a:pos x="52" y="44"/>
                </a:cxn>
                <a:cxn ang="0">
                  <a:pos x="72" y="40"/>
                </a:cxn>
                <a:cxn ang="0">
                  <a:pos x="76" y="46"/>
                </a:cxn>
                <a:cxn ang="0">
                  <a:pos x="68" y="66"/>
                </a:cxn>
                <a:cxn ang="0">
                  <a:pos x="61" y="76"/>
                </a:cxn>
                <a:cxn ang="0">
                  <a:pos x="42" y="87"/>
                </a:cxn>
                <a:cxn ang="0">
                  <a:pos x="24" y="98"/>
                </a:cxn>
                <a:cxn ang="0">
                  <a:pos x="9" y="106"/>
                </a:cxn>
                <a:cxn ang="0">
                  <a:pos x="5" y="113"/>
                </a:cxn>
                <a:cxn ang="0">
                  <a:pos x="9" y="115"/>
                </a:cxn>
                <a:cxn ang="0">
                  <a:pos x="24" y="105"/>
                </a:cxn>
                <a:cxn ang="0">
                  <a:pos x="55" y="89"/>
                </a:cxn>
                <a:cxn ang="0">
                  <a:pos x="68" y="96"/>
                </a:cxn>
                <a:cxn ang="0">
                  <a:pos x="74" y="137"/>
                </a:cxn>
                <a:cxn ang="0">
                  <a:pos x="80" y="154"/>
                </a:cxn>
                <a:cxn ang="0">
                  <a:pos x="81" y="153"/>
                </a:cxn>
                <a:cxn ang="0">
                  <a:pos x="83" y="134"/>
                </a:cxn>
                <a:cxn ang="0">
                  <a:pos x="80" y="90"/>
                </a:cxn>
                <a:cxn ang="0">
                  <a:pos x="85" y="75"/>
                </a:cxn>
                <a:cxn ang="0">
                  <a:pos x="89" y="77"/>
                </a:cxn>
                <a:cxn ang="0">
                  <a:pos x="98" y="89"/>
                </a:cxn>
                <a:cxn ang="0">
                  <a:pos x="133" y="112"/>
                </a:cxn>
                <a:cxn ang="0">
                  <a:pos x="150" y="117"/>
                </a:cxn>
                <a:cxn ang="0">
                  <a:pos x="145" y="111"/>
                </a:cxn>
                <a:cxn ang="0">
                  <a:pos x="126" y="98"/>
                </a:cxn>
                <a:cxn ang="0">
                  <a:pos x="102" y="80"/>
                </a:cxn>
                <a:cxn ang="0">
                  <a:pos x="94" y="65"/>
                </a:cxn>
                <a:cxn ang="0">
                  <a:pos x="96" y="46"/>
                </a:cxn>
                <a:cxn ang="0">
                  <a:pos x="100" y="39"/>
                </a:cxn>
                <a:cxn ang="0">
                  <a:pos x="107" y="41"/>
                </a:cxn>
                <a:cxn ang="0">
                  <a:pos x="122" y="50"/>
                </a:cxn>
                <a:cxn ang="0">
                  <a:pos x="150" y="64"/>
                </a:cxn>
                <a:cxn ang="0">
                  <a:pos x="161" y="68"/>
                </a:cxn>
                <a:cxn ang="0">
                  <a:pos x="152" y="60"/>
                </a:cxn>
                <a:cxn ang="0">
                  <a:pos x="135" y="50"/>
                </a:cxn>
                <a:cxn ang="0">
                  <a:pos x="120" y="39"/>
                </a:cxn>
                <a:cxn ang="0">
                  <a:pos x="113" y="31"/>
                </a:cxn>
                <a:cxn ang="0">
                  <a:pos x="113" y="15"/>
                </a:cxn>
                <a:cxn ang="0">
                  <a:pos x="122" y="3"/>
                </a:cxn>
                <a:cxn ang="0">
                  <a:pos x="119" y="0"/>
                </a:cxn>
              </a:cxnLst>
              <a:rect l="0" t="0" r="r" b="b"/>
              <a:pathLst>
                <a:path w="161" h="155">
                  <a:moveTo>
                    <a:pt x="113" y="3"/>
                  </a:moveTo>
                  <a:lnTo>
                    <a:pt x="106" y="9"/>
                  </a:lnTo>
                  <a:lnTo>
                    <a:pt x="98" y="19"/>
                  </a:lnTo>
                  <a:lnTo>
                    <a:pt x="91" y="28"/>
                  </a:lnTo>
                  <a:lnTo>
                    <a:pt x="87" y="33"/>
                  </a:lnTo>
                  <a:lnTo>
                    <a:pt x="78" y="33"/>
                  </a:lnTo>
                  <a:lnTo>
                    <a:pt x="65" y="35"/>
                  </a:lnTo>
                  <a:lnTo>
                    <a:pt x="52" y="38"/>
                  </a:lnTo>
                  <a:lnTo>
                    <a:pt x="39" y="42"/>
                  </a:lnTo>
                  <a:lnTo>
                    <a:pt x="26" y="46"/>
                  </a:lnTo>
                  <a:lnTo>
                    <a:pt x="15" y="50"/>
                  </a:lnTo>
                  <a:lnTo>
                    <a:pt x="5" y="54"/>
                  </a:lnTo>
                  <a:lnTo>
                    <a:pt x="2" y="56"/>
                  </a:lnTo>
                  <a:lnTo>
                    <a:pt x="0" y="59"/>
                  </a:lnTo>
                  <a:lnTo>
                    <a:pt x="0" y="60"/>
                  </a:lnTo>
                  <a:lnTo>
                    <a:pt x="2" y="60"/>
                  </a:lnTo>
                  <a:lnTo>
                    <a:pt x="7" y="59"/>
                  </a:lnTo>
                  <a:lnTo>
                    <a:pt x="13" y="57"/>
                  </a:lnTo>
                  <a:lnTo>
                    <a:pt x="20" y="55"/>
                  </a:lnTo>
                  <a:lnTo>
                    <a:pt x="29" y="52"/>
                  </a:lnTo>
                  <a:lnTo>
                    <a:pt x="41" y="47"/>
                  </a:lnTo>
                  <a:lnTo>
                    <a:pt x="52" y="44"/>
                  </a:lnTo>
                  <a:lnTo>
                    <a:pt x="63" y="42"/>
                  </a:lnTo>
                  <a:lnTo>
                    <a:pt x="72" y="40"/>
                  </a:lnTo>
                  <a:lnTo>
                    <a:pt x="80" y="39"/>
                  </a:lnTo>
                  <a:lnTo>
                    <a:pt x="76" y="46"/>
                  </a:lnTo>
                  <a:lnTo>
                    <a:pt x="72" y="57"/>
                  </a:lnTo>
                  <a:lnTo>
                    <a:pt x="68" y="66"/>
                  </a:lnTo>
                  <a:lnTo>
                    <a:pt x="67" y="72"/>
                  </a:lnTo>
                  <a:lnTo>
                    <a:pt x="61" y="76"/>
                  </a:lnTo>
                  <a:lnTo>
                    <a:pt x="52" y="81"/>
                  </a:lnTo>
                  <a:lnTo>
                    <a:pt x="42" y="87"/>
                  </a:lnTo>
                  <a:lnTo>
                    <a:pt x="33" y="92"/>
                  </a:lnTo>
                  <a:lnTo>
                    <a:pt x="24" y="98"/>
                  </a:lnTo>
                  <a:lnTo>
                    <a:pt x="15" y="102"/>
                  </a:lnTo>
                  <a:lnTo>
                    <a:pt x="9" y="106"/>
                  </a:lnTo>
                  <a:lnTo>
                    <a:pt x="7" y="109"/>
                  </a:lnTo>
                  <a:lnTo>
                    <a:pt x="5" y="113"/>
                  </a:lnTo>
                  <a:lnTo>
                    <a:pt x="5" y="115"/>
                  </a:lnTo>
                  <a:lnTo>
                    <a:pt x="9" y="115"/>
                  </a:lnTo>
                  <a:lnTo>
                    <a:pt x="13" y="112"/>
                  </a:lnTo>
                  <a:lnTo>
                    <a:pt x="24" y="105"/>
                  </a:lnTo>
                  <a:lnTo>
                    <a:pt x="41" y="96"/>
                  </a:lnTo>
                  <a:lnTo>
                    <a:pt x="55" y="89"/>
                  </a:lnTo>
                  <a:lnTo>
                    <a:pt x="67" y="84"/>
                  </a:lnTo>
                  <a:lnTo>
                    <a:pt x="68" y="96"/>
                  </a:lnTo>
                  <a:lnTo>
                    <a:pt x="70" y="117"/>
                  </a:lnTo>
                  <a:lnTo>
                    <a:pt x="74" y="137"/>
                  </a:lnTo>
                  <a:lnTo>
                    <a:pt x="78" y="150"/>
                  </a:lnTo>
                  <a:lnTo>
                    <a:pt x="80" y="154"/>
                  </a:lnTo>
                  <a:lnTo>
                    <a:pt x="81" y="155"/>
                  </a:lnTo>
                  <a:lnTo>
                    <a:pt x="81" y="153"/>
                  </a:lnTo>
                  <a:lnTo>
                    <a:pt x="83" y="148"/>
                  </a:lnTo>
                  <a:lnTo>
                    <a:pt x="83" y="134"/>
                  </a:lnTo>
                  <a:lnTo>
                    <a:pt x="81" y="112"/>
                  </a:lnTo>
                  <a:lnTo>
                    <a:pt x="80" y="90"/>
                  </a:lnTo>
                  <a:lnTo>
                    <a:pt x="83" y="76"/>
                  </a:lnTo>
                  <a:lnTo>
                    <a:pt x="85" y="75"/>
                  </a:lnTo>
                  <a:lnTo>
                    <a:pt x="87" y="75"/>
                  </a:lnTo>
                  <a:lnTo>
                    <a:pt x="89" y="77"/>
                  </a:lnTo>
                  <a:lnTo>
                    <a:pt x="91" y="82"/>
                  </a:lnTo>
                  <a:lnTo>
                    <a:pt x="98" y="89"/>
                  </a:lnTo>
                  <a:lnTo>
                    <a:pt x="115" y="100"/>
                  </a:lnTo>
                  <a:lnTo>
                    <a:pt x="133" y="112"/>
                  </a:lnTo>
                  <a:lnTo>
                    <a:pt x="145" y="117"/>
                  </a:lnTo>
                  <a:lnTo>
                    <a:pt x="150" y="117"/>
                  </a:lnTo>
                  <a:lnTo>
                    <a:pt x="150" y="114"/>
                  </a:lnTo>
                  <a:lnTo>
                    <a:pt x="145" y="111"/>
                  </a:lnTo>
                  <a:lnTo>
                    <a:pt x="137" y="105"/>
                  </a:lnTo>
                  <a:lnTo>
                    <a:pt x="126" y="98"/>
                  </a:lnTo>
                  <a:lnTo>
                    <a:pt x="113" y="89"/>
                  </a:lnTo>
                  <a:lnTo>
                    <a:pt x="102" y="80"/>
                  </a:lnTo>
                  <a:lnTo>
                    <a:pt x="94" y="72"/>
                  </a:lnTo>
                  <a:lnTo>
                    <a:pt x="94" y="65"/>
                  </a:lnTo>
                  <a:lnTo>
                    <a:pt x="94" y="55"/>
                  </a:lnTo>
                  <a:lnTo>
                    <a:pt x="96" y="46"/>
                  </a:lnTo>
                  <a:lnTo>
                    <a:pt x="98" y="41"/>
                  </a:lnTo>
                  <a:lnTo>
                    <a:pt x="100" y="39"/>
                  </a:lnTo>
                  <a:lnTo>
                    <a:pt x="104" y="39"/>
                  </a:lnTo>
                  <a:lnTo>
                    <a:pt x="107" y="41"/>
                  </a:lnTo>
                  <a:lnTo>
                    <a:pt x="111" y="44"/>
                  </a:lnTo>
                  <a:lnTo>
                    <a:pt x="122" y="50"/>
                  </a:lnTo>
                  <a:lnTo>
                    <a:pt x="137" y="57"/>
                  </a:lnTo>
                  <a:lnTo>
                    <a:pt x="150" y="64"/>
                  </a:lnTo>
                  <a:lnTo>
                    <a:pt x="160" y="68"/>
                  </a:lnTo>
                  <a:lnTo>
                    <a:pt x="161" y="68"/>
                  </a:lnTo>
                  <a:lnTo>
                    <a:pt x="158" y="65"/>
                  </a:lnTo>
                  <a:lnTo>
                    <a:pt x="152" y="60"/>
                  </a:lnTo>
                  <a:lnTo>
                    <a:pt x="143" y="55"/>
                  </a:lnTo>
                  <a:lnTo>
                    <a:pt x="135" y="50"/>
                  </a:lnTo>
                  <a:lnTo>
                    <a:pt x="128" y="44"/>
                  </a:lnTo>
                  <a:lnTo>
                    <a:pt x="120" y="39"/>
                  </a:lnTo>
                  <a:lnTo>
                    <a:pt x="117" y="35"/>
                  </a:lnTo>
                  <a:lnTo>
                    <a:pt x="113" y="31"/>
                  </a:lnTo>
                  <a:lnTo>
                    <a:pt x="113" y="24"/>
                  </a:lnTo>
                  <a:lnTo>
                    <a:pt x="113" y="15"/>
                  </a:lnTo>
                  <a:lnTo>
                    <a:pt x="119" y="8"/>
                  </a:lnTo>
                  <a:lnTo>
                    <a:pt x="122" y="3"/>
                  </a:lnTo>
                  <a:lnTo>
                    <a:pt x="122" y="0"/>
                  </a:lnTo>
                  <a:lnTo>
                    <a:pt x="119" y="0"/>
                  </a:lnTo>
                  <a:lnTo>
                    <a:pt x="113" y="3"/>
                  </a:lnTo>
                  <a:close/>
                </a:path>
              </a:pathLst>
            </a:custGeom>
            <a:solidFill>
              <a:srgbClr val="004C00"/>
            </a:solidFill>
            <a:ln w="9525">
              <a:noFill/>
              <a:round/>
              <a:headEnd/>
              <a:tailEnd/>
            </a:ln>
          </p:spPr>
          <p:txBody>
            <a:bodyPr/>
            <a:lstStyle/>
            <a:p>
              <a:endParaRPr lang="en-US"/>
            </a:p>
          </p:txBody>
        </p:sp>
        <p:sp>
          <p:nvSpPr>
            <p:cNvPr id="108" name="Freeform 308"/>
            <p:cNvSpPr>
              <a:spLocks/>
            </p:cNvSpPr>
            <p:nvPr/>
          </p:nvSpPr>
          <p:spPr bwMode="auto">
            <a:xfrm>
              <a:off x="-122" y="2919"/>
              <a:ext cx="161" cy="141"/>
            </a:xfrm>
            <a:custGeom>
              <a:avLst/>
              <a:gdLst/>
              <a:ahLst/>
              <a:cxnLst>
                <a:cxn ang="0">
                  <a:pos x="8" y="14"/>
                </a:cxn>
                <a:cxn ang="0">
                  <a:pos x="26" y="23"/>
                </a:cxn>
                <a:cxn ang="0">
                  <a:pos x="37" y="29"/>
                </a:cxn>
                <a:cxn ang="0">
                  <a:pos x="63" y="35"/>
                </a:cxn>
                <a:cxn ang="0">
                  <a:pos x="73" y="51"/>
                </a:cxn>
                <a:cxn ang="0">
                  <a:pos x="73" y="79"/>
                </a:cxn>
                <a:cxn ang="0">
                  <a:pos x="80" y="94"/>
                </a:cxn>
                <a:cxn ang="0">
                  <a:pos x="82" y="90"/>
                </a:cxn>
                <a:cxn ang="0">
                  <a:pos x="80" y="76"/>
                </a:cxn>
                <a:cxn ang="0">
                  <a:pos x="86" y="47"/>
                </a:cxn>
                <a:cxn ang="0">
                  <a:pos x="95" y="41"/>
                </a:cxn>
                <a:cxn ang="0">
                  <a:pos x="110" y="48"/>
                </a:cxn>
                <a:cxn ang="0">
                  <a:pos x="127" y="58"/>
                </a:cxn>
                <a:cxn ang="0">
                  <a:pos x="141" y="65"/>
                </a:cxn>
                <a:cxn ang="0">
                  <a:pos x="151" y="83"/>
                </a:cxn>
                <a:cxn ang="0">
                  <a:pos x="166" y="126"/>
                </a:cxn>
                <a:cxn ang="0">
                  <a:pos x="180" y="141"/>
                </a:cxn>
                <a:cxn ang="0">
                  <a:pos x="180" y="134"/>
                </a:cxn>
                <a:cxn ang="0">
                  <a:pos x="173" y="116"/>
                </a:cxn>
                <a:cxn ang="0">
                  <a:pos x="162" y="83"/>
                </a:cxn>
                <a:cxn ang="0">
                  <a:pos x="177" y="76"/>
                </a:cxn>
                <a:cxn ang="0">
                  <a:pos x="221" y="91"/>
                </a:cxn>
                <a:cxn ang="0">
                  <a:pos x="272" y="106"/>
                </a:cxn>
                <a:cxn ang="0">
                  <a:pos x="309" y="118"/>
                </a:cxn>
                <a:cxn ang="0">
                  <a:pos x="320" y="123"/>
                </a:cxn>
                <a:cxn ang="0">
                  <a:pos x="318" y="119"/>
                </a:cxn>
                <a:cxn ang="0">
                  <a:pos x="299" y="110"/>
                </a:cxn>
                <a:cxn ang="0">
                  <a:pos x="262" y="97"/>
                </a:cxn>
                <a:cxn ang="0">
                  <a:pos x="218" y="81"/>
                </a:cxn>
                <a:cxn ang="0">
                  <a:pos x="180" y="69"/>
                </a:cxn>
                <a:cxn ang="0">
                  <a:pos x="164" y="65"/>
                </a:cxn>
                <a:cxn ang="0">
                  <a:pos x="173" y="64"/>
                </a:cxn>
                <a:cxn ang="0">
                  <a:pos x="197" y="60"/>
                </a:cxn>
                <a:cxn ang="0">
                  <a:pos x="231" y="57"/>
                </a:cxn>
                <a:cxn ang="0">
                  <a:pos x="268" y="54"/>
                </a:cxn>
                <a:cxn ang="0">
                  <a:pos x="301" y="57"/>
                </a:cxn>
                <a:cxn ang="0">
                  <a:pos x="322" y="62"/>
                </a:cxn>
                <a:cxn ang="0">
                  <a:pos x="316" y="57"/>
                </a:cxn>
                <a:cxn ang="0">
                  <a:pos x="298" y="52"/>
                </a:cxn>
                <a:cxn ang="0">
                  <a:pos x="260" y="51"/>
                </a:cxn>
                <a:cxn ang="0">
                  <a:pos x="214" y="51"/>
                </a:cxn>
                <a:cxn ang="0">
                  <a:pos x="177" y="52"/>
                </a:cxn>
                <a:cxn ang="0">
                  <a:pos x="162" y="52"/>
                </a:cxn>
                <a:cxn ang="0">
                  <a:pos x="145" y="47"/>
                </a:cxn>
                <a:cxn ang="0">
                  <a:pos x="127" y="39"/>
                </a:cxn>
                <a:cxn ang="0">
                  <a:pos x="112" y="33"/>
                </a:cxn>
                <a:cxn ang="0">
                  <a:pos x="117" y="28"/>
                </a:cxn>
                <a:cxn ang="0">
                  <a:pos x="141" y="19"/>
                </a:cxn>
                <a:cxn ang="0">
                  <a:pos x="169" y="11"/>
                </a:cxn>
                <a:cxn ang="0">
                  <a:pos x="192" y="5"/>
                </a:cxn>
                <a:cxn ang="0">
                  <a:pos x="206" y="3"/>
                </a:cxn>
                <a:cxn ang="0">
                  <a:pos x="197" y="0"/>
                </a:cxn>
                <a:cxn ang="0">
                  <a:pos x="175" y="4"/>
                </a:cxn>
                <a:cxn ang="0">
                  <a:pos x="149" y="10"/>
                </a:cxn>
                <a:cxn ang="0">
                  <a:pos x="121" y="17"/>
                </a:cxn>
                <a:cxn ang="0">
                  <a:pos x="99" y="22"/>
                </a:cxn>
                <a:cxn ang="0">
                  <a:pos x="86" y="27"/>
                </a:cxn>
                <a:cxn ang="0">
                  <a:pos x="69" y="26"/>
                </a:cxn>
                <a:cxn ang="0">
                  <a:pos x="52" y="20"/>
                </a:cxn>
                <a:cxn ang="0">
                  <a:pos x="36" y="16"/>
                </a:cxn>
                <a:cxn ang="0">
                  <a:pos x="19" y="13"/>
                </a:cxn>
                <a:cxn ang="0">
                  <a:pos x="4" y="11"/>
                </a:cxn>
              </a:cxnLst>
              <a:rect l="0" t="0" r="r" b="b"/>
              <a:pathLst>
                <a:path w="322" h="141">
                  <a:moveTo>
                    <a:pt x="0" y="11"/>
                  </a:moveTo>
                  <a:lnTo>
                    <a:pt x="8" y="14"/>
                  </a:lnTo>
                  <a:lnTo>
                    <a:pt x="17" y="19"/>
                  </a:lnTo>
                  <a:lnTo>
                    <a:pt x="26" y="23"/>
                  </a:lnTo>
                  <a:lnTo>
                    <a:pt x="30" y="27"/>
                  </a:lnTo>
                  <a:lnTo>
                    <a:pt x="37" y="29"/>
                  </a:lnTo>
                  <a:lnTo>
                    <a:pt x="50" y="31"/>
                  </a:lnTo>
                  <a:lnTo>
                    <a:pt x="63" y="35"/>
                  </a:lnTo>
                  <a:lnTo>
                    <a:pt x="73" y="38"/>
                  </a:lnTo>
                  <a:lnTo>
                    <a:pt x="73" y="51"/>
                  </a:lnTo>
                  <a:lnTo>
                    <a:pt x="73" y="66"/>
                  </a:lnTo>
                  <a:lnTo>
                    <a:pt x="73" y="79"/>
                  </a:lnTo>
                  <a:lnTo>
                    <a:pt x="76" y="90"/>
                  </a:lnTo>
                  <a:lnTo>
                    <a:pt x="80" y="94"/>
                  </a:lnTo>
                  <a:lnTo>
                    <a:pt x="82" y="94"/>
                  </a:lnTo>
                  <a:lnTo>
                    <a:pt x="82" y="90"/>
                  </a:lnTo>
                  <a:lnTo>
                    <a:pt x="80" y="85"/>
                  </a:lnTo>
                  <a:lnTo>
                    <a:pt x="80" y="76"/>
                  </a:lnTo>
                  <a:lnTo>
                    <a:pt x="82" y="62"/>
                  </a:lnTo>
                  <a:lnTo>
                    <a:pt x="86" y="47"/>
                  </a:lnTo>
                  <a:lnTo>
                    <a:pt x="89" y="39"/>
                  </a:lnTo>
                  <a:lnTo>
                    <a:pt x="95" y="41"/>
                  </a:lnTo>
                  <a:lnTo>
                    <a:pt x="101" y="44"/>
                  </a:lnTo>
                  <a:lnTo>
                    <a:pt x="110" y="48"/>
                  </a:lnTo>
                  <a:lnTo>
                    <a:pt x="119" y="53"/>
                  </a:lnTo>
                  <a:lnTo>
                    <a:pt x="127" y="58"/>
                  </a:lnTo>
                  <a:lnTo>
                    <a:pt x="136" y="62"/>
                  </a:lnTo>
                  <a:lnTo>
                    <a:pt x="141" y="65"/>
                  </a:lnTo>
                  <a:lnTo>
                    <a:pt x="147" y="67"/>
                  </a:lnTo>
                  <a:lnTo>
                    <a:pt x="151" y="83"/>
                  </a:lnTo>
                  <a:lnTo>
                    <a:pt x="156" y="105"/>
                  </a:lnTo>
                  <a:lnTo>
                    <a:pt x="166" y="126"/>
                  </a:lnTo>
                  <a:lnTo>
                    <a:pt x="175" y="138"/>
                  </a:lnTo>
                  <a:lnTo>
                    <a:pt x="180" y="141"/>
                  </a:lnTo>
                  <a:lnTo>
                    <a:pt x="182" y="139"/>
                  </a:lnTo>
                  <a:lnTo>
                    <a:pt x="180" y="134"/>
                  </a:lnTo>
                  <a:lnTo>
                    <a:pt x="177" y="128"/>
                  </a:lnTo>
                  <a:lnTo>
                    <a:pt x="173" y="116"/>
                  </a:lnTo>
                  <a:lnTo>
                    <a:pt x="167" y="100"/>
                  </a:lnTo>
                  <a:lnTo>
                    <a:pt x="162" y="83"/>
                  </a:lnTo>
                  <a:lnTo>
                    <a:pt x="162" y="72"/>
                  </a:lnTo>
                  <a:lnTo>
                    <a:pt x="177" y="76"/>
                  </a:lnTo>
                  <a:lnTo>
                    <a:pt x="197" y="83"/>
                  </a:lnTo>
                  <a:lnTo>
                    <a:pt x="221" y="91"/>
                  </a:lnTo>
                  <a:lnTo>
                    <a:pt x="247" y="98"/>
                  </a:lnTo>
                  <a:lnTo>
                    <a:pt x="272" y="106"/>
                  </a:lnTo>
                  <a:lnTo>
                    <a:pt x="292" y="112"/>
                  </a:lnTo>
                  <a:lnTo>
                    <a:pt x="309" y="118"/>
                  </a:lnTo>
                  <a:lnTo>
                    <a:pt x="316" y="121"/>
                  </a:lnTo>
                  <a:lnTo>
                    <a:pt x="320" y="123"/>
                  </a:lnTo>
                  <a:lnTo>
                    <a:pt x="322" y="122"/>
                  </a:lnTo>
                  <a:lnTo>
                    <a:pt x="318" y="119"/>
                  </a:lnTo>
                  <a:lnTo>
                    <a:pt x="309" y="114"/>
                  </a:lnTo>
                  <a:lnTo>
                    <a:pt x="299" y="110"/>
                  </a:lnTo>
                  <a:lnTo>
                    <a:pt x="283" y="104"/>
                  </a:lnTo>
                  <a:lnTo>
                    <a:pt x="262" y="97"/>
                  </a:lnTo>
                  <a:lnTo>
                    <a:pt x="240" y="89"/>
                  </a:lnTo>
                  <a:lnTo>
                    <a:pt x="218" y="81"/>
                  </a:lnTo>
                  <a:lnTo>
                    <a:pt x="197" y="74"/>
                  </a:lnTo>
                  <a:lnTo>
                    <a:pt x="180" y="69"/>
                  </a:lnTo>
                  <a:lnTo>
                    <a:pt x="171" y="66"/>
                  </a:lnTo>
                  <a:lnTo>
                    <a:pt x="164" y="65"/>
                  </a:lnTo>
                  <a:lnTo>
                    <a:pt x="166" y="64"/>
                  </a:lnTo>
                  <a:lnTo>
                    <a:pt x="173" y="64"/>
                  </a:lnTo>
                  <a:lnTo>
                    <a:pt x="186" y="62"/>
                  </a:lnTo>
                  <a:lnTo>
                    <a:pt x="197" y="60"/>
                  </a:lnTo>
                  <a:lnTo>
                    <a:pt x="212" y="58"/>
                  </a:lnTo>
                  <a:lnTo>
                    <a:pt x="231" y="57"/>
                  </a:lnTo>
                  <a:lnTo>
                    <a:pt x="249" y="55"/>
                  </a:lnTo>
                  <a:lnTo>
                    <a:pt x="268" y="54"/>
                  </a:lnTo>
                  <a:lnTo>
                    <a:pt x="286" y="55"/>
                  </a:lnTo>
                  <a:lnTo>
                    <a:pt x="301" y="57"/>
                  </a:lnTo>
                  <a:lnTo>
                    <a:pt x="312" y="59"/>
                  </a:lnTo>
                  <a:lnTo>
                    <a:pt x="322" y="62"/>
                  </a:lnTo>
                  <a:lnTo>
                    <a:pt x="322" y="60"/>
                  </a:lnTo>
                  <a:lnTo>
                    <a:pt x="316" y="57"/>
                  </a:lnTo>
                  <a:lnTo>
                    <a:pt x="307" y="53"/>
                  </a:lnTo>
                  <a:lnTo>
                    <a:pt x="298" y="52"/>
                  </a:lnTo>
                  <a:lnTo>
                    <a:pt x="281" y="51"/>
                  </a:lnTo>
                  <a:lnTo>
                    <a:pt x="260" y="51"/>
                  </a:lnTo>
                  <a:lnTo>
                    <a:pt x="238" y="51"/>
                  </a:lnTo>
                  <a:lnTo>
                    <a:pt x="214" y="51"/>
                  </a:lnTo>
                  <a:lnTo>
                    <a:pt x="193" y="52"/>
                  </a:lnTo>
                  <a:lnTo>
                    <a:pt x="177" y="52"/>
                  </a:lnTo>
                  <a:lnTo>
                    <a:pt x="167" y="53"/>
                  </a:lnTo>
                  <a:lnTo>
                    <a:pt x="162" y="52"/>
                  </a:lnTo>
                  <a:lnTo>
                    <a:pt x="153" y="50"/>
                  </a:lnTo>
                  <a:lnTo>
                    <a:pt x="145" y="47"/>
                  </a:lnTo>
                  <a:lnTo>
                    <a:pt x="136" y="43"/>
                  </a:lnTo>
                  <a:lnTo>
                    <a:pt x="127" y="39"/>
                  </a:lnTo>
                  <a:lnTo>
                    <a:pt x="117" y="35"/>
                  </a:lnTo>
                  <a:lnTo>
                    <a:pt x="112" y="33"/>
                  </a:lnTo>
                  <a:lnTo>
                    <a:pt x="108" y="31"/>
                  </a:lnTo>
                  <a:lnTo>
                    <a:pt x="117" y="28"/>
                  </a:lnTo>
                  <a:lnTo>
                    <a:pt x="128" y="23"/>
                  </a:lnTo>
                  <a:lnTo>
                    <a:pt x="141" y="19"/>
                  </a:lnTo>
                  <a:lnTo>
                    <a:pt x="156" y="15"/>
                  </a:lnTo>
                  <a:lnTo>
                    <a:pt x="169" y="11"/>
                  </a:lnTo>
                  <a:lnTo>
                    <a:pt x="180" y="7"/>
                  </a:lnTo>
                  <a:lnTo>
                    <a:pt x="192" y="5"/>
                  </a:lnTo>
                  <a:lnTo>
                    <a:pt x="199" y="4"/>
                  </a:lnTo>
                  <a:lnTo>
                    <a:pt x="206" y="3"/>
                  </a:lnTo>
                  <a:lnTo>
                    <a:pt x="206" y="1"/>
                  </a:lnTo>
                  <a:lnTo>
                    <a:pt x="197" y="0"/>
                  </a:lnTo>
                  <a:lnTo>
                    <a:pt x="184" y="2"/>
                  </a:lnTo>
                  <a:lnTo>
                    <a:pt x="175" y="4"/>
                  </a:lnTo>
                  <a:lnTo>
                    <a:pt x="164" y="7"/>
                  </a:lnTo>
                  <a:lnTo>
                    <a:pt x="149" y="10"/>
                  </a:lnTo>
                  <a:lnTo>
                    <a:pt x="136" y="13"/>
                  </a:lnTo>
                  <a:lnTo>
                    <a:pt x="121" y="17"/>
                  </a:lnTo>
                  <a:lnTo>
                    <a:pt x="110" y="20"/>
                  </a:lnTo>
                  <a:lnTo>
                    <a:pt x="99" y="22"/>
                  </a:lnTo>
                  <a:lnTo>
                    <a:pt x="93" y="24"/>
                  </a:lnTo>
                  <a:lnTo>
                    <a:pt x="86" y="27"/>
                  </a:lnTo>
                  <a:lnTo>
                    <a:pt x="78" y="27"/>
                  </a:lnTo>
                  <a:lnTo>
                    <a:pt x="69" y="26"/>
                  </a:lnTo>
                  <a:lnTo>
                    <a:pt x="60" y="22"/>
                  </a:lnTo>
                  <a:lnTo>
                    <a:pt x="52" y="20"/>
                  </a:lnTo>
                  <a:lnTo>
                    <a:pt x="45" y="18"/>
                  </a:lnTo>
                  <a:lnTo>
                    <a:pt x="36" y="16"/>
                  </a:lnTo>
                  <a:lnTo>
                    <a:pt x="26" y="15"/>
                  </a:lnTo>
                  <a:lnTo>
                    <a:pt x="19" y="13"/>
                  </a:lnTo>
                  <a:lnTo>
                    <a:pt x="9" y="12"/>
                  </a:lnTo>
                  <a:lnTo>
                    <a:pt x="4" y="11"/>
                  </a:lnTo>
                  <a:lnTo>
                    <a:pt x="0" y="11"/>
                  </a:lnTo>
                  <a:close/>
                </a:path>
              </a:pathLst>
            </a:custGeom>
            <a:solidFill>
              <a:srgbClr val="004C00"/>
            </a:solidFill>
            <a:ln w="9525">
              <a:noFill/>
              <a:round/>
              <a:headEnd/>
              <a:tailEnd/>
            </a:ln>
          </p:spPr>
          <p:txBody>
            <a:bodyPr/>
            <a:lstStyle/>
            <a:p>
              <a:endParaRPr lang="en-US"/>
            </a:p>
          </p:txBody>
        </p:sp>
        <p:sp>
          <p:nvSpPr>
            <p:cNvPr id="109" name="Freeform 309"/>
            <p:cNvSpPr>
              <a:spLocks/>
            </p:cNvSpPr>
            <p:nvPr/>
          </p:nvSpPr>
          <p:spPr bwMode="auto">
            <a:xfrm>
              <a:off x="-678" y="3136"/>
              <a:ext cx="105" cy="120"/>
            </a:xfrm>
            <a:custGeom>
              <a:avLst/>
              <a:gdLst/>
              <a:ahLst/>
              <a:cxnLst>
                <a:cxn ang="0">
                  <a:pos x="22" y="35"/>
                </a:cxn>
                <a:cxn ang="0">
                  <a:pos x="32" y="59"/>
                </a:cxn>
                <a:cxn ang="0">
                  <a:pos x="50" y="57"/>
                </a:cxn>
                <a:cxn ang="0">
                  <a:pos x="69" y="64"/>
                </a:cxn>
                <a:cxn ang="0">
                  <a:pos x="74" y="71"/>
                </a:cxn>
                <a:cxn ang="0">
                  <a:pos x="56" y="69"/>
                </a:cxn>
                <a:cxn ang="0">
                  <a:pos x="45" y="66"/>
                </a:cxn>
                <a:cxn ang="0">
                  <a:pos x="28" y="61"/>
                </a:cxn>
                <a:cxn ang="0">
                  <a:pos x="4" y="68"/>
                </a:cxn>
                <a:cxn ang="0">
                  <a:pos x="0" y="82"/>
                </a:cxn>
                <a:cxn ang="0">
                  <a:pos x="7" y="90"/>
                </a:cxn>
                <a:cxn ang="0">
                  <a:pos x="43" y="93"/>
                </a:cxn>
                <a:cxn ang="0">
                  <a:pos x="61" y="87"/>
                </a:cxn>
                <a:cxn ang="0">
                  <a:pos x="61" y="94"/>
                </a:cxn>
                <a:cxn ang="0">
                  <a:pos x="50" y="117"/>
                </a:cxn>
                <a:cxn ang="0">
                  <a:pos x="86" y="118"/>
                </a:cxn>
                <a:cxn ang="0">
                  <a:pos x="99" y="102"/>
                </a:cxn>
                <a:cxn ang="0">
                  <a:pos x="89" y="89"/>
                </a:cxn>
                <a:cxn ang="0">
                  <a:pos x="95" y="85"/>
                </a:cxn>
                <a:cxn ang="0">
                  <a:pos x="102" y="91"/>
                </a:cxn>
                <a:cxn ang="0">
                  <a:pos x="113" y="102"/>
                </a:cxn>
                <a:cxn ang="0">
                  <a:pos x="143" y="102"/>
                </a:cxn>
                <a:cxn ang="0">
                  <a:pos x="169" y="106"/>
                </a:cxn>
                <a:cxn ang="0">
                  <a:pos x="193" y="98"/>
                </a:cxn>
                <a:cxn ang="0">
                  <a:pos x="199" y="89"/>
                </a:cxn>
                <a:cxn ang="0">
                  <a:pos x="193" y="85"/>
                </a:cxn>
                <a:cxn ang="0">
                  <a:pos x="165" y="76"/>
                </a:cxn>
                <a:cxn ang="0">
                  <a:pos x="145" y="73"/>
                </a:cxn>
                <a:cxn ang="0">
                  <a:pos x="154" y="63"/>
                </a:cxn>
                <a:cxn ang="0">
                  <a:pos x="182" y="58"/>
                </a:cxn>
                <a:cxn ang="0">
                  <a:pos x="206" y="49"/>
                </a:cxn>
                <a:cxn ang="0">
                  <a:pos x="208" y="35"/>
                </a:cxn>
                <a:cxn ang="0">
                  <a:pos x="184" y="27"/>
                </a:cxn>
                <a:cxn ang="0">
                  <a:pos x="156" y="33"/>
                </a:cxn>
                <a:cxn ang="0">
                  <a:pos x="156" y="43"/>
                </a:cxn>
                <a:cxn ang="0">
                  <a:pos x="134" y="54"/>
                </a:cxn>
                <a:cxn ang="0">
                  <a:pos x="125" y="52"/>
                </a:cxn>
                <a:cxn ang="0">
                  <a:pos x="121" y="46"/>
                </a:cxn>
                <a:cxn ang="0">
                  <a:pos x="128" y="33"/>
                </a:cxn>
                <a:cxn ang="0">
                  <a:pos x="149" y="18"/>
                </a:cxn>
                <a:cxn ang="0">
                  <a:pos x="134" y="3"/>
                </a:cxn>
                <a:cxn ang="0">
                  <a:pos x="108" y="1"/>
                </a:cxn>
                <a:cxn ang="0">
                  <a:pos x="89" y="8"/>
                </a:cxn>
                <a:cxn ang="0">
                  <a:pos x="82" y="15"/>
                </a:cxn>
                <a:cxn ang="0">
                  <a:pos x="91" y="27"/>
                </a:cxn>
                <a:cxn ang="0">
                  <a:pos x="102" y="36"/>
                </a:cxn>
                <a:cxn ang="0">
                  <a:pos x="100" y="47"/>
                </a:cxn>
                <a:cxn ang="0">
                  <a:pos x="89" y="49"/>
                </a:cxn>
                <a:cxn ang="0">
                  <a:pos x="74" y="37"/>
                </a:cxn>
              </a:cxnLst>
              <a:rect l="0" t="0" r="r" b="b"/>
              <a:pathLst>
                <a:path w="210" h="120">
                  <a:moveTo>
                    <a:pt x="50" y="27"/>
                  </a:moveTo>
                  <a:lnTo>
                    <a:pt x="35" y="29"/>
                  </a:lnTo>
                  <a:lnTo>
                    <a:pt x="22" y="35"/>
                  </a:lnTo>
                  <a:lnTo>
                    <a:pt x="17" y="44"/>
                  </a:lnTo>
                  <a:lnTo>
                    <a:pt x="26" y="57"/>
                  </a:lnTo>
                  <a:lnTo>
                    <a:pt x="32" y="59"/>
                  </a:lnTo>
                  <a:lnTo>
                    <a:pt x="39" y="59"/>
                  </a:lnTo>
                  <a:lnTo>
                    <a:pt x="46" y="58"/>
                  </a:lnTo>
                  <a:lnTo>
                    <a:pt x="50" y="57"/>
                  </a:lnTo>
                  <a:lnTo>
                    <a:pt x="58" y="59"/>
                  </a:lnTo>
                  <a:lnTo>
                    <a:pt x="63" y="62"/>
                  </a:lnTo>
                  <a:lnTo>
                    <a:pt x="69" y="64"/>
                  </a:lnTo>
                  <a:lnTo>
                    <a:pt x="73" y="67"/>
                  </a:lnTo>
                  <a:lnTo>
                    <a:pt x="74" y="70"/>
                  </a:lnTo>
                  <a:lnTo>
                    <a:pt x="74" y="71"/>
                  </a:lnTo>
                  <a:lnTo>
                    <a:pt x="71" y="71"/>
                  </a:lnTo>
                  <a:lnTo>
                    <a:pt x="63" y="70"/>
                  </a:lnTo>
                  <a:lnTo>
                    <a:pt x="56" y="69"/>
                  </a:lnTo>
                  <a:lnTo>
                    <a:pt x="50" y="68"/>
                  </a:lnTo>
                  <a:lnTo>
                    <a:pt x="46" y="68"/>
                  </a:lnTo>
                  <a:lnTo>
                    <a:pt x="45" y="66"/>
                  </a:lnTo>
                  <a:lnTo>
                    <a:pt x="43" y="64"/>
                  </a:lnTo>
                  <a:lnTo>
                    <a:pt x="37" y="62"/>
                  </a:lnTo>
                  <a:lnTo>
                    <a:pt x="28" y="61"/>
                  </a:lnTo>
                  <a:lnTo>
                    <a:pt x="19" y="62"/>
                  </a:lnTo>
                  <a:lnTo>
                    <a:pt x="9" y="64"/>
                  </a:lnTo>
                  <a:lnTo>
                    <a:pt x="4" y="68"/>
                  </a:lnTo>
                  <a:lnTo>
                    <a:pt x="0" y="73"/>
                  </a:lnTo>
                  <a:lnTo>
                    <a:pt x="0" y="79"/>
                  </a:lnTo>
                  <a:lnTo>
                    <a:pt x="0" y="82"/>
                  </a:lnTo>
                  <a:lnTo>
                    <a:pt x="2" y="86"/>
                  </a:lnTo>
                  <a:lnTo>
                    <a:pt x="6" y="88"/>
                  </a:lnTo>
                  <a:lnTo>
                    <a:pt x="7" y="90"/>
                  </a:lnTo>
                  <a:lnTo>
                    <a:pt x="19" y="93"/>
                  </a:lnTo>
                  <a:lnTo>
                    <a:pt x="32" y="94"/>
                  </a:lnTo>
                  <a:lnTo>
                    <a:pt x="43" y="93"/>
                  </a:lnTo>
                  <a:lnTo>
                    <a:pt x="50" y="90"/>
                  </a:lnTo>
                  <a:lnTo>
                    <a:pt x="56" y="87"/>
                  </a:lnTo>
                  <a:lnTo>
                    <a:pt x="61" y="87"/>
                  </a:lnTo>
                  <a:lnTo>
                    <a:pt x="67" y="88"/>
                  </a:lnTo>
                  <a:lnTo>
                    <a:pt x="73" y="89"/>
                  </a:lnTo>
                  <a:lnTo>
                    <a:pt x="61" y="94"/>
                  </a:lnTo>
                  <a:lnTo>
                    <a:pt x="52" y="102"/>
                  </a:lnTo>
                  <a:lnTo>
                    <a:pt x="46" y="110"/>
                  </a:lnTo>
                  <a:lnTo>
                    <a:pt x="50" y="117"/>
                  </a:lnTo>
                  <a:lnTo>
                    <a:pt x="61" y="120"/>
                  </a:lnTo>
                  <a:lnTo>
                    <a:pt x="73" y="120"/>
                  </a:lnTo>
                  <a:lnTo>
                    <a:pt x="86" y="118"/>
                  </a:lnTo>
                  <a:lnTo>
                    <a:pt x="93" y="113"/>
                  </a:lnTo>
                  <a:lnTo>
                    <a:pt x="99" y="108"/>
                  </a:lnTo>
                  <a:lnTo>
                    <a:pt x="99" y="102"/>
                  </a:lnTo>
                  <a:lnTo>
                    <a:pt x="97" y="96"/>
                  </a:lnTo>
                  <a:lnTo>
                    <a:pt x="93" y="92"/>
                  </a:lnTo>
                  <a:lnTo>
                    <a:pt x="89" y="89"/>
                  </a:lnTo>
                  <a:lnTo>
                    <a:pt x="89" y="87"/>
                  </a:lnTo>
                  <a:lnTo>
                    <a:pt x="91" y="86"/>
                  </a:lnTo>
                  <a:lnTo>
                    <a:pt x="95" y="85"/>
                  </a:lnTo>
                  <a:lnTo>
                    <a:pt x="99" y="85"/>
                  </a:lnTo>
                  <a:lnTo>
                    <a:pt x="100" y="88"/>
                  </a:lnTo>
                  <a:lnTo>
                    <a:pt x="102" y="91"/>
                  </a:lnTo>
                  <a:lnTo>
                    <a:pt x="104" y="94"/>
                  </a:lnTo>
                  <a:lnTo>
                    <a:pt x="106" y="98"/>
                  </a:lnTo>
                  <a:lnTo>
                    <a:pt x="113" y="102"/>
                  </a:lnTo>
                  <a:lnTo>
                    <a:pt x="123" y="103"/>
                  </a:lnTo>
                  <a:lnTo>
                    <a:pt x="138" y="99"/>
                  </a:lnTo>
                  <a:lnTo>
                    <a:pt x="143" y="102"/>
                  </a:lnTo>
                  <a:lnTo>
                    <a:pt x="151" y="104"/>
                  </a:lnTo>
                  <a:lnTo>
                    <a:pt x="160" y="106"/>
                  </a:lnTo>
                  <a:lnTo>
                    <a:pt x="169" y="106"/>
                  </a:lnTo>
                  <a:lnTo>
                    <a:pt x="177" y="105"/>
                  </a:lnTo>
                  <a:lnTo>
                    <a:pt x="186" y="102"/>
                  </a:lnTo>
                  <a:lnTo>
                    <a:pt x="193" y="98"/>
                  </a:lnTo>
                  <a:lnTo>
                    <a:pt x="199" y="91"/>
                  </a:lnTo>
                  <a:lnTo>
                    <a:pt x="199" y="90"/>
                  </a:lnTo>
                  <a:lnTo>
                    <a:pt x="199" y="89"/>
                  </a:lnTo>
                  <a:lnTo>
                    <a:pt x="197" y="89"/>
                  </a:lnTo>
                  <a:lnTo>
                    <a:pt x="197" y="88"/>
                  </a:lnTo>
                  <a:lnTo>
                    <a:pt x="193" y="85"/>
                  </a:lnTo>
                  <a:lnTo>
                    <a:pt x="188" y="79"/>
                  </a:lnTo>
                  <a:lnTo>
                    <a:pt x="178" y="76"/>
                  </a:lnTo>
                  <a:lnTo>
                    <a:pt x="165" y="76"/>
                  </a:lnTo>
                  <a:lnTo>
                    <a:pt x="158" y="77"/>
                  </a:lnTo>
                  <a:lnTo>
                    <a:pt x="151" y="76"/>
                  </a:lnTo>
                  <a:lnTo>
                    <a:pt x="145" y="73"/>
                  </a:lnTo>
                  <a:lnTo>
                    <a:pt x="141" y="71"/>
                  </a:lnTo>
                  <a:lnTo>
                    <a:pt x="149" y="67"/>
                  </a:lnTo>
                  <a:lnTo>
                    <a:pt x="154" y="63"/>
                  </a:lnTo>
                  <a:lnTo>
                    <a:pt x="162" y="60"/>
                  </a:lnTo>
                  <a:lnTo>
                    <a:pt x="167" y="57"/>
                  </a:lnTo>
                  <a:lnTo>
                    <a:pt x="182" y="58"/>
                  </a:lnTo>
                  <a:lnTo>
                    <a:pt x="193" y="56"/>
                  </a:lnTo>
                  <a:lnTo>
                    <a:pt x="201" y="54"/>
                  </a:lnTo>
                  <a:lnTo>
                    <a:pt x="206" y="49"/>
                  </a:lnTo>
                  <a:lnTo>
                    <a:pt x="210" y="44"/>
                  </a:lnTo>
                  <a:lnTo>
                    <a:pt x="210" y="40"/>
                  </a:lnTo>
                  <a:lnTo>
                    <a:pt x="208" y="35"/>
                  </a:lnTo>
                  <a:lnTo>
                    <a:pt x="203" y="31"/>
                  </a:lnTo>
                  <a:lnTo>
                    <a:pt x="195" y="28"/>
                  </a:lnTo>
                  <a:lnTo>
                    <a:pt x="184" y="27"/>
                  </a:lnTo>
                  <a:lnTo>
                    <a:pt x="171" y="28"/>
                  </a:lnTo>
                  <a:lnTo>
                    <a:pt x="162" y="30"/>
                  </a:lnTo>
                  <a:lnTo>
                    <a:pt x="156" y="33"/>
                  </a:lnTo>
                  <a:lnTo>
                    <a:pt x="156" y="36"/>
                  </a:lnTo>
                  <a:lnTo>
                    <a:pt x="156" y="40"/>
                  </a:lnTo>
                  <a:lnTo>
                    <a:pt x="156" y="43"/>
                  </a:lnTo>
                  <a:lnTo>
                    <a:pt x="149" y="47"/>
                  </a:lnTo>
                  <a:lnTo>
                    <a:pt x="141" y="50"/>
                  </a:lnTo>
                  <a:lnTo>
                    <a:pt x="134" y="54"/>
                  </a:lnTo>
                  <a:lnTo>
                    <a:pt x="130" y="56"/>
                  </a:lnTo>
                  <a:lnTo>
                    <a:pt x="126" y="55"/>
                  </a:lnTo>
                  <a:lnTo>
                    <a:pt x="125" y="52"/>
                  </a:lnTo>
                  <a:lnTo>
                    <a:pt x="121" y="51"/>
                  </a:lnTo>
                  <a:lnTo>
                    <a:pt x="117" y="50"/>
                  </a:lnTo>
                  <a:lnTo>
                    <a:pt x="121" y="46"/>
                  </a:lnTo>
                  <a:lnTo>
                    <a:pt x="125" y="41"/>
                  </a:lnTo>
                  <a:lnTo>
                    <a:pt x="126" y="36"/>
                  </a:lnTo>
                  <a:lnTo>
                    <a:pt x="128" y="33"/>
                  </a:lnTo>
                  <a:lnTo>
                    <a:pt x="138" y="29"/>
                  </a:lnTo>
                  <a:lnTo>
                    <a:pt x="145" y="24"/>
                  </a:lnTo>
                  <a:lnTo>
                    <a:pt x="149" y="18"/>
                  </a:lnTo>
                  <a:lnTo>
                    <a:pt x="149" y="12"/>
                  </a:lnTo>
                  <a:lnTo>
                    <a:pt x="143" y="7"/>
                  </a:lnTo>
                  <a:lnTo>
                    <a:pt x="134" y="3"/>
                  </a:lnTo>
                  <a:lnTo>
                    <a:pt x="125" y="0"/>
                  </a:lnTo>
                  <a:lnTo>
                    <a:pt x="113" y="0"/>
                  </a:lnTo>
                  <a:lnTo>
                    <a:pt x="108" y="1"/>
                  </a:lnTo>
                  <a:lnTo>
                    <a:pt x="102" y="3"/>
                  </a:lnTo>
                  <a:lnTo>
                    <a:pt x="95" y="5"/>
                  </a:lnTo>
                  <a:lnTo>
                    <a:pt x="89" y="8"/>
                  </a:lnTo>
                  <a:lnTo>
                    <a:pt x="86" y="10"/>
                  </a:lnTo>
                  <a:lnTo>
                    <a:pt x="84" y="12"/>
                  </a:lnTo>
                  <a:lnTo>
                    <a:pt x="82" y="15"/>
                  </a:lnTo>
                  <a:lnTo>
                    <a:pt x="82" y="17"/>
                  </a:lnTo>
                  <a:lnTo>
                    <a:pt x="86" y="22"/>
                  </a:lnTo>
                  <a:lnTo>
                    <a:pt x="91" y="27"/>
                  </a:lnTo>
                  <a:lnTo>
                    <a:pt x="97" y="30"/>
                  </a:lnTo>
                  <a:lnTo>
                    <a:pt x="102" y="31"/>
                  </a:lnTo>
                  <a:lnTo>
                    <a:pt x="102" y="36"/>
                  </a:lnTo>
                  <a:lnTo>
                    <a:pt x="102" y="41"/>
                  </a:lnTo>
                  <a:lnTo>
                    <a:pt x="100" y="45"/>
                  </a:lnTo>
                  <a:lnTo>
                    <a:pt x="100" y="47"/>
                  </a:lnTo>
                  <a:lnTo>
                    <a:pt x="97" y="47"/>
                  </a:lnTo>
                  <a:lnTo>
                    <a:pt x="91" y="48"/>
                  </a:lnTo>
                  <a:lnTo>
                    <a:pt x="89" y="49"/>
                  </a:lnTo>
                  <a:lnTo>
                    <a:pt x="87" y="49"/>
                  </a:lnTo>
                  <a:lnTo>
                    <a:pt x="80" y="44"/>
                  </a:lnTo>
                  <a:lnTo>
                    <a:pt x="74" y="37"/>
                  </a:lnTo>
                  <a:lnTo>
                    <a:pt x="67" y="30"/>
                  </a:lnTo>
                  <a:lnTo>
                    <a:pt x="50" y="27"/>
                  </a:lnTo>
                  <a:close/>
                </a:path>
              </a:pathLst>
            </a:custGeom>
            <a:solidFill>
              <a:srgbClr val="FFFF7F"/>
            </a:solidFill>
            <a:ln w="9525">
              <a:noFill/>
              <a:round/>
              <a:headEnd/>
              <a:tailEnd/>
            </a:ln>
          </p:spPr>
          <p:txBody>
            <a:bodyPr/>
            <a:lstStyle/>
            <a:p>
              <a:endParaRPr lang="en-US"/>
            </a:p>
          </p:txBody>
        </p:sp>
        <p:sp>
          <p:nvSpPr>
            <p:cNvPr id="110" name="Freeform 310"/>
            <p:cNvSpPr>
              <a:spLocks/>
            </p:cNvSpPr>
            <p:nvPr/>
          </p:nvSpPr>
          <p:spPr bwMode="auto">
            <a:xfrm>
              <a:off x="-753" y="3295"/>
              <a:ext cx="109" cy="210"/>
            </a:xfrm>
            <a:custGeom>
              <a:avLst/>
              <a:gdLst/>
              <a:ahLst/>
              <a:cxnLst>
                <a:cxn ang="0">
                  <a:pos x="216" y="0"/>
                </a:cxn>
                <a:cxn ang="0">
                  <a:pos x="199" y="13"/>
                </a:cxn>
                <a:cxn ang="0">
                  <a:pos x="179" y="25"/>
                </a:cxn>
                <a:cxn ang="0">
                  <a:pos x="156" y="35"/>
                </a:cxn>
                <a:cxn ang="0">
                  <a:pos x="132" y="42"/>
                </a:cxn>
                <a:cxn ang="0">
                  <a:pos x="108" y="47"/>
                </a:cxn>
                <a:cxn ang="0">
                  <a:pos x="84" y="52"/>
                </a:cxn>
                <a:cxn ang="0">
                  <a:pos x="62" y="53"/>
                </a:cxn>
                <a:cxn ang="0">
                  <a:pos x="39" y="53"/>
                </a:cxn>
                <a:cxn ang="0">
                  <a:pos x="41" y="63"/>
                </a:cxn>
                <a:cxn ang="0">
                  <a:pos x="38" y="75"/>
                </a:cxn>
                <a:cxn ang="0">
                  <a:pos x="25" y="88"/>
                </a:cxn>
                <a:cxn ang="0">
                  <a:pos x="0" y="97"/>
                </a:cxn>
                <a:cxn ang="0">
                  <a:pos x="15" y="111"/>
                </a:cxn>
                <a:cxn ang="0">
                  <a:pos x="25" y="127"/>
                </a:cxn>
                <a:cxn ang="0">
                  <a:pos x="25" y="144"/>
                </a:cxn>
                <a:cxn ang="0">
                  <a:pos x="15" y="158"/>
                </a:cxn>
                <a:cxn ang="0">
                  <a:pos x="25" y="160"/>
                </a:cxn>
                <a:cxn ang="0">
                  <a:pos x="36" y="163"/>
                </a:cxn>
                <a:cxn ang="0">
                  <a:pos x="49" y="166"/>
                </a:cxn>
                <a:cxn ang="0">
                  <a:pos x="64" y="172"/>
                </a:cxn>
                <a:cxn ang="0">
                  <a:pos x="77" y="179"/>
                </a:cxn>
                <a:cxn ang="0">
                  <a:pos x="88" y="187"/>
                </a:cxn>
                <a:cxn ang="0">
                  <a:pos x="97" y="197"/>
                </a:cxn>
                <a:cxn ang="0">
                  <a:pos x="104" y="210"/>
                </a:cxn>
                <a:cxn ang="0">
                  <a:pos x="110" y="203"/>
                </a:cxn>
                <a:cxn ang="0">
                  <a:pos x="117" y="194"/>
                </a:cxn>
                <a:cxn ang="0">
                  <a:pos x="127" y="187"/>
                </a:cxn>
                <a:cxn ang="0">
                  <a:pos x="138" y="180"/>
                </a:cxn>
                <a:cxn ang="0">
                  <a:pos x="149" y="173"/>
                </a:cxn>
                <a:cxn ang="0">
                  <a:pos x="164" y="167"/>
                </a:cxn>
                <a:cxn ang="0">
                  <a:pos x="179" y="164"/>
                </a:cxn>
                <a:cxn ang="0">
                  <a:pos x="195" y="162"/>
                </a:cxn>
                <a:cxn ang="0">
                  <a:pos x="188" y="154"/>
                </a:cxn>
                <a:cxn ang="0">
                  <a:pos x="184" y="142"/>
                </a:cxn>
                <a:cxn ang="0">
                  <a:pos x="188" y="129"/>
                </a:cxn>
                <a:cxn ang="0">
                  <a:pos x="203" y="115"/>
                </a:cxn>
                <a:cxn ang="0">
                  <a:pos x="188" y="92"/>
                </a:cxn>
                <a:cxn ang="0">
                  <a:pos x="184" y="70"/>
                </a:cxn>
                <a:cxn ang="0">
                  <a:pos x="186" y="51"/>
                </a:cxn>
                <a:cxn ang="0">
                  <a:pos x="190" y="36"/>
                </a:cxn>
                <a:cxn ang="0">
                  <a:pos x="195" y="28"/>
                </a:cxn>
                <a:cxn ang="0">
                  <a:pos x="203" y="18"/>
                </a:cxn>
                <a:cxn ang="0">
                  <a:pos x="210" y="10"/>
                </a:cxn>
                <a:cxn ang="0">
                  <a:pos x="216" y="6"/>
                </a:cxn>
                <a:cxn ang="0">
                  <a:pos x="218" y="4"/>
                </a:cxn>
                <a:cxn ang="0">
                  <a:pos x="218" y="3"/>
                </a:cxn>
                <a:cxn ang="0">
                  <a:pos x="216" y="1"/>
                </a:cxn>
                <a:cxn ang="0">
                  <a:pos x="216" y="1"/>
                </a:cxn>
                <a:cxn ang="0">
                  <a:pos x="216" y="0"/>
                </a:cxn>
              </a:cxnLst>
              <a:rect l="0" t="0" r="r" b="b"/>
              <a:pathLst>
                <a:path w="218" h="210">
                  <a:moveTo>
                    <a:pt x="216" y="0"/>
                  </a:moveTo>
                  <a:lnTo>
                    <a:pt x="199" y="13"/>
                  </a:lnTo>
                  <a:lnTo>
                    <a:pt x="179" y="25"/>
                  </a:lnTo>
                  <a:lnTo>
                    <a:pt x="156" y="35"/>
                  </a:lnTo>
                  <a:lnTo>
                    <a:pt x="132" y="42"/>
                  </a:lnTo>
                  <a:lnTo>
                    <a:pt x="108" y="47"/>
                  </a:lnTo>
                  <a:lnTo>
                    <a:pt x="84" y="52"/>
                  </a:lnTo>
                  <a:lnTo>
                    <a:pt x="62" y="53"/>
                  </a:lnTo>
                  <a:lnTo>
                    <a:pt x="39" y="53"/>
                  </a:lnTo>
                  <a:lnTo>
                    <a:pt x="41" y="63"/>
                  </a:lnTo>
                  <a:lnTo>
                    <a:pt x="38" y="75"/>
                  </a:lnTo>
                  <a:lnTo>
                    <a:pt x="25" y="88"/>
                  </a:lnTo>
                  <a:lnTo>
                    <a:pt x="0" y="97"/>
                  </a:lnTo>
                  <a:lnTo>
                    <a:pt x="15" y="111"/>
                  </a:lnTo>
                  <a:lnTo>
                    <a:pt x="25" y="127"/>
                  </a:lnTo>
                  <a:lnTo>
                    <a:pt x="25" y="144"/>
                  </a:lnTo>
                  <a:lnTo>
                    <a:pt x="15" y="158"/>
                  </a:lnTo>
                  <a:lnTo>
                    <a:pt x="25" y="160"/>
                  </a:lnTo>
                  <a:lnTo>
                    <a:pt x="36" y="163"/>
                  </a:lnTo>
                  <a:lnTo>
                    <a:pt x="49" y="166"/>
                  </a:lnTo>
                  <a:lnTo>
                    <a:pt x="64" y="172"/>
                  </a:lnTo>
                  <a:lnTo>
                    <a:pt x="77" y="179"/>
                  </a:lnTo>
                  <a:lnTo>
                    <a:pt x="88" y="187"/>
                  </a:lnTo>
                  <a:lnTo>
                    <a:pt x="97" y="197"/>
                  </a:lnTo>
                  <a:lnTo>
                    <a:pt x="104" y="210"/>
                  </a:lnTo>
                  <a:lnTo>
                    <a:pt x="110" y="203"/>
                  </a:lnTo>
                  <a:lnTo>
                    <a:pt x="117" y="194"/>
                  </a:lnTo>
                  <a:lnTo>
                    <a:pt x="127" y="187"/>
                  </a:lnTo>
                  <a:lnTo>
                    <a:pt x="138" y="180"/>
                  </a:lnTo>
                  <a:lnTo>
                    <a:pt x="149" y="173"/>
                  </a:lnTo>
                  <a:lnTo>
                    <a:pt x="164" y="167"/>
                  </a:lnTo>
                  <a:lnTo>
                    <a:pt x="179" y="164"/>
                  </a:lnTo>
                  <a:lnTo>
                    <a:pt x="195" y="162"/>
                  </a:lnTo>
                  <a:lnTo>
                    <a:pt x="188" y="154"/>
                  </a:lnTo>
                  <a:lnTo>
                    <a:pt x="184" y="142"/>
                  </a:lnTo>
                  <a:lnTo>
                    <a:pt x="188" y="129"/>
                  </a:lnTo>
                  <a:lnTo>
                    <a:pt x="203" y="115"/>
                  </a:lnTo>
                  <a:lnTo>
                    <a:pt x="188" y="92"/>
                  </a:lnTo>
                  <a:lnTo>
                    <a:pt x="184" y="70"/>
                  </a:lnTo>
                  <a:lnTo>
                    <a:pt x="186" y="51"/>
                  </a:lnTo>
                  <a:lnTo>
                    <a:pt x="190" y="36"/>
                  </a:lnTo>
                  <a:lnTo>
                    <a:pt x="195" y="28"/>
                  </a:lnTo>
                  <a:lnTo>
                    <a:pt x="203" y="18"/>
                  </a:lnTo>
                  <a:lnTo>
                    <a:pt x="210" y="10"/>
                  </a:lnTo>
                  <a:lnTo>
                    <a:pt x="216" y="6"/>
                  </a:lnTo>
                  <a:lnTo>
                    <a:pt x="218" y="4"/>
                  </a:lnTo>
                  <a:lnTo>
                    <a:pt x="218" y="3"/>
                  </a:lnTo>
                  <a:lnTo>
                    <a:pt x="216" y="1"/>
                  </a:lnTo>
                  <a:lnTo>
                    <a:pt x="216" y="1"/>
                  </a:lnTo>
                  <a:lnTo>
                    <a:pt x="216" y="0"/>
                  </a:lnTo>
                  <a:close/>
                </a:path>
              </a:pathLst>
            </a:custGeom>
            <a:solidFill>
              <a:srgbClr val="49AF00"/>
            </a:solidFill>
            <a:ln w="9525">
              <a:noFill/>
              <a:round/>
              <a:headEnd/>
              <a:tailEnd/>
            </a:ln>
          </p:spPr>
          <p:txBody>
            <a:bodyPr/>
            <a:lstStyle/>
            <a:p>
              <a:endParaRPr lang="en-US"/>
            </a:p>
          </p:txBody>
        </p:sp>
        <p:sp>
          <p:nvSpPr>
            <p:cNvPr id="111" name="Freeform 311"/>
            <p:cNvSpPr>
              <a:spLocks/>
            </p:cNvSpPr>
            <p:nvPr/>
          </p:nvSpPr>
          <p:spPr bwMode="auto">
            <a:xfrm>
              <a:off x="-475" y="3242"/>
              <a:ext cx="204" cy="174"/>
            </a:xfrm>
            <a:custGeom>
              <a:avLst/>
              <a:gdLst/>
              <a:ahLst/>
              <a:cxnLst>
                <a:cxn ang="0">
                  <a:pos x="186" y="0"/>
                </a:cxn>
                <a:cxn ang="0">
                  <a:pos x="171" y="2"/>
                </a:cxn>
                <a:cxn ang="0">
                  <a:pos x="154" y="5"/>
                </a:cxn>
                <a:cxn ang="0">
                  <a:pos x="132" y="10"/>
                </a:cxn>
                <a:cxn ang="0">
                  <a:pos x="110" y="13"/>
                </a:cxn>
                <a:cxn ang="0">
                  <a:pos x="87" y="17"/>
                </a:cxn>
                <a:cxn ang="0">
                  <a:pos x="65" y="20"/>
                </a:cxn>
                <a:cxn ang="0">
                  <a:pos x="45" y="22"/>
                </a:cxn>
                <a:cxn ang="0">
                  <a:pos x="26" y="23"/>
                </a:cxn>
                <a:cxn ang="0">
                  <a:pos x="19" y="23"/>
                </a:cxn>
                <a:cxn ang="0">
                  <a:pos x="11" y="22"/>
                </a:cxn>
                <a:cxn ang="0">
                  <a:pos x="4" y="22"/>
                </a:cxn>
                <a:cxn ang="0">
                  <a:pos x="0" y="22"/>
                </a:cxn>
                <a:cxn ang="0">
                  <a:pos x="22" y="29"/>
                </a:cxn>
                <a:cxn ang="0">
                  <a:pos x="41" y="40"/>
                </a:cxn>
                <a:cxn ang="0">
                  <a:pos x="59" y="52"/>
                </a:cxn>
                <a:cxn ang="0">
                  <a:pos x="74" y="65"/>
                </a:cxn>
                <a:cxn ang="0">
                  <a:pos x="89" y="81"/>
                </a:cxn>
                <a:cxn ang="0">
                  <a:pos x="99" y="96"/>
                </a:cxn>
                <a:cxn ang="0">
                  <a:pos x="108" y="114"/>
                </a:cxn>
                <a:cxn ang="0">
                  <a:pos x="113" y="130"/>
                </a:cxn>
                <a:cxn ang="0">
                  <a:pos x="123" y="130"/>
                </a:cxn>
                <a:cxn ang="0">
                  <a:pos x="138" y="132"/>
                </a:cxn>
                <a:cxn ang="0">
                  <a:pos x="152" y="136"/>
                </a:cxn>
                <a:cxn ang="0">
                  <a:pos x="167" y="141"/>
                </a:cxn>
                <a:cxn ang="0">
                  <a:pos x="184" y="147"/>
                </a:cxn>
                <a:cxn ang="0">
                  <a:pos x="199" y="155"/>
                </a:cxn>
                <a:cxn ang="0">
                  <a:pos x="212" y="164"/>
                </a:cxn>
                <a:cxn ang="0">
                  <a:pos x="221" y="174"/>
                </a:cxn>
                <a:cxn ang="0">
                  <a:pos x="232" y="169"/>
                </a:cxn>
                <a:cxn ang="0">
                  <a:pos x="249" y="164"/>
                </a:cxn>
                <a:cxn ang="0">
                  <a:pos x="268" y="159"/>
                </a:cxn>
                <a:cxn ang="0">
                  <a:pos x="290" y="156"/>
                </a:cxn>
                <a:cxn ang="0">
                  <a:pos x="316" y="155"/>
                </a:cxn>
                <a:cxn ang="0">
                  <a:pos x="346" y="156"/>
                </a:cxn>
                <a:cxn ang="0">
                  <a:pos x="375" y="160"/>
                </a:cxn>
                <a:cxn ang="0">
                  <a:pos x="409" y="168"/>
                </a:cxn>
                <a:cxn ang="0">
                  <a:pos x="400" y="161"/>
                </a:cxn>
                <a:cxn ang="0">
                  <a:pos x="388" y="153"/>
                </a:cxn>
                <a:cxn ang="0">
                  <a:pos x="381" y="144"/>
                </a:cxn>
                <a:cxn ang="0">
                  <a:pos x="374" y="134"/>
                </a:cxn>
                <a:cxn ang="0">
                  <a:pos x="372" y="121"/>
                </a:cxn>
                <a:cxn ang="0">
                  <a:pos x="372" y="107"/>
                </a:cxn>
                <a:cxn ang="0">
                  <a:pos x="379" y="91"/>
                </a:cxn>
                <a:cxn ang="0">
                  <a:pos x="392" y="75"/>
                </a:cxn>
                <a:cxn ang="0">
                  <a:pos x="374" y="72"/>
                </a:cxn>
                <a:cxn ang="0">
                  <a:pos x="353" y="68"/>
                </a:cxn>
                <a:cxn ang="0">
                  <a:pos x="335" y="64"/>
                </a:cxn>
                <a:cxn ang="0">
                  <a:pos x="318" y="58"/>
                </a:cxn>
                <a:cxn ang="0">
                  <a:pos x="303" y="50"/>
                </a:cxn>
                <a:cxn ang="0">
                  <a:pos x="292" y="40"/>
                </a:cxn>
                <a:cxn ang="0">
                  <a:pos x="286" y="26"/>
                </a:cxn>
                <a:cxn ang="0">
                  <a:pos x="284" y="11"/>
                </a:cxn>
                <a:cxn ang="0">
                  <a:pos x="273" y="12"/>
                </a:cxn>
                <a:cxn ang="0">
                  <a:pos x="262" y="13"/>
                </a:cxn>
                <a:cxn ang="0">
                  <a:pos x="251" y="14"/>
                </a:cxn>
                <a:cxn ang="0">
                  <a:pos x="240" y="13"/>
                </a:cxn>
                <a:cxn ang="0">
                  <a:pos x="227" y="12"/>
                </a:cxn>
                <a:cxn ang="0">
                  <a:pos x="214" y="10"/>
                </a:cxn>
                <a:cxn ang="0">
                  <a:pos x="201" y="5"/>
                </a:cxn>
                <a:cxn ang="0">
                  <a:pos x="186" y="0"/>
                </a:cxn>
              </a:cxnLst>
              <a:rect l="0" t="0" r="r" b="b"/>
              <a:pathLst>
                <a:path w="409" h="174">
                  <a:moveTo>
                    <a:pt x="186" y="0"/>
                  </a:moveTo>
                  <a:lnTo>
                    <a:pt x="171" y="2"/>
                  </a:lnTo>
                  <a:lnTo>
                    <a:pt x="154" y="5"/>
                  </a:lnTo>
                  <a:lnTo>
                    <a:pt x="132" y="10"/>
                  </a:lnTo>
                  <a:lnTo>
                    <a:pt x="110" y="13"/>
                  </a:lnTo>
                  <a:lnTo>
                    <a:pt x="87" y="17"/>
                  </a:lnTo>
                  <a:lnTo>
                    <a:pt x="65" y="20"/>
                  </a:lnTo>
                  <a:lnTo>
                    <a:pt x="45" y="22"/>
                  </a:lnTo>
                  <a:lnTo>
                    <a:pt x="26" y="23"/>
                  </a:lnTo>
                  <a:lnTo>
                    <a:pt x="19" y="23"/>
                  </a:lnTo>
                  <a:lnTo>
                    <a:pt x="11" y="22"/>
                  </a:lnTo>
                  <a:lnTo>
                    <a:pt x="4" y="22"/>
                  </a:lnTo>
                  <a:lnTo>
                    <a:pt x="0" y="22"/>
                  </a:lnTo>
                  <a:lnTo>
                    <a:pt x="22" y="29"/>
                  </a:lnTo>
                  <a:lnTo>
                    <a:pt x="41" y="40"/>
                  </a:lnTo>
                  <a:lnTo>
                    <a:pt x="59" y="52"/>
                  </a:lnTo>
                  <a:lnTo>
                    <a:pt x="74" y="65"/>
                  </a:lnTo>
                  <a:lnTo>
                    <a:pt x="89" y="81"/>
                  </a:lnTo>
                  <a:lnTo>
                    <a:pt x="99" y="96"/>
                  </a:lnTo>
                  <a:lnTo>
                    <a:pt x="108" y="114"/>
                  </a:lnTo>
                  <a:lnTo>
                    <a:pt x="113" y="130"/>
                  </a:lnTo>
                  <a:lnTo>
                    <a:pt x="123" y="130"/>
                  </a:lnTo>
                  <a:lnTo>
                    <a:pt x="138" y="132"/>
                  </a:lnTo>
                  <a:lnTo>
                    <a:pt x="152" y="136"/>
                  </a:lnTo>
                  <a:lnTo>
                    <a:pt x="167" y="141"/>
                  </a:lnTo>
                  <a:lnTo>
                    <a:pt x="184" y="147"/>
                  </a:lnTo>
                  <a:lnTo>
                    <a:pt x="199" y="155"/>
                  </a:lnTo>
                  <a:lnTo>
                    <a:pt x="212" y="164"/>
                  </a:lnTo>
                  <a:lnTo>
                    <a:pt x="221" y="174"/>
                  </a:lnTo>
                  <a:lnTo>
                    <a:pt x="232" y="169"/>
                  </a:lnTo>
                  <a:lnTo>
                    <a:pt x="249" y="164"/>
                  </a:lnTo>
                  <a:lnTo>
                    <a:pt x="268" y="159"/>
                  </a:lnTo>
                  <a:lnTo>
                    <a:pt x="290" y="156"/>
                  </a:lnTo>
                  <a:lnTo>
                    <a:pt x="316" y="155"/>
                  </a:lnTo>
                  <a:lnTo>
                    <a:pt x="346" y="156"/>
                  </a:lnTo>
                  <a:lnTo>
                    <a:pt x="375" y="160"/>
                  </a:lnTo>
                  <a:lnTo>
                    <a:pt x="409" y="168"/>
                  </a:lnTo>
                  <a:lnTo>
                    <a:pt x="400" y="161"/>
                  </a:lnTo>
                  <a:lnTo>
                    <a:pt x="388" y="153"/>
                  </a:lnTo>
                  <a:lnTo>
                    <a:pt x="381" y="144"/>
                  </a:lnTo>
                  <a:lnTo>
                    <a:pt x="374" y="134"/>
                  </a:lnTo>
                  <a:lnTo>
                    <a:pt x="372" y="121"/>
                  </a:lnTo>
                  <a:lnTo>
                    <a:pt x="372" y="107"/>
                  </a:lnTo>
                  <a:lnTo>
                    <a:pt x="379" y="91"/>
                  </a:lnTo>
                  <a:lnTo>
                    <a:pt x="392" y="75"/>
                  </a:lnTo>
                  <a:lnTo>
                    <a:pt x="374" y="72"/>
                  </a:lnTo>
                  <a:lnTo>
                    <a:pt x="353" y="68"/>
                  </a:lnTo>
                  <a:lnTo>
                    <a:pt x="335" y="64"/>
                  </a:lnTo>
                  <a:lnTo>
                    <a:pt x="318" y="58"/>
                  </a:lnTo>
                  <a:lnTo>
                    <a:pt x="303" y="50"/>
                  </a:lnTo>
                  <a:lnTo>
                    <a:pt x="292" y="40"/>
                  </a:lnTo>
                  <a:lnTo>
                    <a:pt x="286" y="26"/>
                  </a:lnTo>
                  <a:lnTo>
                    <a:pt x="284" y="11"/>
                  </a:lnTo>
                  <a:lnTo>
                    <a:pt x="273" y="12"/>
                  </a:lnTo>
                  <a:lnTo>
                    <a:pt x="262" y="13"/>
                  </a:lnTo>
                  <a:lnTo>
                    <a:pt x="251" y="14"/>
                  </a:lnTo>
                  <a:lnTo>
                    <a:pt x="240" y="13"/>
                  </a:lnTo>
                  <a:lnTo>
                    <a:pt x="227" y="12"/>
                  </a:lnTo>
                  <a:lnTo>
                    <a:pt x="214" y="10"/>
                  </a:lnTo>
                  <a:lnTo>
                    <a:pt x="201" y="5"/>
                  </a:lnTo>
                  <a:lnTo>
                    <a:pt x="186" y="0"/>
                  </a:lnTo>
                  <a:close/>
                </a:path>
              </a:pathLst>
            </a:custGeom>
            <a:solidFill>
              <a:srgbClr val="49AF00"/>
            </a:solidFill>
            <a:ln w="9525">
              <a:noFill/>
              <a:round/>
              <a:headEnd/>
              <a:tailEnd/>
            </a:ln>
          </p:spPr>
          <p:txBody>
            <a:bodyPr/>
            <a:lstStyle/>
            <a:p>
              <a:endParaRPr lang="en-US"/>
            </a:p>
          </p:txBody>
        </p:sp>
        <p:sp>
          <p:nvSpPr>
            <p:cNvPr id="112" name="Freeform 312"/>
            <p:cNvSpPr>
              <a:spLocks/>
            </p:cNvSpPr>
            <p:nvPr/>
          </p:nvSpPr>
          <p:spPr bwMode="auto">
            <a:xfrm>
              <a:off x="-580" y="2981"/>
              <a:ext cx="179" cy="246"/>
            </a:xfrm>
            <a:custGeom>
              <a:avLst/>
              <a:gdLst/>
              <a:ahLst/>
              <a:cxnLst>
                <a:cxn ang="0">
                  <a:pos x="303" y="120"/>
                </a:cxn>
                <a:cxn ang="0">
                  <a:pos x="256" y="121"/>
                </a:cxn>
                <a:cxn ang="0">
                  <a:pos x="195" y="132"/>
                </a:cxn>
                <a:cxn ang="0">
                  <a:pos x="138" y="161"/>
                </a:cxn>
                <a:cxn ang="0">
                  <a:pos x="104" y="204"/>
                </a:cxn>
                <a:cxn ang="0">
                  <a:pos x="80" y="231"/>
                </a:cxn>
                <a:cxn ang="0">
                  <a:pos x="56" y="237"/>
                </a:cxn>
                <a:cxn ang="0">
                  <a:pos x="37" y="240"/>
                </a:cxn>
                <a:cxn ang="0">
                  <a:pos x="20" y="242"/>
                </a:cxn>
                <a:cxn ang="0">
                  <a:pos x="7" y="245"/>
                </a:cxn>
                <a:cxn ang="0">
                  <a:pos x="2" y="245"/>
                </a:cxn>
                <a:cxn ang="0">
                  <a:pos x="0" y="244"/>
                </a:cxn>
                <a:cxn ang="0">
                  <a:pos x="30" y="234"/>
                </a:cxn>
                <a:cxn ang="0">
                  <a:pos x="67" y="210"/>
                </a:cxn>
                <a:cxn ang="0">
                  <a:pos x="84" y="181"/>
                </a:cxn>
                <a:cxn ang="0">
                  <a:pos x="89" y="155"/>
                </a:cxn>
                <a:cxn ang="0">
                  <a:pos x="87" y="137"/>
                </a:cxn>
                <a:cxn ang="0">
                  <a:pos x="80" y="116"/>
                </a:cxn>
                <a:cxn ang="0">
                  <a:pos x="86" y="104"/>
                </a:cxn>
                <a:cxn ang="0">
                  <a:pos x="113" y="94"/>
                </a:cxn>
                <a:cxn ang="0">
                  <a:pos x="138" y="76"/>
                </a:cxn>
                <a:cxn ang="0">
                  <a:pos x="147" y="54"/>
                </a:cxn>
                <a:cxn ang="0">
                  <a:pos x="158" y="42"/>
                </a:cxn>
                <a:cxn ang="0">
                  <a:pos x="199" y="35"/>
                </a:cxn>
                <a:cxn ang="0">
                  <a:pos x="243" y="22"/>
                </a:cxn>
                <a:cxn ang="0">
                  <a:pos x="281" y="8"/>
                </a:cxn>
                <a:cxn ang="0">
                  <a:pos x="292" y="9"/>
                </a:cxn>
                <a:cxn ang="0">
                  <a:pos x="297" y="33"/>
                </a:cxn>
                <a:cxn ang="0">
                  <a:pos x="314" y="56"/>
                </a:cxn>
                <a:cxn ang="0">
                  <a:pos x="342" y="75"/>
                </a:cxn>
                <a:cxn ang="0">
                  <a:pos x="348" y="82"/>
                </a:cxn>
                <a:cxn ang="0">
                  <a:pos x="325" y="88"/>
                </a:cxn>
                <a:cxn ang="0">
                  <a:pos x="309" y="97"/>
                </a:cxn>
                <a:cxn ang="0">
                  <a:pos x="307" y="111"/>
                </a:cxn>
              </a:cxnLst>
              <a:rect l="0" t="0" r="r" b="b"/>
              <a:pathLst>
                <a:path w="359" h="246">
                  <a:moveTo>
                    <a:pt x="314" y="120"/>
                  </a:moveTo>
                  <a:lnTo>
                    <a:pt x="303" y="120"/>
                  </a:lnTo>
                  <a:lnTo>
                    <a:pt x="282" y="120"/>
                  </a:lnTo>
                  <a:lnTo>
                    <a:pt x="256" y="121"/>
                  </a:lnTo>
                  <a:lnTo>
                    <a:pt x="227" y="125"/>
                  </a:lnTo>
                  <a:lnTo>
                    <a:pt x="195" y="132"/>
                  </a:lnTo>
                  <a:lnTo>
                    <a:pt x="165" y="143"/>
                  </a:lnTo>
                  <a:lnTo>
                    <a:pt x="138" y="161"/>
                  </a:lnTo>
                  <a:lnTo>
                    <a:pt x="117" y="184"/>
                  </a:lnTo>
                  <a:lnTo>
                    <a:pt x="104" y="204"/>
                  </a:lnTo>
                  <a:lnTo>
                    <a:pt x="93" y="221"/>
                  </a:lnTo>
                  <a:lnTo>
                    <a:pt x="80" y="231"/>
                  </a:lnTo>
                  <a:lnTo>
                    <a:pt x="65" y="236"/>
                  </a:lnTo>
                  <a:lnTo>
                    <a:pt x="56" y="237"/>
                  </a:lnTo>
                  <a:lnTo>
                    <a:pt x="46" y="238"/>
                  </a:lnTo>
                  <a:lnTo>
                    <a:pt x="37" y="240"/>
                  </a:lnTo>
                  <a:lnTo>
                    <a:pt x="30" y="241"/>
                  </a:lnTo>
                  <a:lnTo>
                    <a:pt x="20" y="242"/>
                  </a:lnTo>
                  <a:lnTo>
                    <a:pt x="13" y="244"/>
                  </a:lnTo>
                  <a:lnTo>
                    <a:pt x="7" y="245"/>
                  </a:lnTo>
                  <a:lnTo>
                    <a:pt x="2" y="246"/>
                  </a:lnTo>
                  <a:lnTo>
                    <a:pt x="2" y="245"/>
                  </a:lnTo>
                  <a:lnTo>
                    <a:pt x="2" y="244"/>
                  </a:lnTo>
                  <a:lnTo>
                    <a:pt x="0" y="244"/>
                  </a:lnTo>
                  <a:lnTo>
                    <a:pt x="0" y="243"/>
                  </a:lnTo>
                  <a:lnTo>
                    <a:pt x="30" y="234"/>
                  </a:lnTo>
                  <a:lnTo>
                    <a:pt x="52" y="224"/>
                  </a:lnTo>
                  <a:lnTo>
                    <a:pt x="67" y="210"/>
                  </a:lnTo>
                  <a:lnTo>
                    <a:pt x="78" y="195"/>
                  </a:lnTo>
                  <a:lnTo>
                    <a:pt x="84" y="181"/>
                  </a:lnTo>
                  <a:lnTo>
                    <a:pt x="87" y="166"/>
                  </a:lnTo>
                  <a:lnTo>
                    <a:pt x="89" y="155"/>
                  </a:lnTo>
                  <a:lnTo>
                    <a:pt x="89" y="145"/>
                  </a:lnTo>
                  <a:lnTo>
                    <a:pt x="87" y="137"/>
                  </a:lnTo>
                  <a:lnTo>
                    <a:pt x="86" y="128"/>
                  </a:lnTo>
                  <a:lnTo>
                    <a:pt x="80" y="116"/>
                  </a:lnTo>
                  <a:lnTo>
                    <a:pt x="74" y="105"/>
                  </a:lnTo>
                  <a:lnTo>
                    <a:pt x="86" y="104"/>
                  </a:lnTo>
                  <a:lnTo>
                    <a:pt x="99" y="100"/>
                  </a:lnTo>
                  <a:lnTo>
                    <a:pt x="113" y="94"/>
                  </a:lnTo>
                  <a:lnTo>
                    <a:pt x="126" y="85"/>
                  </a:lnTo>
                  <a:lnTo>
                    <a:pt x="138" y="76"/>
                  </a:lnTo>
                  <a:lnTo>
                    <a:pt x="145" y="66"/>
                  </a:lnTo>
                  <a:lnTo>
                    <a:pt x="147" y="54"/>
                  </a:lnTo>
                  <a:lnTo>
                    <a:pt x="143" y="43"/>
                  </a:lnTo>
                  <a:lnTo>
                    <a:pt x="158" y="42"/>
                  </a:lnTo>
                  <a:lnTo>
                    <a:pt x="178" y="40"/>
                  </a:lnTo>
                  <a:lnTo>
                    <a:pt x="199" y="35"/>
                  </a:lnTo>
                  <a:lnTo>
                    <a:pt x="223" y="30"/>
                  </a:lnTo>
                  <a:lnTo>
                    <a:pt x="243" y="22"/>
                  </a:lnTo>
                  <a:lnTo>
                    <a:pt x="264" y="15"/>
                  </a:lnTo>
                  <a:lnTo>
                    <a:pt x="281" y="8"/>
                  </a:lnTo>
                  <a:lnTo>
                    <a:pt x="292" y="0"/>
                  </a:lnTo>
                  <a:lnTo>
                    <a:pt x="292" y="9"/>
                  </a:lnTo>
                  <a:lnTo>
                    <a:pt x="294" y="20"/>
                  </a:lnTo>
                  <a:lnTo>
                    <a:pt x="297" y="33"/>
                  </a:lnTo>
                  <a:lnTo>
                    <a:pt x="305" y="44"/>
                  </a:lnTo>
                  <a:lnTo>
                    <a:pt x="314" y="56"/>
                  </a:lnTo>
                  <a:lnTo>
                    <a:pt x="327" y="66"/>
                  </a:lnTo>
                  <a:lnTo>
                    <a:pt x="342" y="75"/>
                  </a:lnTo>
                  <a:lnTo>
                    <a:pt x="359" y="81"/>
                  </a:lnTo>
                  <a:lnTo>
                    <a:pt x="348" y="82"/>
                  </a:lnTo>
                  <a:lnTo>
                    <a:pt x="336" y="84"/>
                  </a:lnTo>
                  <a:lnTo>
                    <a:pt x="325" y="88"/>
                  </a:lnTo>
                  <a:lnTo>
                    <a:pt x="316" y="92"/>
                  </a:lnTo>
                  <a:lnTo>
                    <a:pt x="309" y="97"/>
                  </a:lnTo>
                  <a:lnTo>
                    <a:pt x="307" y="103"/>
                  </a:lnTo>
                  <a:lnTo>
                    <a:pt x="307" y="111"/>
                  </a:lnTo>
                  <a:lnTo>
                    <a:pt x="314" y="120"/>
                  </a:lnTo>
                  <a:close/>
                </a:path>
              </a:pathLst>
            </a:custGeom>
            <a:solidFill>
              <a:srgbClr val="49AF00"/>
            </a:solidFill>
            <a:ln w="9525">
              <a:noFill/>
              <a:round/>
              <a:headEnd/>
              <a:tailEnd/>
            </a:ln>
          </p:spPr>
          <p:txBody>
            <a:bodyPr/>
            <a:lstStyle/>
            <a:p>
              <a:endParaRPr lang="en-US"/>
            </a:p>
          </p:txBody>
        </p:sp>
        <p:sp>
          <p:nvSpPr>
            <p:cNvPr id="113" name="Freeform 313"/>
            <p:cNvSpPr>
              <a:spLocks/>
            </p:cNvSpPr>
            <p:nvPr/>
          </p:nvSpPr>
          <p:spPr bwMode="auto">
            <a:xfrm>
              <a:off x="-639" y="2985"/>
              <a:ext cx="105" cy="239"/>
            </a:xfrm>
            <a:custGeom>
              <a:avLst/>
              <a:gdLst/>
              <a:ahLst/>
              <a:cxnLst>
                <a:cxn ang="0">
                  <a:pos x="115" y="236"/>
                </a:cxn>
                <a:cxn ang="0">
                  <a:pos x="100" y="227"/>
                </a:cxn>
                <a:cxn ang="0">
                  <a:pos x="80" y="228"/>
                </a:cxn>
                <a:cxn ang="0">
                  <a:pos x="67" y="224"/>
                </a:cxn>
                <a:cxn ang="0">
                  <a:pos x="71" y="218"/>
                </a:cxn>
                <a:cxn ang="0">
                  <a:pos x="84" y="211"/>
                </a:cxn>
                <a:cxn ang="0">
                  <a:pos x="104" y="209"/>
                </a:cxn>
                <a:cxn ang="0">
                  <a:pos x="123" y="205"/>
                </a:cxn>
                <a:cxn ang="0">
                  <a:pos x="130" y="198"/>
                </a:cxn>
                <a:cxn ang="0">
                  <a:pos x="132" y="193"/>
                </a:cxn>
                <a:cxn ang="0">
                  <a:pos x="132" y="188"/>
                </a:cxn>
                <a:cxn ang="0">
                  <a:pos x="126" y="184"/>
                </a:cxn>
                <a:cxn ang="0">
                  <a:pos x="117" y="179"/>
                </a:cxn>
                <a:cxn ang="0">
                  <a:pos x="93" y="179"/>
                </a:cxn>
                <a:cxn ang="0">
                  <a:pos x="78" y="184"/>
                </a:cxn>
                <a:cxn ang="0">
                  <a:pos x="78" y="191"/>
                </a:cxn>
                <a:cxn ang="0">
                  <a:pos x="71" y="198"/>
                </a:cxn>
                <a:cxn ang="0">
                  <a:pos x="56" y="205"/>
                </a:cxn>
                <a:cxn ang="0">
                  <a:pos x="48" y="206"/>
                </a:cxn>
                <a:cxn ang="0">
                  <a:pos x="43" y="202"/>
                </a:cxn>
                <a:cxn ang="0">
                  <a:pos x="43" y="197"/>
                </a:cxn>
                <a:cxn ang="0">
                  <a:pos x="48" y="187"/>
                </a:cxn>
                <a:cxn ang="0">
                  <a:pos x="58" y="181"/>
                </a:cxn>
                <a:cxn ang="0">
                  <a:pos x="69" y="172"/>
                </a:cxn>
                <a:cxn ang="0">
                  <a:pos x="71" y="167"/>
                </a:cxn>
                <a:cxn ang="0">
                  <a:pos x="71" y="164"/>
                </a:cxn>
                <a:cxn ang="0">
                  <a:pos x="67" y="159"/>
                </a:cxn>
                <a:cxn ang="0">
                  <a:pos x="56" y="154"/>
                </a:cxn>
                <a:cxn ang="0">
                  <a:pos x="39" y="151"/>
                </a:cxn>
                <a:cxn ang="0">
                  <a:pos x="30" y="152"/>
                </a:cxn>
                <a:cxn ang="0">
                  <a:pos x="22" y="154"/>
                </a:cxn>
                <a:cxn ang="0">
                  <a:pos x="15" y="157"/>
                </a:cxn>
                <a:cxn ang="0">
                  <a:pos x="0" y="136"/>
                </a:cxn>
                <a:cxn ang="0">
                  <a:pos x="21" y="90"/>
                </a:cxn>
                <a:cxn ang="0">
                  <a:pos x="78" y="47"/>
                </a:cxn>
                <a:cxn ang="0">
                  <a:pos x="149" y="16"/>
                </a:cxn>
                <a:cxn ang="0">
                  <a:pos x="192" y="5"/>
                </a:cxn>
                <a:cxn ang="0">
                  <a:pos x="212" y="0"/>
                </a:cxn>
                <a:cxn ang="0">
                  <a:pos x="195" y="15"/>
                </a:cxn>
                <a:cxn ang="0">
                  <a:pos x="175" y="42"/>
                </a:cxn>
                <a:cxn ang="0">
                  <a:pos x="175" y="65"/>
                </a:cxn>
                <a:cxn ang="0">
                  <a:pos x="186" y="88"/>
                </a:cxn>
                <a:cxn ang="0">
                  <a:pos x="199" y="112"/>
                </a:cxn>
                <a:cxn ang="0">
                  <a:pos x="206" y="133"/>
                </a:cxn>
                <a:cxn ang="0">
                  <a:pos x="208" y="151"/>
                </a:cxn>
                <a:cxn ang="0">
                  <a:pos x="203" y="177"/>
                </a:cxn>
                <a:cxn ang="0">
                  <a:pos x="186" y="206"/>
                </a:cxn>
                <a:cxn ang="0">
                  <a:pos x="149" y="230"/>
                </a:cxn>
              </a:cxnLst>
              <a:rect l="0" t="0" r="r" b="b"/>
              <a:pathLst>
                <a:path w="212" h="239">
                  <a:moveTo>
                    <a:pt x="119" y="239"/>
                  </a:moveTo>
                  <a:lnTo>
                    <a:pt x="115" y="236"/>
                  </a:lnTo>
                  <a:lnTo>
                    <a:pt x="110" y="230"/>
                  </a:lnTo>
                  <a:lnTo>
                    <a:pt x="100" y="227"/>
                  </a:lnTo>
                  <a:lnTo>
                    <a:pt x="87" y="227"/>
                  </a:lnTo>
                  <a:lnTo>
                    <a:pt x="80" y="228"/>
                  </a:lnTo>
                  <a:lnTo>
                    <a:pt x="73" y="227"/>
                  </a:lnTo>
                  <a:lnTo>
                    <a:pt x="67" y="224"/>
                  </a:lnTo>
                  <a:lnTo>
                    <a:pt x="63" y="222"/>
                  </a:lnTo>
                  <a:lnTo>
                    <a:pt x="71" y="218"/>
                  </a:lnTo>
                  <a:lnTo>
                    <a:pt x="76" y="214"/>
                  </a:lnTo>
                  <a:lnTo>
                    <a:pt x="84" y="211"/>
                  </a:lnTo>
                  <a:lnTo>
                    <a:pt x="89" y="208"/>
                  </a:lnTo>
                  <a:lnTo>
                    <a:pt x="104" y="209"/>
                  </a:lnTo>
                  <a:lnTo>
                    <a:pt x="115" y="207"/>
                  </a:lnTo>
                  <a:lnTo>
                    <a:pt x="123" y="205"/>
                  </a:lnTo>
                  <a:lnTo>
                    <a:pt x="128" y="200"/>
                  </a:lnTo>
                  <a:lnTo>
                    <a:pt x="130" y="198"/>
                  </a:lnTo>
                  <a:lnTo>
                    <a:pt x="132" y="195"/>
                  </a:lnTo>
                  <a:lnTo>
                    <a:pt x="132" y="193"/>
                  </a:lnTo>
                  <a:lnTo>
                    <a:pt x="132" y="190"/>
                  </a:lnTo>
                  <a:lnTo>
                    <a:pt x="132" y="188"/>
                  </a:lnTo>
                  <a:lnTo>
                    <a:pt x="130" y="186"/>
                  </a:lnTo>
                  <a:lnTo>
                    <a:pt x="126" y="184"/>
                  </a:lnTo>
                  <a:lnTo>
                    <a:pt x="125" y="182"/>
                  </a:lnTo>
                  <a:lnTo>
                    <a:pt x="117" y="179"/>
                  </a:lnTo>
                  <a:lnTo>
                    <a:pt x="106" y="178"/>
                  </a:lnTo>
                  <a:lnTo>
                    <a:pt x="93" y="179"/>
                  </a:lnTo>
                  <a:lnTo>
                    <a:pt x="84" y="181"/>
                  </a:lnTo>
                  <a:lnTo>
                    <a:pt x="78" y="184"/>
                  </a:lnTo>
                  <a:lnTo>
                    <a:pt x="78" y="187"/>
                  </a:lnTo>
                  <a:lnTo>
                    <a:pt x="78" y="191"/>
                  </a:lnTo>
                  <a:lnTo>
                    <a:pt x="78" y="194"/>
                  </a:lnTo>
                  <a:lnTo>
                    <a:pt x="71" y="198"/>
                  </a:lnTo>
                  <a:lnTo>
                    <a:pt x="63" y="201"/>
                  </a:lnTo>
                  <a:lnTo>
                    <a:pt x="56" y="205"/>
                  </a:lnTo>
                  <a:lnTo>
                    <a:pt x="52" y="207"/>
                  </a:lnTo>
                  <a:lnTo>
                    <a:pt x="48" y="206"/>
                  </a:lnTo>
                  <a:lnTo>
                    <a:pt x="47" y="203"/>
                  </a:lnTo>
                  <a:lnTo>
                    <a:pt x="43" y="202"/>
                  </a:lnTo>
                  <a:lnTo>
                    <a:pt x="39" y="201"/>
                  </a:lnTo>
                  <a:lnTo>
                    <a:pt x="43" y="197"/>
                  </a:lnTo>
                  <a:lnTo>
                    <a:pt x="47" y="192"/>
                  </a:lnTo>
                  <a:lnTo>
                    <a:pt x="48" y="187"/>
                  </a:lnTo>
                  <a:lnTo>
                    <a:pt x="50" y="184"/>
                  </a:lnTo>
                  <a:lnTo>
                    <a:pt x="58" y="181"/>
                  </a:lnTo>
                  <a:lnTo>
                    <a:pt x="63" y="178"/>
                  </a:lnTo>
                  <a:lnTo>
                    <a:pt x="69" y="172"/>
                  </a:lnTo>
                  <a:lnTo>
                    <a:pt x="71" y="168"/>
                  </a:lnTo>
                  <a:lnTo>
                    <a:pt x="71" y="167"/>
                  </a:lnTo>
                  <a:lnTo>
                    <a:pt x="71" y="165"/>
                  </a:lnTo>
                  <a:lnTo>
                    <a:pt x="71" y="164"/>
                  </a:lnTo>
                  <a:lnTo>
                    <a:pt x="71" y="163"/>
                  </a:lnTo>
                  <a:lnTo>
                    <a:pt x="67" y="159"/>
                  </a:lnTo>
                  <a:lnTo>
                    <a:pt x="61" y="156"/>
                  </a:lnTo>
                  <a:lnTo>
                    <a:pt x="56" y="154"/>
                  </a:lnTo>
                  <a:lnTo>
                    <a:pt x="45" y="152"/>
                  </a:lnTo>
                  <a:lnTo>
                    <a:pt x="39" y="151"/>
                  </a:lnTo>
                  <a:lnTo>
                    <a:pt x="35" y="151"/>
                  </a:lnTo>
                  <a:lnTo>
                    <a:pt x="30" y="152"/>
                  </a:lnTo>
                  <a:lnTo>
                    <a:pt x="26" y="153"/>
                  </a:lnTo>
                  <a:lnTo>
                    <a:pt x="22" y="154"/>
                  </a:lnTo>
                  <a:lnTo>
                    <a:pt x="19" y="156"/>
                  </a:lnTo>
                  <a:lnTo>
                    <a:pt x="15" y="157"/>
                  </a:lnTo>
                  <a:lnTo>
                    <a:pt x="11" y="159"/>
                  </a:lnTo>
                  <a:lnTo>
                    <a:pt x="0" y="136"/>
                  </a:lnTo>
                  <a:lnTo>
                    <a:pt x="4" y="114"/>
                  </a:lnTo>
                  <a:lnTo>
                    <a:pt x="21" y="90"/>
                  </a:lnTo>
                  <a:lnTo>
                    <a:pt x="47" y="68"/>
                  </a:lnTo>
                  <a:lnTo>
                    <a:pt x="78" y="47"/>
                  </a:lnTo>
                  <a:lnTo>
                    <a:pt x="113" y="30"/>
                  </a:lnTo>
                  <a:lnTo>
                    <a:pt x="149" y="16"/>
                  </a:lnTo>
                  <a:lnTo>
                    <a:pt x="182" y="7"/>
                  </a:lnTo>
                  <a:lnTo>
                    <a:pt x="192" y="5"/>
                  </a:lnTo>
                  <a:lnTo>
                    <a:pt x="205" y="1"/>
                  </a:lnTo>
                  <a:lnTo>
                    <a:pt x="212" y="0"/>
                  </a:lnTo>
                  <a:lnTo>
                    <a:pt x="208" y="5"/>
                  </a:lnTo>
                  <a:lnTo>
                    <a:pt x="195" y="15"/>
                  </a:lnTo>
                  <a:lnTo>
                    <a:pt x="182" y="28"/>
                  </a:lnTo>
                  <a:lnTo>
                    <a:pt x="175" y="42"/>
                  </a:lnTo>
                  <a:lnTo>
                    <a:pt x="173" y="57"/>
                  </a:lnTo>
                  <a:lnTo>
                    <a:pt x="175" y="65"/>
                  </a:lnTo>
                  <a:lnTo>
                    <a:pt x="180" y="75"/>
                  </a:lnTo>
                  <a:lnTo>
                    <a:pt x="186" y="88"/>
                  </a:lnTo>
                  <a:lnTo>
                    <a:pt x="193" y="101"/>
                  </a:lnTo>
                  <a:lnTo>
                    <a:pt x="199" y="112"/>
                  </a:lnTo>
                  <a:lnTo>
                    <a:pt x="205" y="124"/>
                  </a:lnTo>
                  <a:lnTo>
                    <a:pt x="206" y="133"/>
                  </a:lnTo>
                  <a:lnTo>
                    <a:pt x="208" y="141"/>
                  </a:lnTo>
                  <a:lnTo>
                    <a:pt x="208" y="151"/>
                  </a:lnTo>
                  <a:lnTo>
                    <a:pt x="206" y="162"/>
                  </a:lnTo>
                  <a:lnTo>
                    <a:pt x="203" y="177"/>
                  </a:lnTo>
                  <a:lnTo>
                    <a:pt x="197" y="191"/>
                  </a:lnTo>
                  <a:lnTo>
                    <a:pt x="186" y="206"/>
                  </a:lnTo>
                  <a:lnTo>
                    <a:pt x="171" y="220"/>
                  </a:lnTo>
                  <a:lnTo>
                    <a:pt x="149" y="230"/>
                  </a:lnTo>
                  <a:lnTo>
                    <a:pt x="119" y="239"/>
                  </a:lnTo>
                  <a:close/>
                </a:path>
              </a:pathLst>
            </a:custGeom>
            <a:solidFill>
              <a:srgbClr val="FF0019"/>
            </a:solidFill>
            <a:ln w="9525">
              <a:noFill/>
              <a:round/>
              <a:headEnd/>
              <a:tailEnd/>
            </a:ln>
          </p:spPr>
          <p:txBody>
            <a:bodyPr/>
            <a:lstStyle/>
            <a:p>
              <a:endParaRPr lang="en-US"/>
            </a:p>
          </p:txBody>
        </p:sp>
        <p:sp>
          <p:nvSpPr>
            <p:cNvPr id="114" name="Freeform 314"/>
            <p:cNvSpPr>
              <a:spLocks/>
            </p:cNvSpPr>
            <p:nvPr/>
          </p:nvSpPr>
          <p:spPr bwMode="auto">
            <a:xfrm>
              <a:off x="-805" y="3101"/>
              <a:ext cx="517" cy="403"/>
            </a:xfrm>
            <a:custGeom>
              <a:avLst/>
              <a:gdLst/>
              <a:ahLst/>
              <a:cxnLst>
                <a:cxn ang="0">
                  <a:pos x="478" y="344"/>
                </a:cxn>
                <a:cxn ang="0">
                  <a:pos x="422" y="398"/>
                </a:cxn>
                <a:cxn ang="0">
                  <a:pos x="374" y="351"/>
                </a:cxn>
                <a:cxn ang="0">
                  <a:pos x="314" y="316"/>
                </a:cxn>
                <a:cxn ang="0">
                  <a:pos x="294" y="230"/>
                </a:cxn>
                <a:cxn ang="0">
                  <a:pos x="335" y="190"/>
                </a:cxn>
                <a:cxn ang="0">
                  <a:pos x="370" y="149"/>
                </a:cxn>
                <a:cxn ang="0">
                  <a:pos x="348" y="157"/>
                </a:cxn>
                <a:cxn ang="0">
                  <a:pos x="320" y="194"/>
                </a:cxn>
                <a:cxn ang="0">
                  <a:pos x="212" y="241"/>
                </a:cxn>
                <a:cxn ang="0">
                  <a:pos x="130" y="246"/>
                </a:cxn>
                <a:cxn ang="0">
                  <a:pos x="78" y="234"/>
                </a:cxn>
                <a:cxn ang="0">
                  <a:pos x="0" y="215"/>
                </a:cxn>
                <a:cxn ang="0">
                  <a:pos x="65" y="202"/>
                </a:cxn>
                <a:cxn ang="0">
                  <a:pos x="121" y="163"/>
                </a:cxn>
                <a:cxn ang="0">
                  <a:pos x="233" y="123"/>
                </a:cxn>
                <a:cxn ang="0">
                  <a:pos x="303" y="125"/>
                </a:cxn>
                <a:cxn ang="0">
                  <a:pos x="316" y="128"/>
                </a:cxn>
                <a:cxn ang="0">
                  <a:pos x="301" y="148"/>
                </a:cxn>
                <a:cxn ang="0">
                  <a:pos x="311" y="154"/>
                </a:cxn>
                <a:cxn ang="0">
                  <a:pos x="346" y="148"/>
                </a:cxn>
                <a:cxn ang="0">
                  <a:pos x="342" y="124"/>
                </a:cxn>
                <a:cxn ang="0">
                  <a:pos x="353" y="123"/>
                </a:cxn>
                <a:cxn ang="0">
                  <a:pos x="376" y="138"/>
                </a:cxn>
                <a:cxn ang="0">
                  <a:pos x="422" y="141"/>
                </a:cxn>
                <a:cxn ang="0">
                  <a:pos x="457" y="125"/>
                </a:cxn>
                <a:cxn ang="0">
                  <a:pos x="496" y="118"/>
                </a:cxn>
                <a:cxn ang="0">
                  <a:pos x="554" y="84"/>
                </a:cxn>
                <a:cxn ang="0">
                  <a:pos x="677" y="5"/>
                </a:cxn>
                <a:cxn ang="0">
                  <a:pos x="773" y="0"/>
                </a:cxn>
                <a:cxn ang="0">
                  <a:pos x="851" y="8"/>
                </a:cxn>
                <a:cxn ang="0">
                  <a:pos x="935" y="24"/>
                </a:cxn>
                <a:cxn ang="0">
                  <a:pos x="1017" y="26"/>
                </a:cxn>
                <a:cxn ang="0">
                  <a:pos x="1004" y="50"/>
                </a:cxn>
                <a:cxn ang="0">
                  <a:pos x="892" y="125"/>
                </a:cxn>
                <a:cxn ang="0">
                  <a:pos x="792" y="151"/>
                </a:cxn>
                <a:cxn ang="0">
                  <a:pos x="686" y="164"/>
                </a:cxn>
                <a:cxn ang="0">
                  <a:pos x="588" y="151"/>
                </a:cxn>
                <a:cxn ang="0">
                  <a:pos x="536" y="135"/>
                </a:cxn>
                <a:cxn ang="0">
                  <a:pos x="496" y="129"/>
                </a:cxn>
                <a:cxn ang="0">
                  <a:pos x="457" y="135"/>
                </a:cxn>
                <a:cxn ang="0">
                  <a:pos x="461" y="146"/>
                </a:cxn>
                <a:cxn ang="0">
                  <a:pos x="506" y="144"/>
                </a:cxn>
                <a:cxn ang="0">
                  <a:pos x="560" y="142"/>
                </a:cxn>
                <a:cxn ang="0">
                  <a:pos x="660" y="163"/>
                </a:cxn>
                <a:cxn ang="0">
                  <a:pos x="749" y="222"/>
                </a:cxn>
                <a:cxn ang="0">
                  <a:pos x="777" y="293"/>
                </a:cxn>
                <a:cxn ang="0">
                  <a:pos x="723" y="293"/>
                </a:cxn>
                <a:cxn ang="0">
                  <a:pos x="601" y="274"/>
                </a:cxn>
                <a:cxn ang="0">
                  <a:pos x="526" y="261"/>
                </a:cxn>
                <a:cxn ang="0">
                  <a:pos x="467" y="209"/>
                </a:cxn>
                <a:cxn ang="0">
                  <a:pos x="448" y="162"/>
                </a:cxn>
                <a:cxn ang="0">
                  <a:pos x="405" y="145"/>
                </a:cxn>
                <a:cxn ang="0">
                  <a:pos x="381" y="148"/>
                </a:cxn>
                <a:cxn ang="0">
                  <a:pos x="405" y="171"/>
                </a:cxn>
                <a:cxn ang="0">
                  <a:pos x="482" y="222"/>
                </a:cxn>
              </a:cxnLst>
              <a:rect l="0" t="0" r="r" b="b"/>
              <a:pathLst>
                <a:path w="1034" h="403">
                  <a:moveTo>
                    <a:pt x="493" y="237"/>
                  </a:moveTo>
                  <a:lnTo>
                    <a:pt x="502" y="266"/>
                  </a:lnTo>
                  <a:lnTo>
                    <a:pt x="502" y="295"/>
                  </a:lnTo>
                  <a:lnTo>
                    <a:pt x="495" y="323"/>
                  </a:lnTo>
                  <a:lnTo>
                    <a:pt x="478" y="344"/>
                  </a:lnTo>
                  <a:lnTo>
                    <a:pt x="459" y="359"/>
                  </a:lnTo>
                  <a:lnTo>
                    <a:pt x="444" y="373"/>
                  </a:lnTo>
                  <a:lnTo>
                    <a:pt x="433" y="387"/>
                  </a:lnTo>
                  <a:lnTo>
                    <a:pt x="424" y="403"/>
                  </a:lnTo>
                  <a:lnTo>
                    <a:pt x="422" y="398"/>
                  </a:lnTo>
                  <a:lnTo>
                    <a:pt x="417" y="389"/>
                  </a:lnTo>
                  <a:lnTo>
                    <a:pt x="409" y="380"/>
                  </a:lnTo>
                  <a:lnTo>
                    <a:pt x="398" y="371"/>
                  </a:lnTo>
                  <a:lnTo>
                    <a:pt x="387" y="360"/>
                  </a:lnTo>
                  <a:lnTo>
                    <a:pt x="374" y="351"/>
                  </a:lnTo>
                  <a:lnTo>
                    <a:pt x="361" y="342"/>
                  </a:lnTo>
                  <a:lnTo>
                    <a:pt x="348" y="336"/>
                  </a:lnTo>
                  <a:lnTo>
                    <a:pt x="335" y="329"/>
                  </a:lnTo>
                  <a:lnTo>
                    <a:pt x="324" y="322"/>
                  </a:lnTo>
                  <a:lnTo>
                    <a:pt x="314" y="316"/>
                  </a:lnTo>
                  <a:lnTo>
                    <a:pt x="307" y="309"/>
                  </a:lnTo>
                  <a:lnTo>
                    <a:pt x="292" y="286"/>
                  </a:lnTo>
                  <a:lnTo>
                    <a:pt x="288" y="264"/>
                  </a:lnTo>
                  <a:lnTo>
                    <a:pt x="290" y="245"/>
                  </a:lnTo>
                  <a:lnTo>
                    <a:pt x="294" y="230"/>
                  </a:lnTo>
                  <a:lnTo>
                    <a:pt x="298" y="222"/>
                  </a:lnTo>
                  <a:lnTo>
                    <a:pt x="305" y="214"/>
                  </a:lnTo>
                  <a:lnTo>
                    <a:pt x="314" y="206"/>
                  </a:lnTo>
                  <a:lnTo>
                    <a:pt x="326" y="198"/>
                  </a:lnTo>
                  <a:lnTo>
                    <a:pt x="335" y="190"/>
                  </a:lnTo>
                  <a:lnTo>
                    <a:pt x="346" y="181"/>
                  </a:lnTo>
                  <a:lnTo>
                    <a:pt x="357" y="171"/>
                  </a:lnTo>
                  <a:lnTo>
                    <a:pt x="366" y="162"/>
                  </a:lnTo>
                  <a:lnTo>
                    <a:pt x="370" y="156"/>
                  </a:lnTo>
                  <a:lnTo>
                    <a:pt x="370" y="149"/>
                  </a:lnTo>
                  <a:lnTo>
                    <a:pt x="368" y="144"/>
                  </a:lnTo>
                  <a:lnTo>
                    <a:pt x="365" y="143"/>
                  </a:lnTo>
                  <a:lnTo>
                    <a:pt x="357" y="146"/>
                  </a:lnTo>
                  <a:lnTo>
                    <a:pt x="352" y="151"/>
                  </a:lnTo>
                  <a:lnTo>
                    <a:pt x="348" y="157"/>
                  </a:lnTo>
                  <a:lnTo>
                    <a:pt x="344" y="162"/>
                  </a:lnTo>
                  <a:lnTo>
                    <a:pt x="340" y="171"/>
                  </a:lnTo>
                  <a:lnTo>
                    <a:pt x="335" y="179"/>
                  </a:lnTo>
                  <a:lnTo>
                    <a:pt x="327" y="187"/>
                  </a:lnTo>
                  <a:lnTo>
                    <a:pt x="320" y="194"/>
                  </a:lnTo>
                  <a:lnTo>
                    <a:pt x="303" y="207"/>
                  </a:lnTo>
                  <a:lnTo>
                    <a:pt x="283" y="219"/>
                  </a:lnTo>
                  <a:lnTo>
                    <a:pt x="260" y="229"/>
                  </a:lnTo>
                  <a:lnTo>
                    <a:pt x="236" y="236"/>
                  </a:lnTo>
                  <a:lnTo>
                    <a:pt x="212" y="241"/>
                  </a:lnTo>
                  <a:lnTo>
                    <a:pt x="188" y="246"/>
                  </a:lnTo>
                  <a:lnTo>
                    <a:pt x="166" y="247"/>
                  </a:lnTo>
                  <a:lnTo>
                    <a:pt x="143" y="247"/>
                  </a:lnTo>
                  <a:lnTo>
                    <a:pt x="136" y="247"/>
                  </a:lnTo>
                  <a:lnTo>
                    <a:pt x="130" y="246"/>
                  </a:lnTo>
                  <a:lnTo>
                    <a:pt x="123" y="245"/>
                  </a:lnTo>
                  <a:lnTo>
                    <a:pt x="117" y="244"/>
                  </a:lnTo>
                  <a:lnTo>
                    <a:pt x="104" y="241"/>
                  </a:lnTo>
                  <a:lnTo>
                    <a:pt x="91" y="238"/>
                  </a:lnTo>
                  <a:lnTo>
                    <a:pt x="78" y="234"/>
                  </a:lnTo>
                  <a:lnTo>
                    <a:pt x="65" y="231"/>
                  </a:lnTo>
                  <a:lnTo>
                    <a:pt x="50" y="227"/>
                  </a:lnTo>
                  <a:lnTo>
                    <a:pt x="36" y="223"/>
                  </a:lnTo>
                  <a:lnTo>
                    <a:pt x="19" y="219"/>
                  </a:lnTo>
                  <a:lnTo>
                    <a:pt x="0" y="215"/>
                  </a:lnTo>
                  <a:lnTo>
                    <a:pt x="11" y="213"/>
                  </a:lnTo>
                  <a:lnTo>
                    <a:pt x="23" y="210"/>
                  </a:lnTo>
                  <a:lnTo>
                    <a:pt x="37" y="208"/>
                  </a:lnTo>
                  <a:lnTo>
                    <a:pt x="52" y="205"/>
                  </a:lnTo>
                  <a:lnTo>
                    <a:pt x="65" y="202"/>
                  </a:lnTo>
                  <a:lnTo>
                    <a:pt x="78" y="197"/>
                  </a:lnTo>
                  <a:lnTo>
                    <a:pt x="90" y="192"/>
                  </a:lnTo>
                  <a:lnTo>
                    <a:pt x="97" y="185"/>
                  </a:lnTo>
                  <a:lnTo>
                    <a:pt x="106" y="174"/>
                  </a:lnTo>
                  <a:lnTo>
                    <a:pt x="121" y="163"/>
                  </a:lnTo>
                  <a:lnTo>
                    <a:pt x="138" y="152"/>
                  </a:lnTo>
                  <a:lnTo>
                    <a:pt x="160" y="140"/>
                  </a:lnTo>
                  <a:lnTo>
                    <a:pt x="182" y="132"/>
                  </a:lnTo>
                  <a:lnTo>
                    <a:pt x="207" y="126"/>
                  </a:lnTo>
                  <a:lnTo>
                    <a:pt x="233" y="123"/>
                  </a:lnTo>
                  <a:lnTo>
                    <a:pt x="260" y="125"/>
                  </a:lnTo>
                  <a:lnTo>
                    <a:pt x="272" y="128"/>
                  </a:lnTo>
                  <a:lnTo>
                    <a:pt x="285" y="129"/>
                  </a:lnTo>
                  <a:lnTo>
                    <a:pt x="296" y="128"/>
                  </a:lnTo>
                  <a:lnTo>
                    <a:pt x="303" y="125"/>
                  </a:lnTo>
                  <a:lnTo>
                    <a:pt x="309" y="122"/>
                  </a:lnTo>
                  <a:lnTo>
                    <a:pt x="314" y="122"/>
                  </a:lnTo>
                  <a:lnTo>
                    <a:pt x="320" y="123"/>
                  </a:lnTo>
                  <a:lnTo>
                    <a:pt x="326" y="124"/>
                  </a:lnTo>
                  <a:lnTo>
                    <a:pt x="316" y="128"/>
                  </a:lnTo>
                  <a:lnTo>
                    <a:pt x="307" y="134"/>
                  </a:lnTo>
                  <a:lnTo>
                    <a:pt x="301" y="140"/>
                  </a:lnTo>
                  <a:lnTo>
                    <a:pt x="299" y="146"/>
                  </a:lnTo>
                  <a:lnTo>
                    <a:pt x="299" y="147"/>
                  </a:lnTo>
                  <a:lnTo>
                    <a:pt x="301" y="148"/>
                  </a:lnTo>
                  <a:lnTo>
                    <a:pt x="301" y="151"/>
                  </a:lnTo>
                  <a:lnTo>
                    <a:pt x="303" y="152"/>
                  </a:lnTo>
                  <a:lnTo>
                    <a:pt x="305" y="153"/>
                  </a:lnTo>
                  <a:lnTo>
                    <a:pt x="307" y="153"/>
                  </a:lnTo>
                  <a:lnTo>
                    <a:pt x="311" y="154"/>
                  </a:lnTo>
                  <a:lnTo>
                    <a:pt x="313" y="155"/>
                  </a:lnTo>
                  <a:lnTo>
                    <a:pt x="322" y="156"/>
                  </a:lnTo>
                  <a:lnTo>
                    <a:pt x="331" y="155"/>
                  </a:lnTo>
                  <a:lnTo>
                    <a:pt x="340" y="152"/>
                  </a:lnTo>
                  <a:lnTo>
                    <a:pt x="346" y="148"/>
                  </a:lnTo>
                  <a:lnTo>
                    <a:pt x="352" y="143"/>
                  </a:lnTo>
                  <a:lnTo>
                    <a:pt x="352" y="137"/>
                  </a:lnTo>
                  <a:lnTo>
                    <a:pt x="350" y="131"/>
                  </a:lnTo>
                  <a:lnTo>
                    <a:pt x="346" y="127"/>
                  </a:lnTo>
                  <a:lnTo>
                    <a:pt x="342" y="124"/>
                  </a:lnTo>
                  <a:lnTo>
                    <a:pt x="342" y="122"/>
                  </a:lnTo>
                  <a:lnTo>
                    <a:pt x="344" y="121"/>
                  </a:lnTo>
                  <a:lnTo>
                    <a:pt x="348" y="120"/>
                  </a:lnTo>
                  <a:lnTo>
                    <a:pt x="352" y="120"/>
                  </a:lnTo>
                  <a:lnTo>
                    <a:pt x="353" y="123"/>
                  </a:lnTo>
                  <a:lnTo>
                    <a:pt x="355" y="126"/>
                  </a:lnTo>
                  <a:lnTo>
                    <a:pt x="357" y="129"/>
                  </a:lnTo>
                  <a:lnTo>
                    <a:pt x="359" y="133"/>
                  </a:lnTo>
                  <a:lnTo>
                    <a:pt x="366" y="137"/>
                  </a:lnTo>
                  <a:lnTo>
                    <a:pt x="376" y="138"/>
                  </a:lnTo>
                  <a:lnTo>
                    <a:pt x="391" y="134"/>
                  </a:lnTo>
                  <a:lnTo>
                    <a:pt x="396" y="137"/>
                  </a:lnTo>
                  <a:lnTo>
                    <a:pt x="404" y="139"/>
                  </a:lnTo>
                  <a:lnTo>
                    <a:pt x="413" y="141"/>
                  </a:lnTo>
                  <a:lnTo>
                    <a:pt x="422" y="141"/>
                  </a:lnTo>
                  <a:lnTo>
                    <a:pt x="430" y="140"/>
                  </a:lnTo>
                  <a:lnTo>
                    <a:pt x="439" y="137"/>
                  </a:lnTo>
                  <a:lnTo>
                    <a:pt x="446" y="133"/>
                  </a:lnTo>
                  <a:lnTo>
                    <a:pt x="452" y="126"/>
                  </a:lnTo>
                  <a:lnTo>
                    <a:pt x="457" y="125"/>
                  </a:lnTo>
                  <a:lnTo>
                    <a:pt x="463" y="124"/>
                  </a:lnTo>
                  <a:lnTo>
                    <a:pt x="470" y="122"/>
                  </a:lnTo>
                  <a:lnTo>
                    <a:pt x="480" y="121"/>
                  </a:lnTo>
                  <a:lnTo>
                    <a:pt x="487" y="120"/>
                  </a:lnTo>
                  <a:lnTo>
                    <a:pt x="496" y="118"/>
                  </a:lnTo>
                  <a:lnTo>
                    <a:pt x="506" y="117"/>
                  </a:lnTo>
                  <a:lnTo>
                    <a:pt x="515" y="116"/>
                  </a:lnTo>
                  <a:lnTo>
                    <a:pt x="530" y="111"/>
                  </a:lnTo>
                  <a:lnTo>
                    <a:pt x="543" y="101"/>
                  </a:lnTo>
                  <a:lnTo>
                    <a:pt x="554" y="84"/>
                  </a:lnTo>
                  <a:lnTo>
                    <a:pt x="567" y="64"/>
                  </a:lnTo>
                  <a:lnTo>
                    <a:pt x="588" y="41"/>
                  </a:lnTo>
                  <a:lnTo>
                    <a:pt x="615" y="23"/>
                  </a:lnTo>
                  <a:lnTo>
                    <a:pt x="645" y="12"/>
                  </a:lnTo>
                  <a:lnTo>
                    <a:pt x="677" y="5"/>
                  </a:lnTo>
                  <a:lnTo>
                    <a:pt x="706" y="1"/>
                  </a:lnTo>
                  <a:lnTo>
                    <a:pt x="732" y="0"/>
                  </a:lnTo>
                  <a:lnTo>
                    <a:pt x="753" y="0"/>
                  </a:lnTo>
                  <a:lnTo>
                    <a:pt x="764" y="0"/>
                  </a:lnTo>
                  <a:lnTo>
                    <a:pt x="773" y="0"/>
                  </a:lnTo>
                  <a:lnTo>
                    <a:pt x="785" y="1"/>
                  </a:lnTo>
                  <a:lnTo>
                    <a:pt x="799" y="2"/>
                  </a:lnTo>
                  <a:lnTo>
                    <a:pt x="816" y="3"/>
                  </a:lnTo>
                  <a:lnTo>
                    <a:pt x="835" y="5"/>
                  </a:lnTo>
                  <a:lnTo>
                    <a:pt x="851" y="8"/>
                  </a:lnTo>
                  <a:lnTo>
                    <a:pt x="870" y="11"/>
                  </a:lnTo>
                  <a:lnTo>
                    <a:pt x="885" y="15"/>
                  </a:lnTo>
                  <a:lnTo>
                    <a:pt x="900" y="19"/>
                  </a:lnTo>
                  <a:lnTo>
                    <a:pt x="916" y="22"/>
                  </a:lnTo>
                  <a:lnTo>
                    <a:pt x="935" y="24"/>
                  </a:lnTo>
                  <a:lnTo>
                    <a:pt x="952" y="26"/>
                  </a:lnTo>
                  <a:lnTo>
                    <a:pt x="970" y="28"/>
                  </a:lnTo>
                  <a:lnTo>
                    <a:pt x="987" y="28"/>
                  </a:lnTo>
                  <a:lnTo>
                    <a:pt x="1002" y="28"/>
                  </a:lnTo>
                  <a:lnTo>
                    <a:pt x="1017" y="26"/>
                  </a:lnTo>
                  <a:lnTo>
                    <a:pt x="1034" y="26"/>
                  </a:lnTo>
                  <a:lnTo>
                    <a:pt x="1034" y="31"/>
                  </a:lnTo>
                  <a:lnTo>
                    <a:pt x="1026" y="35"/>
                  </a:lnTo>
                  <a:lnTo>
                    <a:pt x="1019" y="39"/>
                  </a:lnTo>
                  <a:lnTo>
                    <a:pt x="1004" y="50"/>
                  </a:lnTo>
                  <a:lnTo>
                    <a:pt x="985" y="65"/>
                  </a:lnTo>
                  <a:lnTo>
                    <a:pt x="963" y="80"/>
                  </a:lnTo>
                  <a:lnTo>
                    <a:pt x="941" y="96"/>
                  </a:lnTo>
                  <a:lnTo>
                    <a:pt x="916" y="111"/>
                  </a:lnTo>
                  <a:lnTo>
                    <a:pt x="892" y="125"/>
                  </a:lnTo>
                  <a:lnTo>
                    <a:pt x="868" y="135"/>
                  </a:lnTo>
                  <a:lnTo>
                    <a:pt x="846" y="141"/>
                  </a:lnTo>
                  <a:lnTo>
                    <a:pt x="831" y="143"/>
                  </a:lnTo>
                  <a:lnTo>
                    <a:pt x="814" y="146"/>
                  </a:lnTo>
                  <a:lnTo>
                    <a:pt x="792" y="151"/>
                  </a:lnTo>
                  <a:lnTo>
                    <a:pt x="770" y="154"/>
                  </a:lnTo>
                  <a:lnTo>
                    <a:pt x="747" y="158"/>
                  </a:lnTo>
                  <a:lnTo>
                    <a:pt x="725" y="161"/>
                  </a:lnTo>
                  <a:lnTo>
                    <a:pt x="705" y="163"/>
                  </a:lnTo>
                  <a:lnTo>
                    <a:pt x="686" y="164"/>
                  </a:lnTo>
                  <a:lnTo>
                    <a:pt x="669" y="163"/>
                  </a:lnTo>
                  <a:lnTo>
                    <a:pt x="649" y="161"/>
                  </a:lnTo>
                  <a:lnTo>
                    <a:pt x="627" y="158"/>
                  </a:lnTo>
                  <a:lnTo>
                    <a:pt x="606" y="154"/>
                  </a:lnTo>
                  <a:lnTo>
                    <a:pt x="588" y="151"/>
                  </a:lnTo>
                  <a:lnTo>
                    <a:pt x="571" y="146"/>
                  </a:lnTo>
                  <a:lnTo>
                    <a:pt x="558" y="143"/>
                  </a:lnTo>
                  <a:lnTo>
                    <a:pt x="550" y="141"/>
                  </a:lnTo>
                  <a:lnTo>
                    <a:pt x="543" y="138"/>
                  </a:lnTo>
                  <a:lnTo>
                    <a:pt x="536" y="135"/>
                  </a:lnTo>
                  <a:lnTo>
                    <a:pt x="526" y="132"/>
                  </a:lnTo>
                  <a:lnTo>
                    <a:pt x="519" y="130"/>
                  </a:lnTo>
                  <a:lnTo>
                    <a:pt x="513" y="129"/>
                  </a:lnTo>
                  <a:lnTo>
                    <a:pt x="506" y="129"/>
                  </a:lnTo>
                  <a:lnTo>
                    <a:pt x="496" y="129"/>
                  </a:lnTo>
                  <a:lnTo>
                    <a:pt x="487" y="130"/>
                  </a:lnTo>
                  <a:lnTo>
                    <a:pt x="478" y="131"/>
                  </a:lnTo>
                  <a:lnTo>
                    <a:pt x="470" y="132"/>
                  </a:lnTo>
                  <a:lnTo>
                    <a:pt x="463" y="134"/>
                  </a:lnTo>
                  <a:lnTo>
                    <a:pt x="457" y="135"/>
                  </a:lnTo>
                  <a:lnTo>
                    <a:pt x="450" y="138"/>
                  </a:lnTo>
                  <a:lnTo>
                    <a:pt x="448" y="141"/>
                  </a:lnTo>
                  <a:lnTo>
                    <a:pt x="450" y="143"/>
                  </a:lnTo>
                  <a:lnTo>
                    <a:pt x="456" y="145"/>
                  </a:lnTo>
                  <a:lnTo>
                    <a:pt x="461" y="146"/>
                  </a:lnTo>
                  <a:lnTo>
                    <a:pt x="469" y="146"/>
                  </a:lnTo>
                  <a:lnTo>
                    <a:pt x="476" y="145"/>
                  </a:lnTo>
                  <a:lnTo>
                    <a:pt x="485" y="145"/>
                  </a:lnTo>
                  <a:lnTo>
                    <a:pt x="495" y="144"/>
                  </a:lnTo>
                  <a:lnTo>
                    <a:pt x="506" y="144"/>
                  </a:lnTo>
                  <a:lnTo>
                    <a:pt x="517" y="143"/>
                  </a:lnTo>
                  <a:lnTo>
                    <a:pt x="526" y="142"/>
                  </a:lnTo>
                  <a:lnTo>
                    <a:pt x="537" y="141"/>
                  </a:lnTo>
                  <a:lnTo>
                    <a:pt x="547" y="141"/>
                  </a:lnTo>
                  <a:lnTo>
                    <a:pt x="560" y="142"/>
                  </a:lnTo>
                  <a:lnTo>
                    <a:pt x="573" y="143"/>
                  </a:lnTo>
                  <a:lnTo>
                    <a:pt x="589" y="146"/>
                  </a:lnTo>
                  <a:lnTo>
                    <a:pt x="608" y="151"/>
                  </a:lnTo>
                  <a:lnTo>
                    <a:pt x="632" y="156"/>
                  </a:lnTo>
                  <a:lnTo>
                    <a:pt x="660" y="163"/>
                  </a:lnTo>
                  <a:lnTo>
                    <a:pt x="682" y="170"/>
                  </a:lnTo>
                  <a:lnTo>
                    <a:pt x="701" y="181"/>
                  </a:lnTo>
                  <a:lnTo>
                    <a:pt x="719" y="193"/>
                  </a:lnTo>
                  <a:lnTo>
                    <a:pt x="734" y="206"/>
                  </a:lnTo>
                  <a:lnTo>
                    <a:pt x="749" y="222"/>
                  </a:lnTo>
                  <a:lnTo>
                    <a:pt x="759" y="237"/>
                  </a:lnTo>
                  <a:lnTo>
                    <a:pt x="768" y="255"/>
                  </a:lnTo>
                  <a:lnTo>
                    <a:pt x="773" y="271"/>
                  </a:lnTo>
                  <a:lnTo>
                    <a:pt x="775" y="283"/>
                  </a:lnTo>
                  <a:lnTo>
                    <a:pt x="777" y="293"/>
                  </a:lnTo>
                  <a:lnTo>
                    <a:pt x="775" y="304"/>
                  </a:lnTo>
                  <a:lnTo>
                    <a:pt x="773" y="314"/>
                  </a:lnTo>
                  <a:lnTo>
                    <a:pt x="762" y="307"/>
                  </a:lnTo>
                  <a:lnTo>
                    <a:pt x="744" y="299"/>
                  </a:lnTo>
                  <a:lnTo>
                    <a:pt x="723" y="293"/>
                  </a:lnTo>
                  <a:lnTo>
                    <a:pt x="699" y="287"/>
                  </a:lnTo>
                  <a:lnTo>
                    <a:pt x="673" y="283"/>
                  </a:lnTo>
                  <a:lnTo>
                    <a:pt x="647" y="279"/>
                  </a:lnTo>
                  <a:lnTo>
                    <a:pt x="623" y="276"/>
                  </a:lnTo>
                  <a:lnTo>
                    <a:pt x="601" y="274"/>
                  </a:lnTo>
                  <a:lnTo>
                    <a:pt x="588" y="273"/>
                  </a:lnTo>
                  <a:lnTo>
                    <a:pt x="573" y="270"/>
                  </a:lnTo>
                  <a:lnTo>
                    <a:pt x="556" y="268"/>
                  </a:lnTo>
                  <a:lnTo>
                    <a:pt x="541" y="265"/>
                  </a:lnTo>
                  <a:lnTo>
                    <a:pt x="526" y="261"/>
                  </a:lnTo>
                  <a:lnTo>
                    <a:pt x="511" y="254"/>
                  </a:lnTo>
                  <a:lnTo>
                    <a:pt x="500" y="246"/>
                  </a:lnTo>
                  <a:lnTo>
                    <a:pt x="491" y="235"/>
                  </a:lnTo>
                  <a:lnTo>
                    <a:pt x="478" y="221"/>
                  </a:lnTo>
                  <a:lnTo>
                    <a:pt x="467" y="209"/>
                  </a:lnTo>
                  <a:lnTo>
                    <a:pt x="459" y="196"/>
                  </a:lnTo>
                  <a:lnTo>
                    <a:pt x="459" y="177"/>
                  </a:lnTo>
                  <a:lnTo>
                    <a:pt x="459" y="172"/>
                  </a:lnTo>
                  <a:lnTo>
                    <a:pt x="454" y="166"/>
                  </a:lnTo>
                  <a:lnTo>
                    <a:pt x="448" y="162"/>
                  </a:lnTo>
                  <a:lnTo>
                    <a:pt x="439" y="157"/>
                  </a:lnTo>
                  <a:lnTo>
                    <a:pt x="430" y="154"/>
                  </a:lnTo>
                  <a:lnTo>
                    <a:pt x="420" y="149"/>
                  </a:lnTo>
                  <a:lnTo>
                    <a:pt x="413" y="147"/>
                  </a:lnTo>
                  <a:lnTo>
                    <a:pt x="405" y="145"/>
                  </a:lnTo>
                  <a:lnTo>
                    <a:pt x="396" y="143"/>
                  </a:lnTo>
                  <a:lnTo>
                    <a:pt x="387" y="141"/>
                  </a:lnTo>
                  <a:lnTo>
                    <a:pt x="381" y="142"/>
                  </a:lnTo>
                  <a:lnTo>
                    <a:pt x="379" y="144"/>
                  </a:lnTo>
                  <a:lnTo>
                    <a:pt x="381" y="148"/>
                  </a:lnTo>
                  <a:lnTo>
                    <a:pt x="381" y="154"/>
                  </a:lnTo>
                  <a:lnTo>
                    <a:pt x="385" y="158"/>
                  </a:lnTo>
                  <a:lnTo>
                    <a:pt x="389" y="163"/>
                  </a:lnTo>
                  <a:lnTo>
                    <a:pt x="394" y="166"/>
                  </a:lnTo>
                  <a:lnTo>
                    <a:pt x="405" y="171"/>
                  </a:lnTo>
                  <a:lnTo>
                    <a:pt x="418" y="178"/>
                  </a:lnTo>
                  <a:lnTo>
                    <a:pt x="435" y="187"/>
                  </a:lnTo>
                  <a:lnTo>
                    <a:pt x="452" y="197"/>
                  </a:lnTo>
                  <a:lnTo>
                    <a:pt x="469" y="208"/>
                  </a:lnTo>
                  <a:lnTo>
                    <a:pt x="482" y="222"/>
                  </a:lnTo>
                  <a:lnTo>
                    <a:pt x="493" y="237"/>
                  </a:lnTo>
                  <a:close/>
                </a:path>
              </a:pathLst>
            </a:custGeom>
            <a:solidFill>
              <a:srgbClr val="FF0019"/>
            </a:solidFill>
            <a:ln w="9525">
              <a:noFill/>
              <a:round/>
              <a:headEnd/>
              <a:tailEnd/>
            </a:ln>
          </p:spPr>
          <p:txBody>
            <a:bodyPr/>
            <a:lstStyle/>
            <a:p>
              <a:endParaRPr lang="en-US"/>
            </a:p>
          </p:txBody>
        </p:sp>
        <p:sp>
          <p:nvSpPr>
            <p:cNvPr id="115" name="Freeform 315"/>
            <p:cNvSpPr>
              <a:spLocks/>
            </p:cNvSpPr>
            <p:nvPr/>
          </p:nvSpPr>
          <p:spPr bwMode="auto">
            <a:xfrm>
              <a:off x="-796" y="3040"/>
              <a:ext cx="155" cy="175"/>
            </a:xfrm>
            <a:custGeom>
              <a:avLst/>
              <a:gdLst/>
              <a:ahLst/>
              <a:cxnLst>
                <a:cxn ang="0">
                  <a:pos x="236" y="169"/>
                </a:cxn>
                <a:cxn ang="0">
                  <a:pos x="245" y="160"/>
                </a:cxn>
                <a:cxn ang="0">
                  <a:pos x="264" y="157"/>
                </a:cxn>
                <a:cxn ang="0">
                  <a:pos x="279" y="160"/>
                </a:cxn>
                <a:cxn ang="0">
                  <a:pos x="282" y="164"/>
                </a:cxn>
                <a:cxn ang="0">
                  <a:pos x="292" y="165"/>
                </a:cxn>
                <a:cxn ang="0">
                  <a:pos x="307" y="167"/>
                </a:cxn>
                <a:cxn ang="0">
                  <a:pos x="310" y="166"/>
                </a:cxn>
                <a:cxn ang="0">
                  <a:pos x="305" y="160"/>
                </a:cxn>
                <a:cxn ang="0">
                  <a:pos x="294" y="155"/>
                </a:cxn>
                <a:cxn ang="0">
                  <a:pos x="282" y="154"/>
                </a:cxn>
                <a:cxn ang="0">
                  <a:pos x="268" y="155"/>
                </a:cxn>
                <a:cxn ang="0">
                  <a:pos x="256" y="148"/>
                </a:cxn>
                <a:cxn ang="0">
                  <a:pos x="253" y="139"/>
                </a:cxn>
                <a:cxn ang="0">
                  <a:pos x="255" y="134"/>
                </a:cxn>
                <a:cxn ang="0">
                  <a:pos x="260" y="131"/>
                </a:cxn>
                <a:cxn ang="0">
                  <a:pos x="268" y="126"/>
                </a:cxn>
                <a:cxn ang="0">
                  <a:pos x="281" y="123"/>
                </a:cxn>
                <a:cxn ang="0">
                  <a:pos x="294" y="105"/>
                </a:cxn>
                <a:cxn ang="0">
                  <a:pos x="284" y="72"/>
                </a:cxn>
                <a:cxn ang="0">
                  <a:pos x="243" y="44"/>
                </a:cxn>
                <a:cxn ang="0">
                  <a:pos x="173" y="24"/>
                </a:cxn>
                <a:cxn ang="0">
                  <a:pos x="108" y="17"/>
                </a:cxn>
                <a:cxn ang="0">
                  <a:pos x="71" y="12"/>
                </a:cxn>
                <a:cxn ang="0">
                  <a:pos x="35" y="7"/>
                </a:cxn>
                <a:cxn ang="0">
                  <a:pos x="9" y="2"/>
                </a:cxn>
                <a:cxn ang="0">
                  <a:pos x="11" y="8"/>
                </a:cxn>
                <a:cxn ang="0">
                  <a:pos x="30" y="30"/>
                </a:cxn>
                <a:cxn ang="0">
                  <a:pos x="43" y="53"/>
                </a:cxn>
                <a:cxn ang="0">
                  <a:pos x="56" y="76"/>
                </a:cxn>
                <a:cxn ang="0">
                  <a:pos x="65" y="98"/>
                </a:cxn>
                <a:cxn ang="0">
                  <a:pos x="86" y="126"/>
                </a:cxn>
                <a:cxn ang="0">
                  <a:pos x="125" y="154"/>
                </a:cxn>
                <a:cxn ang="0">
                  <a:pos x="191" y="172"/>
                </a:cxn>
              </a:cxnLst>
              <a:rect l="0" t="0" r="r" b="b"/>
              <a:pathLst>
                <a:path w="310" h="175">
                  <a:moveTo>
                    <a:pt x="236" y="175"/>
                  </a:moveTo>
                  <a:lnTo>
                    <a:pt x="236" y="169"/>
                  </a:lnTo>
                  <a:lnTo>
                    <a:pt x="240" y="164"/>
                  </a:lnTo>
                  <a:lnTo>
                    <a:pt x="245" y="160"/>
                  </a:lnTo>
                  <a:lnTo>
                    <a:pt x="255" y="158"/>
                  </a:lnTo>
                  <a:lnTo>
                    <a:pt x="264" y="157"/>
                  </a:lnTo>
                  <a:lnTo>
                    <a:pt x="273" y="158"/>
                  </a:lnTo>
                  <a:lnTo>
                    <a:pt x="279" y="160"/>
                  </a:lnTo>
                  <a:lnTo>
                    <a:pt x="281" y="162"/>
                  </a:lnTo>
                  <a:lnTo>
                    <a:pt x="282" y="164"/>
                  </a:lnTo>
                  <a:lnTo>
                    <a:pt x="286" y="164"/>
                  </a:lnTo>
                  <a:lnTo>
                    <a:pt x="292" y="165"/>
                  </a:lnTo>
                  <a:lnTo>
                    <a:pt x="299" y="166"/>
                  </a:lnTo>
                  <a:lnTo>
                    <a:pt x="307" y="167"/>
                  </a:lnTo>
                  <a:lnTo>
                    <a:pt x="310" y="167"/>
                  </a:lnTo>
                  <a:lnTo>
                    <a:pt x="310" y="166"/>
                  </a:lnTo>
                  <a:lnTo>
                    <a:pt x="309" y="163"/>
                  </a:lnTo>
                  <a:lnTo>
                    <a:pt x="305" y="160"/>
                  </a:lnTo>
                  <a:lnTo>
                    <a:pt x="299" y="158"/>
                  </a:lnTo>
                  <a:lnTo>
                    <a:pt x="294" y="155"/>
                  </a:lnTo>
                  <a:lnTo>
                    <a:pt x="286" y="153"/>
                  </a:lnTo>
                  <a:lnTo>
                    <a:pt x="282" y="154"/>
                  </a:lnTo>
                  <a:lnTo>
                    <a:pt x="275" y="155"/>
                  </a:lnTo>
                  <a:lnTo>
                    <a:pt x="268" y="155"/>
                  </a:lnTo>
                  <a:lnTo>
                    <a:pt x="262" y="153"/>
                  </a:lnTo>
                  <a:lnTo>
                    <a:pt x="256" y="148"/>
                  </a:lnTo>
                  <a:lnTo>
                    <a:pt x="253" y="143"/>
                  </a:lnTo>
                  <a:lnTo>
                    <a:pt x="253" y="139"/>
                  </a:lnTo>
                  <a:lnTo>
                    <a:pt x="253" y="136"/>
                  </a:lnTo>
                  <a:lnTo>
                    <a:pt x="255" y="134"/>
                  </a:lnTo>
                  <a:lnTo>
                    <a:pt x="256" y="132"/>
                  </a:lnTo>
                  <a:lnTo>
                    <a:pt x="260" y="131"/>
                  </a:lnTo>
                  <a:lnTo>
                    <a:pt x="262" y="129"/>
                  </a:lnTo>
                  <a:lnTo>
                    <a:pt x="268" y="126"/>
                  </a:lnTo>
                  <a:lnTo>
                    <a:pt x="275" y="124"/>
                  </a:lnTo>
                  <a:lnTo>
                    <a:pt x="281" y="123"/>
                  </a:lnTo>
                  <a:lnTo>
                    <a:pt x="286" y="123"/>
                  </a:lnTo>
                  <a:lnTo>
                    <a:pt x="294" y="105"/>
                  </a:lnTo>
                  <a:lnTo>
                    <a:pt x="292" y="89"/>
                  </a:lnTo>
                  <a:lnTo>
                    <a:pt x="284" y="72"/>
                  </a:lnTo>
                  <a:lnTo>
                    <a:pt x="268" y="57"/>
                  </a:lnTo>
                  <a:lnTo>
                    <a:pt x="243" y="44"/>
                  </a:lnTo>
                  <a:lnTo>
                    <a:pt x="212" y="34"/>
                  </a:lnTo>
                  <a:lnTo>
                    <a:pt x="173" y="24"/>
                  </a:lnTo>
                  <a:lnTo>
                    <a:pt x="126" y="19"/>
                  </a:lnTo>
                  <a:lnTo>
                    <a:pt x="108" y="17"/>
                  </a:lnTo>
                  <a:lnTo>
                    <a:pt x="89" y="15"/>
                  </a:lnTo>
                  <a:lnTo>
                    <a:pt x="71" y="12"/>
                  </a:lnTo>
                  <a:lnTo>
                    <a:pt x="52" y="9"/>
                  </a:lnTo>
                  <a:lnTo>
                    <a:pt x="35" y="7"/>
                  </a:lnTo>
                  <a:lnTo>
                    <a:pt x="20" y="4"/>
                  </a:lnTo>
                  <a:lnTo>
                    <a:pt x="9" y="2"/>
                  </a:lnTo>
                  <a:lnTo>
                    <a:pt x="0" y="0"/>
                  </a:lnTo>
                  <a:lnTo>
                    <a:pt x="11" y="8"/>
                  </a:lnTo>
                  <a:lnTo>
                    <a:pt x="20" y="18"/>
                  </a:lnTo>
                  <a:lnTo>
                    <a:pt x="30" y="30"/>
                  </a:lnTo>
                  <a:lnTo>
                    <a:pt x="37" y="41"/>
                  </a:lnTo>
                  <a:lnTo>
                    <a:pt x="43" y="53"/>
                  </a:lnTo>
                  <a:lnTo>
                    <a:pt x="50" y="66"/>
                  </a:lnTo>
                  <a:lnTo>
                    <a:pt x="56" y="76"/>
                  </a:lnTo>
                  <a:lnTo>
                    <a:pt x="59" y="86"/>
                  </a:lnTo>
                  <a:lnTo>
                    <a:pt x="65" y="98"/>
                  </a:lnTo>
                  <a:lnTo>
                    <a:pt x="73" y="111"/>
                  </a:lnTo>
                  <a:lnTo>
                    <a:pt x="86" y="126"/>
                  </a:lnTo>
                  <a:lnTo>
                    <a:pt x="102" y="140"/>
                  </a:lnTo>
                  <a:lnTo>
                    <a:pt x="125" y="154"/>
                  </a:lnTo>
                  <a:lnTo>
                    <a:pt x="154" y="165"/>
                  </a:lnTo>
                  <a:lnTo>
                    <a:pt x="191" y="172"/>
                  </a:lnTo>
                  <a:lnTo>
                    <a:pt x="236" y="175"/>
                  </a:lnTo>
                  <a:close/>
                </a:path>
              </a:pathLst>
            </a:custGeom>
            <a:solidFill>
              <a:srgbClr val="FF0019"/>
            </a:solidFill>
            <a:ln w="9525">
              <a:noFill/>
              <a:round/>
              <a:headEnd/>
              <a:tailEnd/>
            </a:ln>
          </p:spPr>
          <p:txBody>
            <a:bodyPr/>
            <a:lstStyle/>
            <a:p>
              <a:endParaRPr lang="en-US"/>
            </a:p>
          </p:txBody>
        </p:sp>
        <p:sp>
          <p:nvSpPr>
            <p:cNvPr id="116" name="Freeform 316"/>
            <p:cNvSpPr>
              <a:spLocks/>
            </p:cNvSpPr>
            <p:nvPr/>
          </p:nvSpPr>
          <p:spPr bwMode="auto">
            <a:xfrm>
              <a:off x="-629" y="3145"/>
              <a:ext cx="16" cy="19"/>
            </a:xfrm>
            <a:custGeom>
              <a:avLst/>
              <a:gdLst/>
              <a:ahLst/>
              <a:cxnLst>
                <a:cxn ang="0">
                  <a:pos x="0" y="7"/>
                </a:cxn>
                <a:cxn ang="0">
                  <a:pos x="1" y="3"/>
                </a:cxn>
                <a:cxn ang="0">
                  <a:pos x="5" y="1"/>
                </a:cxn>
                <a:cxn ang="0">
                  <a:pos x="11" y="0"/>
                </a:cxn>
                <a:cxn ang="0">
                  <a:pos x="16" y="0"/>
                </a:cxn>
                <a:cxn ang="0">
                  <a:pos x="22" y="1"/>
                </a:cxn>
                <a:cxn ang="0">
                  <a:pos x="27" y="3"/>
                </a:cxn>
                <a:cxn ang="0">
                  <a:pos x="29" y="5"/>
                </a:cxn>
                <a:cxn ang="0">
                  <a:pos x="31" y="9"/>
                </a:cxn>
                <a:cxn ang="0">
                  <a:pos x="29" y="13"/>
                </a:cxn>
                <a:cxn ang="0">
                  <a:pos x="27" y="16"/>
                </a:cxn>
                <a:cxn ang="0">
                  <a:pos x="22" y="18"/>
                </a:cxn>
                <a:cxn ang="0">
                  <a:pos x="18" y="19"/>
                </a:cxn>
                <a:cxn ang="0">
                  <a:pos x="13" y="18"/>
                </a:cxn>
                <a:cxn ang="0">
                  <a:pos x="5" y="15"/>
                </a:cxn>
                <a:cxn ang="0">
                  <a:pos x="1" y="11"/>
                </a:cxn>
                <a:cxn ang="0">
                  <a:pos x="0" y="7"/>
                </a:cxn>
              </a:cxnLst>
              <a:rect l="0" t="0" r="r" b="b"/>
              <a:pathLst>
                <a:path w="31" h="19">
                  <a:moveTo>
                    <a:pt x="0" y="7"/>
                  </a:moveTo>
                  <a:lnTo>
                    <a:pt x="1" y="3"/>
                  </a:lnTo>
                  <a:lnTo>
                    <a:pt x="5" y="1"/>
                  </a:lnTo>
                  <a:lnTo>
                    <a:pt x="11" y="0"/>
                  </a:lnTo>
                  <a:lnTo>
                    <a:pt x="16" y="0"/>
                  </a:lnTo>
                  <a:lnTo>
                    <a:pt x="22" y="1"/>
                  </a:lnTo>
                  <a:lnTo>
                    <a:pt x="27" y="3"/>
                  </a:lnTo>
                  <a:lnTo>
                    <a:pt x="29" y="5"/>
                  </a:lnTo>
                  <a:lnTo>
                    <a:pt x="31" y="9"/>
                  </a:lnTo>
                  <a:lnTo>
                    <a:pt x="29" y="13"/>
                  </a:lnTo>
                  <a:lnTo>
                    <a:pt x="27" y="16"/>
                  </a:lnTo>
                  <a:lnTo>
                    <a:pt x="22" y="18"/>
                  </a:lnTo>
                  <a:lnTo>
                    <a:pt x="18" y="19"/>
                  </a:lnTo>
                  <a:lnTo>
                    <a:pt x="13" y="18"/>
                  </a:lnTo>
                  <a:lnTo>
                    <a:pt x="5" y="15"/>
                  </a:lnTo>
                  <a:lnTo>
                    <a:pt x="1" y="11"/>
                  </a:lnTo>
                  <a:lnTo>
                    <a:pt x="0" y="7"/>
                  </a:lnTo>
                  <a:close/>
                </a:path>
              </a:pathLst>
            </a:custGeom>
            <a:solidFill>
              <a:srgbClr val="007F00"/>
            </a:solidFill>
            <a:ln w="9525">
              <a:noFill/>
              <a:round/>
              <a:headEnd/>
              <a:tailEnd/>
            </a:ln>
          </p:spPr>
          <p:txBody>
            <a:bodyPr/>
            <a:lstStyle/>
            <a:p>
              <a:endParaRPr lang="en-US"/>
            </a:p>
          </p:txBody>
        </p:sp>
        <p:sp>
          <p:nvSpPr>
            <p:cNvPr id="117" name="Freeform 317"/>
            <p:cNvSpPr>
              <a:spLocks/>
            </p:cNvSpPr>
            <p:nvPr/>
          </p:nvSpPr>
          <p:spPr bwMode="auto">
            <a:xfrm>
              <a:off x="-597" y="3170"/>
              <a:ext cx="18" cy="20"/>
            </a:xfrm>
            <a:custGeom>
              <a:avLst/>
              <a:gdLst/>
              <a:ahLst/>
              <a:cxnLst>
                <a:cxn ang="0">
                  <a:pos x="3" y="2"/>
                </a:cxn>
                <a:cxn ang="0">
                  <a:pos x="9" y="0"/>
                </a:cxn>
                <a:cxn ang="0">
                  <a:pos x="18" y="0"/>
                </a:cxn>
                <a:cxn ang="0">
                  <a:pos x="26" y="1"/>
                </a:cxn>
                <a:cxn ang="0">
                  <a:pos x="31" y="3"/>
                </a:cxn>
                <a:cxn ang="0">
                  <a:pos x="35" y="6"/>
                </a:cxn>
                <a:cxn ang="0">
                  <a:pos x="35" y="10"/>
                </a:cxn>
                <a:cxn ang="0">
                  <a:pos x="35" y="14"/>
                </a:cxn>
                <a:cxn ang="0">
                  <a:pos x="33" y="17"/>
                </a:cxn>
                <a:cxn ang="0">
                  <a:pos x="27" y="20"/>
                </a:cxn>
                <a:cxn ang="0">
                  <a:pos x="18" y="20"/>
                </a:cxn>
                <a:cxn ang="0">
                  <a:pos x="11" y="17"/>
                </a:cxn>
                <a:cxn ang="0">
                  <a:pos x="5" y="15"/>
                </a:cxn>
                <a:cxn ang="0">
                  <a:pos x="1" y="12"/>
                </a:cxn>
                <a:cxn ang="0">
                  <a:pos x="0" y="8"/>
                </a:cxn>
                <a:cxn ang="0">
                  <a:pos x="0" y="5"/>
                </a:cxn>
                <a:cxn ang="0">
                  <a:pos x="3" y="2"/>
                </a:cxn>
              </a:cxnLst>
              <a:rect l="0" t="0" r="r" b="b"/>
              <a:pathLst>
                <a:path w="35" h="20">
                  <a:moveTo>
                    <a:pt x="3" y="2"/>
                  </a:moveTo>
                  <a:lnTo>
                    <a:pt x="9" y="0"/>
                  </a:lnTo>
                  <a:lnTo>
                    <a:pt x="18" y="0"/>
                  </a:lnTo>
                  <a:lnTo>
                    <a:pt x="26" y="1"/>
                  </a:lnTo>
                  <a:lnTo>
                    <a:pt x="31" y="3"/>
                  </a:lnTo>
                  <a:lnTo>
                    <a:pt x="35" y="6"/>
                  </a:lnTo>
                  <a:lnTo>
                    <a:pt x="35" y="10"/>
                  </a:lnTo>
                  <a:lnTo>
                    <a:pt x="35" y="14"/>
                  </a:lnTo>
                  <a:lnTo>
                    <a:pt x="33" y="17"/>
                  </a:lnTo>
                  <a:lnTo>
                    <a:pt x="27" y="20"/>
                  </a:lnTo>
                  <a:lnTo>
                    <a:pt x="18" y="20"/>
                  </a:lnTo>
                  <a:lnTo>
                    <a:pt x="11" y="17"/>
                  </a:lnTo>
                  <a:lnTo>
                    <a:pt x="5" y="15"/>
                  </a:lnTo>
                  <a:lnTo>
                    <a:pt x="1" y="12"/>
                  </a:lnTo>
                  <a:lnTo>
                    <a:pt x="0" y="8"/>
                  </a:lnTo>
                  <a:lnTo>
                    <a:pt x="0" y="5"/>
                  </a:lnTo>
                  <a:lnTo>
                    <a:pt x="3" y="2"/>
                  </a:lnTo>
                  <a:close/>
                </a:path>
              </a:pathLst>
            </a:custGeom>
            <a:solidFill>
              <a:srgbClr val="007F00"/>
            </a:solidFill>
            <a:ln w="9525">
              <a:noFill/>
              <a:round/>
              <a:headEnd/>
              <a:tailEnd/>
            </a:ln>
          </p:spPr>
          <p:txBody>
            <a:bodyPr/>
            <a:lstStyle/>
            <a:p>
              <a:endParaRPr lang="en-US"/>
            </a:p>
          </p:txBody>
        </p:sp>
        <p:sp>
          <p:nvSpPr>
            <p:cNvPr id="118" name="Freeform 318"/>
            <p:cNvSpPr>
              <a:spLocks/>
            </p:cNvSpPr>
            <p:nvPr/>
          </p:nvSpPr>
          <p:spPr bwMode="auto">
            <a:xfrm>
              <a:off x="-636" y="3193"/>
              <a:ext cx="17" cy="19"/>
            </a:xfrm>
            <a:custGeom>
              <a:avLst/>
              <a:gdLst/>
              <a:ahLst/>
              <a:cxnLst>
                <a:cxn ang="0">
                  <a:pos x="3" y="4"/>
                </a:cxn>
                <a:cxn ang="0">
                  <a:pos x="7" y="2"/>
                </a:cxn>
                <a:cxn ang="0">
                  <a:pos x="14" y="0"/>
                </a:cxn>
                <a:cxn ang="0">
                  <a:pos x="22" y="0"/>
                </a:cxn>
                <a:cxn ang="0">
                  <a:pos x="29" y="2"/>
                </a:cxn>
                <a:cxn ang="0">
                  <a:pos x="33" y="6"/>
                </a:cxn>
                <a:cxn ang="0">
                  <a:pos x="33" y="10"/>
                </a:cxn>
                <a:cxn ang="0">
                  <a:pos x="31" y="14"/>
                </a:cxn>
                <a:cxn ang="0">
                  <a:pos x="27" y="17"/>
                </a:cxn>
                <a:cxn ang="0">
                  <a:pos x="22" y="18"/>
                </a:cxn>
                <a:cxn ang="0">
                  <a:pos x="16" y="19"/>
                </a:cxn>
                <a:cxn ang="0">
                  <a:pos x="9" y="19"/>
                </a:cxn>
                <a:cxn ang="0">
                  <a:pos x="3" y="17"/>
                </a:cxn>
                <a:cxn ang="0">
                  <a:pos x="0" y="14"/>
                </a:cxn>
                <a:cxn ang="0">
                  <a:pos x="0" y="10"/>
                </a:cxn>
                <a:cxn ang="0">
                  <a:pos x="1" y="7"/>
                </a:cxn>
                <a:cxn ang="0">
                  <a:pos x="3" y="4"/>
                </a:cxn>
              </a:cxnLst>
              <a:rect l="0" t="0" r="r" b="b"/>
              <a:pathLst>
                <a:path w="33" h="19">
                  <a:moveTo>
                    <a:pt x="3" y="4"/>
                  </a:moveTo>
                  <a:lnTo>
                    <a:pt x="7" y="2"/>
                  </a:lnTo>
                  <a:lnTo>
                    <a:pt x="14" y="0"/>
                  </a:lnTo>
                  <a:lnTo>
                    <a:pt x="22" y="0"/>
                  </a:lnTo>
                  <a:lnTo>
                    <a:pt x="29" y="2"/>
                  </a:lnTo>
                  <a:lnTo>
                    <a:pt x="33" y="6"/>
                  </a:lnTo>
                  <a:lnTo>
                    <a:pt x="33" y="10"/>
                  </a:lnTo>
                  <a:lnTo>
                    <a:pt x="31" y="14"/>
                  </a:lnTo>
                  <a:lnTo>
                    <a:pt x="27" y="17"/>
                  </a:lnTo>
                  <a:lnTo>
                    <a:pt x="22" y="18"/>
                  </a:lnTo>
                  <a:lnTo>
                    <a:pt x="16" y="19"/>
                  </a:lnTo>
                  <a:lnTo>
                    <a:pt x="9" y="19"/>
                  </a:lnTo>
                  <a:lnTo>
                    <a:pt x="3" y="17"/>
                  </a:lnTo>
                  <a:lnTo>
                    <a:pt x="0" y="14"/>
                  </a:lnTo>
                  <a:lnTo>
                    <a:pt x="0" y="10"/>
                  </a:lnTo>
                  <a:lnTo>
                    <a:pt x="1" y="7"/>
                  </a:lnTo>
                  <a:lnTo>
                    <a:pt x="3" y="4"/>
                  </a:lnTo>
                  <a:close/>
                </a:path>
              </a:pathLst>
            </a:custGeom>
            <a:solidFill>
              <a:srgbClr val="007F00"/>
            </a:solidFill>
            <a:ln w="9525">
              <a:noFill/>
              <a:round/>
              <a:headEnd/>
              <a:tailEnd/>
            </a:ln>
          </p:spPr>
          <p:txBody>
            <a:bodyPr/>
            <a:lstStyle/>
            <a:p>
              <a:endParaRPr lang="en-US"/>
            </a:p>
          </p:txBody>
        </p:sp>
        <p:sp>
          <p:nvSpPr>
            <p:cNvPr id="119" name="Freeform 319"/>
            <p:cNvSpPr>
              <a:spLocks/>
            </p:cNvSpPr>
            <p:nvPr/>
          </p:nvSpPr>
          <p:spPr bwMode="auto">
            <a:xfrm>
              <a:off x="-664" y="3169"/>
              <a:ext cx="18" cy="19"/>
            </a:xfrm>
            <a:custGeom>
              <a:avLst/>
              <a:gdLst/>
              <a:ahLst/>
              <a:cxnLst>
                <a:cxn ang="0">
                  <a:pos x="5" y="1"/>
                </a:cxn>
                <a:cxn ang="0">
                  <a:pos x="2" y="4"/>
                </a:cxn>
                <a:cxn ang="0">
                  <a:pos x="0" y="8"/>
                </a:cxn>
                <a:cxn ang="0">
                  <a:pos x="0" y="12"/>
                </a:cxn>
                <a:cxn ang="0">
                  <a:pos x="2" y="15"/>
                </a:cxn>
                <a:cxn ang="0">
                  <a:pos x="7" y="17"/>
                </a:cxn>
                <a:cxn ang="0">
                  <a:pos x="16" y="19"/>
                </a:cxn>
                <a:cxn ang="0">
                  <a:pos x="24" y="19"/>
                </a:cxn>
                <a:cxn ang="0">
                  <a:pos x="30" y="17"/>
                </a:cxn>
                <a:cxn ang="0">
                  <a:pos x="33" y="14"/>
                </a:cxn>
                <a:cxn ang="0">
                  <a:pos x="35" y="11"/>
                </a:cxn>
                <a:cxn ang="0">
                  <a:pos x="35" y="8"/>
                </a:cxn>
                <a:cxn ang="0">
                  <a:pos x="33" y="5"/>
                </a:cxn>
                <a:cxn ang="0">
                  <a:pos x="28" y="3"/>
                </a:cxn>
                <a:cxn ang="0">
                  <a:pos x="20" y="1"/>
                </a:cxn>
                <a:cxn ang="0">
                  <a:pos x="11" y="0"/>
                </a:cxn>
                <a:cxn ang="0">
                  <a:pos x="5" y="1"/>
                </a:cxn>
              </a:cxnLst>
              <a:rect l="0" t="0" r="r" b="b"/>
              <a:pathLst>
                <a:path w="35" h="19">
                  <a:moveTo>
                    <a:pt x="5" y="1"/>
                  </a:moveTo>
                  <a:lnTo>
                    <a:pt x="2" y="4"/>
                  </a:lnTo>
                  <a:lnTo>
                    <a:pt x="0" y="8"/>
                  </a:lnTo>
                  <a:lnTo>
                    <a:pt x="0" y="12"/>
                  </a:lnTo>
                  <a:lnTo>
                    <a:pt x="2" y="15"/>
                  </a:lnTo>
                  <a:lnTo>
                    <a:pt x="7" y="17"/>
                  </a:lnTo>
                  <a:lnTo>
                    <a:pt x="16" y="19"/>
                  </a:lnTo>
                  <a:lnTo>
                    <a:pt x="24" y="19"/>
                  </a:lnTo>
                  <a:lnTo>
                    <a:pt x="30" y="17"/>
                  </a:lnTo>
                  <a:lnTo>
                    <a:pt x="33" y="14"/>
                  </a:lnTo>
                  <a:lnTo>
                    <a:pt x="35" y="11"/>
                  </a:lnTo>
                  <a:lnTo>
                    <a:pt x="35" y="8"/>
                  </a:lnTo>
                  <a:lnTo>
                    <a:pt x="33" y="5"/>
                  </a:lnTo>
                  <a:lnTo>
                    <a:pt x="28" y="3"/>
                  </a:lnTo>
                  <a:lnTo>
                    <a:pt x="20" y="1"/>
                  </a:lnTo>
                  <a:lnTo>
                    <a:pt x="11" y="0"/>
                  </a:lnTo>
                  <a:lnTo>
                    <a:pt x="5" y="1"/>
                  </a:lnTo>
                  <a:close/>
                </a:path>
              </a:pathLst>
            </a:custGeom>
            <a:solidFill>
              <a:srgbClr val="007F00"/>
            </a:solidFill>
            <a:ln w="9525">
              <a:noFill/>
              <a:round/>
              <a:headEnd/>
              <a:tailEnd/>
            </a:ln>
          </p:spPr>
          <p:txBody>
            <a:bodyPr/>
            <a:lstStyle/>
            <a:p>
              <a:endParaRPr lang="en-US"/>
            </a:p>
          </p:txBody>
        </p:sp>
        <p:sp>
          <p:nvSpPr>
            <p:cNvPr id="120" name="Freeform 320"/>
            <p:cNvSpPr>
              <a:spLocks/>
            </p:cNvSpPr>
            <p:nvPr/>
          </p:nvSpPr>
          <p:spPr bwMode="auto">
            <a:xfrm>
              <a:off x="-674" y="3205"/>
              <a:ext cx="15" cy="18"/>
            </a:xfrm>
            <a:custGeom>
              <a:avLst/>
              <a:gdLst/>
              <a:ahLst/>
              <a:cxnLst>
                <a:cxn ang="0">
                  <a:pos x="0" y="11"/>
                </a:cxn>
                <a:cxn ang="0">
                  <a:pos x="0" y="8"/>
                </a:cxn>
                <a:cxn ang="0">
                  <a:pos x="0" y="5"/>
                </a:cxn>
                <a:cxn ang="0">
                  <a:pos x="4" y="3"/>
                </a:cxn>
                <a:cxn ang="0">
                  <a:pos x="10" y="1"/>
                </a:cxn>
                <a:cxn ang="0">
                  <a:pos x="19" y="0"/>
                </a:cxn>
                <a:cxn ang="0">
                  <a:pos x="24" y="1"/>
                </a:cxn>
                <a:cxn ang="0">
                  <a:pos x="28" y="3"/>
                </a:cxn>
                <a:cxn ang="0">
                  <a:pos x="30" y="6"/>
                </a:cxn>
                <a:cxn ang="0">
                  <a:pos x="30" y="9"/>
                </a:cxn>
                <a:cxn ang="0">
                  <a:pos x="28" y="13"/>
                </a:cxn>
                <a:cxn ang="0">
                  <a:pos x="23" y="16"/>
                </a:cxn>
                <a:cxn ang="0">
                  <a:pos x="19" y="18"/>
                </a:cxn>
                <a:cxn ang="0">
                  <a:pos x="13" y="18"/>
                </a:cxn>
                <a:cxn ang="0">
                  <a:pos x="8" y="16"/>
                </a:cxn>
                <a:cxn ang="0">
                  <a:pos x="2" y="13"/>
                </a:cxn>
                <a:cxn ang="0">
                  <a:pos x="0" y="11"/>
                </a:cxn>
              </a:cxnLst>
              <a:rect l="0" t="0" r="r" b="b"/>
              <a:pathLst>
                <a:path w="30" h="18">
                  <a:moveTo>
                    <a:pt x="0" y="11"/>
                  </a:moveTo>
                  <a:lnTo>
                    <a:pt x="0" y="8"/>
                  </a:lnTo>
                  <a:lnTo>
                    <a:pt x="0" y="5"/>
                  </a:lnTo>
                  <a:lnTo>
                    <a:pt x="4" y="3"/>
                  </a:lnTo>
                  <a:lnTo>
                    <a:pt x="10" y="1"/>
                  </a:lnTo>
                  <a:lnTo>
                    <a:pt x="19" y="0"/>
                  </a:lnTo>
                  <a:lnTo>
                    <a:pt x="24" y="1"/>
                  </a:lnTo>
                  <a:lnTo>
                    <a:pt x="28" y="3"/>
                  </a:lnTo>
                  <a:lnTo>
                    <a:pt x="30" y="6"/>
                  </a:lnTo>
                  <a:lnTo>
                    <a:pt x="30" y="9"/>
                  </a:lnTo>
                  <a:lnTo>
                    <a:pt x="28" y="13"/>
                  </a:lnTo>
                  <a:lnTo>
                    <a:pt x="23" y="16"/>
                  </a:lnTo>
                  <a:lnTo>
                    <a:pt x="19" y="18"/>
                  </a:lnTo>
                  <a:lnTo>
                    <a:pt x="13" y="18"/>
                  </a:lnTo>
                  <a:lnTo>
                    <a:pt x="8" y="16"/>
                  </a:lnTo>
                  <a:lnTo>
                    <a:pt x="2" y="13"/>
                  </a:lnTo>
                  <a:lnTo>
                    <a:pt x="0" y="11"/>
                  </a:lnTo>
                  <a:close/>
                </a:path>
              </a:pathLst>
            </a:custGeom>
            <a:solidFill>
              <a:srgbClr val="007F00"/>
            </a:solidFill>
            <a:ln w="9525">
              <a:noFill/>
              <a:round/>
              <a:headEnd/>
              <a:tailEnd/>
            </a:ln>
          </p:spPr>
          <p:txBody>
            <a:bodyPr/>
            <a:lstStyle/>
            <a:p>
              <a:endParaRPr lang="en-US"/>
            </a:p>
          </p:txBody>
        </p:sp>
        <p:sp>
          <p:nvSpPr>
            <p:cNvPr id="121" name="Freeform 321"/>
            <p:cNvSpPr>
              <a:spLocks/>
            </p:cNvSpPr>
            <p:nvPr/>
          </p:nvSpPr>
          <p:spPr bwMode="auto">
            <a:xfrm>
              <a:off x="-647" y="3232"/>
              <a:ext cx="13" cy="20"/>
            </a:xfrm>
            <a:custGeom>
              <a:avLst/>
              <a:gdLst/>
              <a:ahLst/>
              <a:cxnLst>
                <a:cxn ang="0">
                  <a:pos x="10" y="20"/>
                </a:cxn>
                <a:cxn ang="0">
                  <a:pos x="4" y="18"/>
                </a:cxn>
                <a:cxn ang="0">
                  <a:pos x="0" y="16"/>
                </a:cxn>
                <a:cxn ang="0">
                  <a:pos x="0" y="13"/>
                </a:cxn>
                <a:cxn ang="0">
                  <a:pos x="0" y="9"/>
                </a:cxn>
                <a:cxn ang="0">
                  <a:pos x="2" y="6"/>
                </a:cxn>
                <a:cxn ang="0">
                  <a:pos x="6" y="3"/>
                </a:cxn>
                <a:cxn ang="0">
                  <a:pos x="11" y="1"/>
                </a:cxn>
                <a:cxn ang="0">
                  <a:pos x="17" y="0"/>
                </a:cxn>
                <a:cxn ang="0">
                  <a:pos x="21" y="1"/>
                </a:cxn>
                <a:cxn ang="0">
                  <a:pos x="24" y="3"/>
                </a:cxn>
                <a:cxn ang="0">
                  <a:pos x="26" y="7"/>
                </a:cxn>
                <a:cxn ang="0">
                  <a:pos x="26" y="10"/>
                </a:cxn>
                <a:cxn ang="0">
                  <a:pos x="24" y="13"/>
                </a:cxn>
                <a:cxn ang="0">
                  <a:pos x="21" y="16"/>
                </a:cxn>
                <a:cxn ang="0">
                  <a:pos x="17" y="18"/>
                </a:cxn>
                <a:cxn ang="0">
                  <a:pos x="10" y="20"/>
                </a:cxn>
              </a:cxnLst>
              <a:rect l="0" t="0" r="r" b="b"/>
              <a:pathLst>
                <a:path w="26" h="20">
                  <a:moveTo>
                    <a:pt x="10" y="20"/>
                  </a:moveTo>
                  <a:lnTo>
                    <a:pt x="4" y="18"/>
                  </a:lnTo>
                  <a:lnTo>
                    <a:pt x="0" y="16"/>
                  </a:lnTo>
                  <a:lnTo>
                    <a:pt x="0" y="13"/>
                  </a:lnTo>
                  <a:lnTo>
                    <a:pt x="0" y="9"/>
                  </a:lnTo>
                  <a:lnTo>
                    <a:pt x="2" y="6"/>
                  </a:lnTo>
                  <a:lnTo>
                    <a:pt x="6" y="3"/>
                  </a:lnTo>
                  <a:lnTo>
                    <a:pt x="11" y="1"/>
                  </a:lnTo>
                  <a:lnTo>
                    <a:pt x="17" y="0"/>
                  </a:lnTo>
                  <a:lnTo>
                    <a:pt x="21" y="1"/>
                  </a:lnTo>
                  <a:lnTo>
                    <a:pt x="24" y="3"/>
                  </a:lnTo>
                  <a:lnTo>
                    <a:pt x="26" y="7"/>
                  </a:lnTo>
                  <a:lnTo>
                    <a:pt x="26" y="10"/>
                  </a:lnTo>
                  <a:lnTo>
                    <a:pt x="24" y="13"/>
                  </a:lnTo>
                  <a:lnTo>
                    <a:pt x="21" y="16"/>
                  </a:lnTo>
                  <a:lnTo>
                    <a:pt x="17" y="18"/>
                  </a:lnTo>
                  <a:lnTo>
                    <a:pt x="10" y="20"/>
                  </a:lnTo>
                  <a:close/>
                </a:path>
              </a:pathLst>
            </a:custGeom>
            <a:solidFill>
              <a:srgbClr val="007F00"/>
            </a:solidFill>
            <a:ln w="9525">
              <a:noFill/>
              <a:round/>
              <a:headEnd/>
              <a:tailEnd/>
            </a:ln>
          </p:spPr>
          <p:txBody>
            <a:bodyPr/>
            <a:lstStyle/>
            <a:p>
              <a:endParaRPr lang="en-US"/>
            </a:p>
          </p:txBody>
        </p:sp>
        <p:sp>
          <p:nvSpPr>
            <p:cNvPr id="122" name="Freeform 322"/>
            <p:cNvSpPr>
              <a:spLocks/>
            </p:cNvSpPr>
            <p:nvPr/>
          </p:nvSpPr>
          <p:spPr bwMode="auto">
            <a:xfrm>
              <a:off x="-624" y="3213"/>
              <a:ext cx="16" cy="23"/>
            </a:xfrm>
            <a:custGeom>
              <a:avLst/>
              <a:gdLst/>
              <a:ahLst/>
              <a:cxnLst>
                <a:cxn ang="0">
                  <a:pos x="2" y="13"/>
                </a:cxn>
                <a:cxn ang="0">
                  <a:pos x="5" y="9"/>
                </a:cxn>
                <a:cxn ang="0">
                  <a:pos x="9" y="4"/>
                </a:cxn>
                <a:cxn ang="0">
                  <a:pos x="13" y="1"/>
                </a:cxn>
                <a:cxn ang="0">
                  <a:pos x="20" y="0"/>
                </a:cxn>
                <a:cxn ang="0">
                  <a:pos x="28" y="1"/>
                </a:cxn>
                <a:cxn ang="0">
                  <a:pos x="31" y="4"/>
                </a:cxn>
                <a:cxn ang="0">
                  <a:pos x="31" y="8"/>
                </a:cxn>
                <a:cxn ang="0">
                  <a:pos x="31" y="12"/>
                </a:cxn>
                <a:cxn ang="0">
                  <a:pos x="28" y="16"/>
                </a:cxn>
                <a:cxn ang="0">
                  <a:pos x="24" y="19"/>
                </a:cxn>
                <a:cxn ang="0">
                  <a:pos x="16" y="22"/>
                </a:cxn>
                <a:cxn ang="0">
                  <a:pos x="11" y="23"/>
                </a:cxn>
                <a:cxn ang="0">
                  <a:pos x="5" y="22"/>
                </a:cxn>
                <a:cxn ang="0">
                  <a:pos x="2" y="19"/>
                </a:cxn>
                <a:cxn ang="0">
                  <a:pos x="0" y="16"/>
                </a:cxn>
                <a:cxn ang="0">
                  <a:pos x="2" y="13"/>
                </a:cxn>
              </a:cxnLst>
              <a:rect l="0" t="0" r="r" b="b"/>
              <a:pathLst>
                <a:path w="31" h="23">
                  <a:moveTo>
                    <a:pt x="2" y="13"/>
                  </a:moveTo>
                  <a:lnTo>
                    <a:pt x="5" y="9"/>
                  </a:lnTo>
                  <a:lnTo>
                    <a:pt x="9" y="4"/>
                  </a:lnTo>
                  <a:lnTo>
                    <a:pt x="13" y="1"/>
                  </a:lnTo>
                  <a:lnTo>
                    <a:pt x="20" y="0"/>
                  </a:lnTo>
                  <a:lnTo>
                    <a:pt x="28" y="1"/>
                  </a:lnTo>
                  <a:lnTo>
                    <a:pt x="31" y="4"/>
                  </a:lnTo>
                  <a:lnTo>
                    <a:pt x="31" y="8"/>
                  </a:lnTo>
                  <a:lnTo>
                    <a:pt x="31" y="12"/>
                  </a:lnTo>
                  <a:lnTo>
                    <a:pt x="28" y="16"/>
                  </a:lnTo>
                  <a:lnTo>
                    <a:pt x="24" y="19"/>
                  </a:lnTo>
                  <a:lnTo>
                    <a:pt x="16" y="22"/>
                  </a:lnTo>
                  <a:lnTo>
                    <a:pt x="11" y="23"/>
                  </a:lnTo>
                  <a:lnTo>
                    <a:pt x="5" y="22"/>
                  </a:lnTo>
                  <a:lnTo>
                    <a:pt x="2" y="19"/>
                  </a:lnTo>
                  <a:lnTo>
                    <a:pt x="0" y="16"/>
                  </a:lnTo>
                  <a:lnTo>
                    <a:pt x="2" y="13"/>
                  </a:lnTo>
                  <a:close/>
                </a:path>
              </a:pathLst>
            </a:custGeom>
            <a:solidFill>
              <a:srgbClr val="007F00"/>
            </a:solidFill>
            <a:ln w="9525">
              <a:noFill/>
              <a:round/>
              <a:headEnd/>
              <a:tailEnd/>
            </a:ln>
          </p:spPr>
          <p:txBody>
            <a:bodyPr/>
            <a:lstStyle/>
            <a:p>
              <a:endParaRPr lang="en-US"/>
            </a:p>
          </p:txBody>
        </p:sp>
        <p:sp>
          <p:nvSpPr>
            <p:cNvPr id="123" name="Freeform 323"/>
            <p:cNvSpPr>
              <a:spLocks/>
            </p:cNvSpPr>
            <p:nvPr/>
          </p:nvSpPr>
          <p:spPr bwMode="auto">
            <a:xfrm>
              <a:off x="-602" y="3218"/>
              <a:ext cx="16" cy="18"/>
            </a:xfrm>
            <a:custGeom>
              <a:avLst/>
              <a:gdLst/>
              <a:ahLst/>
              <a:cxnLst>
                <a:cxn ang="0">
                  <a:pos x="25" y="1"/>
                </a:cxn>
                <a:cxn ang="0">
                  <a:pos x="28" y="4"/>
                </a:cxn>
                <a:cxn ang="0">
                  <a:pos x="30" y="7"/>
                </a:cxn>
                <a:cxn ang="0">
                  <a:pos x="32" y="9"/>
                </a:cxn>
                <a:cxn ang="0">
                  <a:pos x="30" y="12"/>
                </a:cxn>
                <a:cxn ang="0">
                  <a:pos x="25" y="15"/>
                </a:cxn>
                <a:cxn ang="0">
                  <a:pos x="21" y="17"/>
                </a:cxn>
                <a:cxn ang="0">
                  <a:pos x="15" y="18"/>
                </a:cxn>
                <a:cxn ang="0">
                  <a:pos x="10" y="18"/>
                </a:cxn>
                <a:cxn ang="0">
                  <a:pos x="6" y="17"/>
                </a:cxn>
                <a:cxn ang="0">
                  <a:pos x="2" y="14"/>
                </a:cxn>
                <a:cxn ang="0">
                  <a:pos x="0" y="11"/>
                </a:cxn>
                <a:cxn ang="0">
                  <a:pos x="0" y="8"/>
                </a:cxn>
                <a:cxn ang="0">
                  <a:pos x="4" y="4"/>
                </a:cxn>
                <a:cxn ang="0">
                  <a:pos x="10" y="1"/>
                </a:cxn>
                <a:cxn ang="0">
                  <a:pos x="15" y="0"/>
                </a:cxn>
                <a:cxn ang="0">
                  <a:pos x="25" y="1"/>
                </a:cxn>
              </a:cxnLst>
              <a:rect l="0" t="0" r="r" b="b"/>
              <a:pathLst>
                <a:path w="32" h="18">
                  <a:moveTo>
                    <a:pt x="25" y="1"/>
                  </a:moveTo>
                  <a:lnTo>
                    <a:pt x="28" y="4"/>
                  </a:lnTo>
                  <a:lnTo>
                    <a:pt x="30" y="7"/>
                  </a:lnTo>
                  <a:lnTo>
                    <a:pt x="32" y="9"/>
                  </a:lnTo>
                  <a:lnTo>
                    <a:pt x="30" y="12"/>
                  </a:lnTo>
                  <a:lnTo>
                    <a:pt x="25" y="15"/>
                  </a:lnTo>
                  <a:lnTo>
                    <a:pt x="21" y="17"/>
                  </a:lnTo>
                  <a:lnTo>
                    <a:pt x="15" y="18"/>
                  </a:lnTo>
                  <a:lnTo>
                    <a:pt x="10" y="18"/>
                  </a:lnTo>
                  <a:lnTo>
                    <a:pt x="6" y="17"/>
                  </a:lnTo>
                  <a:lnTo>
                    <a:pt x="2" y="14"/>
                  </a:lnTo>
                  <a:lnTo>
                    <a:pt x="0" y="11"/>
                  </a:lnTo>
                  <a:lnTo>
                    <a:pt x="0" y="8"/>
                  </a:lnTo>
                  <a:lnTo>
                    <a:pt x="4" y="4"/>
                  </a:lnTo>
                  <a:lnTo>
                    <a:pt x="10" y="1"/>
                  </a:lnTo>
                  <a:lnTo>
                    <a:pt x="15" y="0"/>
                  </a:lnTo>
                  <a:lnTo>
                    <a:pt x="25" y="1"/>
                  </a:lnTo>
                  <a:close/>
                </a:path>
              </a:pathLst>
            </a:custGeom>
            <a:solidFill>
              <a:srgbClr val="007F00"/>
            </a:solidFill>
            <a:ln w="9525">
              <a:noFill/>
              <a:round/>
              <a:headEnd/>
              <a:tailEnd/>
            </a:ln>
          </p:spPr>
          <p:txBody>
            <a:bodyPr/>
            <a:lstStyle/>
            <a:p>
              <a:endParaRPr lang="en-US"/>
            </a:p>
          </p:txBody>
        </p:sp>
        <p:sp>
          <p:nvSpPr>
            <p:cNvPr id="124" name="Freeform 324"/>
            <p:cNvSpPr>
              <a:spLocks/>
            </p:cNvSpPr>
            <p:nvPr/>
          </p:nvSpPr>
          <p:spPr bwMode="auto">
            <a:xfrm>
              <a:off x="-781" y="3243"/>
              <a:ext cx="132" cy="102"/>
            </a:xfrm>
            <a:custGeom>
              <a:avLst/>
              <a:gdLst/>
              <a:ahLst/>
              <a:cxnLst>
                <a:cxn ang="0">
                  <a:pos x="258" y="11"/>
                </a:cxn>
                <a:cxn ang="0">
                  <a:pos x="252" y="9"/>
                </a:cxn>
                <a:cxn ang="0">
                  <a:pos x="250" y="4"/>
                </a:cxn>
                <a:cxn ang="0">
                  <a:pos x="237" y="12"/>
                </a:cxn>
                <a:cxn ang="0">
                  <a:pos x="211" y="9"/>
                </a:cxn>
                <a:cxn ang="0">
                  <a:pos x="156" y="2"/>
                </a:cxn>
                <a:cxn ang="0">
                  <a:pos x="113" y="1"/>
                </a:cxn>
                <a:cxn ang="0">
                  <a:pos x="106" y="5"/>
                </a:cxn>
                <a:cxn ang="0">
                  <a:pos x="143" y="4"/>
                </a:cxn>
                <a:cxn ang="0">
                  <a:pos x="189" y="11"/>
                </a:cxn>
                <a:cxn ang="0">
                  <a:pos x="221" y="19"/>
                </a:cxn>
                <a:cxn ang="0">
                  <a:pos x="217" y="23"/>
                </a:cxn>
                <a:cxn ang="0">
                  <a:pos x="197" y="29"/>
                </a:cxn>
                <a:cxn ang="0">
                  <a:pos x="174" y="31"/>
                </a:cxn>
                <a:cxn ang="0">
                  <a:pos x="133" y="25"/>
                </a:cxn>
                <a:cxn ang="0">
                  <a:pos x="89" y="23"/>
                </a:cxn>
                <a:cxn ang="0">
                  <a:pos x="67" y="28"/>
                </a:cxn>
                <a:cxn ang="0">
                  <a:pos x="81" y="28"/>
                </a:cxn>
                <a:cxn ang="0">
                  <a:pos x="104" y="28"/>
                </a:cxn>
                <a:cxn ang="0">
                  <a:pos x="130" y="30"/>
                </a:cxn>
                <a:cxn ang="0">
                  <a:pos x="161" y="35"/>
                </a:cxn>
                <a:cxn ang="0">
                  <a:pos x="165" y="42"/>
                </a:cxn>
                <a:cxn ang="0">
                  <a:pos x="126" y="49"/>
                </a:cxn>
                <a:cxn ang="0">
                  <a:pos x="89" y="46"/>
                </a:cxn>
                <a:cxn ang="0">
                  <a:pos x="57" y="42"/>
                </a:cxn>
                <a:cxn ang="0">
                  <a:pos x="68" y="47"/>
                </a:cxn>
                <a:cxn ang="0">
                  <a:pos x="98" y="54"/>
                </a:cxn>
                <a:cxn ang="0">
                  <a:pos x="65" y="60"/>
                </a:cxn>
                <a:cxn ang="0">
                  <a:pos x="22" y="67"/>
                </a:cxn>
                <a:cxn ang="0">
                  <a:pos x="0" y="72"/>
                </a:cxn>
                <a:cxn ang="0">
                  <a:pos x="13" y="73"/>
                </a:cxn>
                <a:cxn ang="0">
                  <a:pos x="48" y="71"/>
                </a:cxn>
                <a:cxn ang="0">
                  <a:pos x="91" y="64"/>
                </a:cxn>
                <a:cxn ang="0">
                  <a:pos x="107" y="68"/>
                </a:cxn>
                <a:cxn ang="0">
                  <a:pos x="91" y="97"/>
                </a:cxn>
                <a:cxn ang="0">
                  <a:pos x="93" y="102"/>
                </a:cxn>
                <a:cxn ang="0">
                  <a:pos x="115" y="80"/>
                </a:cxn>
                <a:cxn ang="0">
                  <a:pos x="133" y="59"/>
                </a:cxn>
                <a:cxn ang="0">
                  <a:pos x="159" y="53"/>
                </a:cxn>
                <a:cxn ang="0">
                  <a:pos x="184" y="47"/>
                </a:cxn>
                <a:cxn ang="0">
                  <a:pos x="185" y="67"/>
                </a:cxn>
                <a:cxn ang="0">
                  <a:pos x="174" y="93"/>
                </a:cxn>
                <a:cxn ang="0">
                  <a:pos x="184" y="88"/>
                </a:cxn>
                <a:cxn ang="0">
                  <a:pos x="204" y="55"/>
                </a:cxn>
                <a:cxn ang="0">
                  <a:pos x="223" y="32"/>
                </a:cxn>
                <a:cxn ang="0">
                  <a:pos x="239" y="23"/>
                </a:cxn>
                <a:cxn ang="0">
                  <a:pos x="245" y="28"/>
                </a:cxn>
                <a:cxn ang="0">
                  <a:pos x="239" y="62"/>
                </a:cxn>
                <a:cxn ang="0">
                  <a:pos x="254" y="44"/>
                </a:cxn>
              </a:cxnLst>
              <a:rect l="0" t="0" r="r" b="b"/>
              <a:pathLst>
                <a:path w="264" h="102">
                  <a:moveTo>
                    <a:pt x="264" y="13"/>
                  </a:moveTo>
                  <a:lnTo>
                    <a:pt x="262" y="12"/>
                  </a:lnTo>
                  <a:lnTo>
                    <a:pt x="258" y="11"/>
                  </a:lnTo>
                  <a:lnTo>
                    <a:pt x="256" y="11"/>
                  </a:lnTo>
                  <a:lnTo>
                    <a:pt x="254" y="10"/>
                  </a:lnTo>
                  <a:lnTo>
                    <a:pt x="252" y="9"/>
                  </a:lnTo>
                  <a:lnTo>
                    <a:pt x="252" y="6"/>
                  </a:lnTo>
                  <a:lnTo>
                    <a:pt x="250" y="5"/>
                  </a:lnTo>
                  <a:lnTo>
                    <a:pt x="250" y="4"/>
                  </a:lnTo>
                  <a:lnTo>
                    <a:pt x="247" y="7"/>
                  </a:lnTo>
                  <a:lnTo>
                    <a:pt x="243" y="10"/>
                  </a:lnTo>
                  <a:lnTo>
                    <a:pt x="237" y="12"/>
                  </a:lnTo>
                  <a:lnTo>
                    <a:pt x="236" y="13"/>
                  </a:lnTo>
                  <a:lnTo>
                    <a:pt x="224" y="11"/>
                  </a:lnTo>
                  <a:lnTo>
                    <a:pt x="211" y="9"/>
                  </a:lnTo>
                  <a:lnTo>
                    <a:pt x="193" y="6"/>
                  </a:lnTo>
                  <a:lnTo>
                    <a:pt x="174" y="3"/>
                  </a:lnTo>
                  <a:lnTo>
                    <a:pt x="156" y="2"/>
                  </a:lnTo>
                  <a:lnTo>
                    <a:pt x="137" y="1"/>
                  </a:lnTo>
                  <a:lnTo>
                    <a:pt x="124" y="0"/>
                  </a:lnTo>
                  <a:lnTo>
                    <a:pt x="113" y="1"/>
                  </a:lnTo>
                  <a:lnTo>
                    <a:pt x="102" y="3"/>
                  </a:lnTo>
                  <a:lnTo>
                    <a:pt x="100" y="4"/>
                  </a:lnTo>
                  <a:lnTo>
                    <a:pt x="106" y="5"/>
                  </a:lnTo>
                  <a:lnTo>
                    <a:pt x="113" y="4"/>
                  </a:lnTo>
                  <a:lnTo>
                    <a:pt x="128" y="3"/>
                  </a:lnTo>
                  <a:lnTo>
                    <a:pt x="143" y="4"/>
                  </a:lnTo>
                  <a:lnTo>
                    <a:pt x="158" y="5"/>
                  </a:lnTo>
                  <a:lnTo>
                    <a:pt x="174" y="7"/>
                  </a:lnTo>
                  <a:lnTo>
                    <a:pt x="189" y="11"/>
                  </a:lnTo>
                  <a:lnTo>
                    <a:pt x="202" y="13"/>
                  </a:lnTo>
                  <a:lnTo>
                    <a:pt x="213" y="16"/>
                  </a:lnTo>
                  <a:lnTo>
                    <a:pt x="221" y="19"/>
                  </a:lnTo>
                  <a:lnTo>
                    <a:pt x="224" y="21"/>
                  </a:lnTo>
                  <a:lnTo>
                    <a:pt x="223" y="22"/>
                  </a:lnTo>
                  <a:lnTo>
                    <a:pt x="217" y="23"/>
                  </a:lnTo>
                  <a:lnTo>
                    <a:pt x="211" y="25"/>
                  </a:lnTo>
                  <a:lnTo>
                    <a:pt x="204" y="27"/>
                  </a:lnTo>
                  <a:lnTo>
                    <a:pt x="197" y="29"/>
                  </a:lnTo>
                  <a:lnTo>
                    <a:pt x="189" y="31"/>
                  </a:lnTo>
                  <a:lnTo>
                    <a:pt x="184" y="33"/>
                  </a:lnTo>
                  <a:lnTo>
                    <a:pt x="174" y="31"/>
                  </a:lnTo>
                  <a:lnTo>
                    <a:pt x="163" y="29"/>
                  </a:lnTo>
                  <a:lnTo>
                    <a:pt x="148" y="27"/>
                  </a:lnTo>
                  <a:lnTo>
                    <a:pt x="133" y="25"/>
                  </a:lnTo>
                  <a:lnTo>
                    <a:pt x="117" y="24"/>
                  </a:lnTo>
                  <a:lnTo>
                    <a:pt x="102" y="23"/>
                  </a:lnTo>
                  <a:lnTo>
                    <a:pt x="89" y="23"/>
                  </a:lnTo>
                  <a:lnTo>
                    <a:pt x="78" y="25"/>
                  </a:lnTo>
                  <a:lnTo>
                    <a:pt x="70" y="27"/>
                  </a:lnTo>
                  <a:lnTo>
                    <a:pt x="67" y="28"/>
                  </a:lnTo>
                  <a:lnTo>
                    <a:pt x="67" y="29"/>
                  </a:lnTo>
                  <a:lnTo>
                    <a:pt x="76" y="28"/>
                  </a:lnTo>
                  <a:lnTo>
                    <a:pt x="81" y="28"/>
                  </a:lnTo>
                  <a:lnTo>
                    <a:pt x="89" y="28"/>
                  </a:lnTo>
                  <a:lnTo>
                    <a:pt x="96" y="28"/>
                  </a:lnTo>
                  <a:lnTo>
                    <a:pt x="104" y="28"/>
                  </a:lnTo>
                  <a:lnTo>
                    <a:pt x="113" y="28"/>
                  </a:lnTo>
                  <a:lnTo>
                    <a:pt x="120" y="29"/>
                  </a:lnTo>
                  <a:lnTo>
                    <a:pt x="130" y="30"/>
                  </a:lnTo>
                  <a:lnTo>
                    <a:pt x="137" y="31"/>
                  </a:lnTo>
                  <a:lnTo>
                    <a:pt x="150" y="33"/>
                  </a:lnTo>
                  <a:lnTo>
                    <a:pt x="161" y="35"/>
                  </a:lnTo>
                  <a:lnTo>
                    <a:pt x="169" y="36"/>
                  </a:lnTo>
                  <a:lnTo>
                    <a:pt x="174" y="39"/>
                  </a:lnTo>
                  <a:lnTo>
                    <a:pt x="165" y="42"/>
                  </a:lnTo>
                  <a:lnTo>
                    <a:pt x="150" y="45"/>
                  </a:lnTo>
                  <a:lnTo>
                    <a:pt x="135" y="47"/>
                  </a:lnTo>
                  <a:lnTo>
                    <a:pt x="126" y="49"/>
                  </a:lnTo>
                  <a:lnTo>
                    <a:pt x="117" y="50"/>
                  </a:lnTo>
                  <a:lnTo>
                    <a:pt x="104" y="48"/>
                  </a:lnTo>
                  <a:lnTo>
                    <a:pt x="89" y="46"/>
                  </a:lnTo>
                  <a:lnTo>
                    <a:pt x="78" y="44"/>
                  </a:lnTo>
                  <a:lnTo>
                    <a:pt x="67" y="42"/>
                  </a:lnTo>
                  <a:lnTo>
                    <a:pt x="57" y="42"/>
                  </a:lnTo>
                  <a:lnTo>
                    <a:pt x="52" y="43"/>
                  </a:lnTo>
                  <a:lnTo>
                    <a:pt x="57" y="45"/>
                  </a:lnTo>
                  <a:lnTo>
                    <a:pt x="68" y="47"/>
                  </a:lnTo>
                  <a:lnTo>
                    <a:pt x="81" y="49"/>
                  </a:lnTo>
                  <a:lnTo>
                    <a:pt x="91" y="52"/>
                  </a:lnTo>
                  <a:lnTo>
                    <a:pt x="98" y="54"/>
                  </a:lnTo>
                  <a:lnTo>
                    <a:pt x="91" y="55"/>
                  </a:lnTo>
                  <a:lnTo>
                    <a:pt x="80" y="57"/>
                  </a:lnTo>
                  <a:lnTo>
                    <a:pt x="65" y="60"/>
                  </a:lnTo>
                  <a:lnTo>
                    <a:pt x="50" y="62"/>
                  </a:lnTo>
                  <a:lnTo>
                    <a:pt x="35" y="64"/>
                  </a:lnTo>
                  <a:lnTo>
                    <a:pt x="22" y="67"/>
                  </a:lnTo>
                  <a:lnTo>
                    <a:pt x="11" y="70"/>
                  </a:lnTo>
                  <a:lnTo>
                    <a:pt x="5" y="71"/>
                  </a:lnTo>
                  <a:lnTo>
                    <a:pt x="0" y="72"/>
                  </a:lnTo>
                  <a:lnTo>
                    <a:pt x="0" y="73"/>
                  </a:lnTo>
                  <a:lnTo>
                    <a:pt x="3" y="73"/>
                  </a:lnTo>
                  <a:lnTo>
                    <a:pt x="13" y="73"/>
                  </a:lnTo>
                  <a:lnTo>
                    <a:pt x="22" y="73"/>
                  </a:lnTo>
                  <a:lnTo>
                    <a:pt x="35" y="72"/>
                  </a:lnTo>
                  <a:lnTo>
                    <a:pt x="48" y="71"/>
                  </a:lnTo>
                  <a:lnTo>
                    <a:pt x="65" y="68"/>
                  </a:lnTo>
                  <a:lnTo>
                    <a:pt x="78" y="66"/>
                  </a:lnTo>
                  <a:lnTo>
                    <a:pt x="91" y="64"/>
                  </a:lnTo>
                  <a:lnTo>
                    <a:pt x="102" y="62"/>
                  </a:lnTo>
                  <a:lnTo>
                    <a:pt x="109" y="60"/>
                  </a:lnTo>
                  <a:lnTo>
                    <a:pt x="107" y="68"/>
                  </a:lnTo>
                  <a:lnTo>
                    <a:pt x="104" y="80"/>
                  </a:lnTo>
                  <a:lnTo>
                    <a:pt x="98" y="90"/>
                  </a:lnTo>
                  <a:lnTo>
                    <a:pt x="91" y="97"/>
                  </a:lnTo>
                  <a:lnTo>
                    <a:pt x="87" y="101"/>
                  </a:lnTo>
                  <a:lnTo>
                    <a:pt x="89" y="102"/>
                  </a:lnTo>
                  <a:lnTo>
                    <a:pt x="93" y="102"/>
                  </a:lnTo>
                  <a:lnTo>
                    <a:pt x="96" y="98"/>
                  </a:lnTo>
                  <a:lnTo>
                    <a:pt x="104" y="91"/>
                  </a:lnTo>
                  <a:lnTo>
                    <a:pt x="115" y="80"/>
                  </a:lnTo>
                  <a:lnTo>
                    <a:pt x="124" y="68"/>
                  </a:lnTo>
                  <a:lnTo>
                    <a:pt x="128" y="60"/>
                  </a:lnTo>
                  <a:lnTo>
                    <a:pt x="133" y="59"/>
                  </a:lnTo>
                  <a:lnTo>
                    <a:pt x="143" y="57"/>
                  </a:lnTo>
                  <a:lnTo>
                    <a:pt x="150" y="55"/>
                  </a:lnTo>
                  <a:lnTo>
                    <a:pt x="159" y="53"/>
                  </a:lnTo>
                  <a:lnTo>
                    <a:pt x="169" y="51"/>
                  </a:lnTo>
                  <a:lnTo>
                    <a:pt x="176" y="49"/>
                  </a:lnTo>
                  <a:lnTo>
                    <a:pt x="184" y="47"/>
                  </a:lnTo>
                  <a:lnTo>
                    <a:pt x="187" y="46"/>
                  </a:lnTo>
                  <a:lnTo>
                    <a:pt x="187" y="55"/>
                  </a:lnTo>
                  <a:lnTo>
                    <a:pt x="185" y="67"/>
                  </a:lnTo>
                  <a:lnTo>
                    <a:pt x="182" y="80"/>
                  </a:lnTo>
                  <a:lnTo>
                    <a:pt x="178" y="88"/>
                  </a:lnTo>
                  <a:lnTo>
                    <a:pt x="174" y="93"/>
                  </a:lnTo>
                  <a:lnTo>
                    <a:pt x="174" y="94"/>
                  </a:lnTo>
                  <a:lnTo>
                    <a:pt x="178" y="93"/>
                  </a:lnTo>
                  <a:lnTo>
                    <a:pt x="184" y="88"/>
                  </a:lnTo>
                  <a:lnTo>
                    <a:pt x="191" y="80"/>
                  </a:lnTo>
                  <a:lnTo>
                    <a:pt x="198" y="67"/>
                  </a:lnTo>
                  <a:lnTo>
                    <a:pt x="204" y="55"/>
                  </a:lnTo>
                  <a:lnTo>
                    <a:pt x="204" y="43"/>
                  </a:lnTo>
                  <a:lnTo>
                    <a:pt x="215" y="37"/>
                  </a:lnTo>
                  <a:lnTo>
                    <a:pt x="223" y="32"/>
                  </a:lnTo>
                  <a:lnTo>
                    <a:pt x="230" y="28"/>
                  </a:lnTo>
                  <a:lnTo>
                    <a:pt x="236" y="25"/>
                  </a:lnTo>
                  <a:lnTo>
                    <a:pt x="239" y="23"/>
                  </a:lnTo>
                  <a:lnTo>
                    <a:pt x="243" y="23"/>
                  </a:lnTo>
                  <a:lnTo>
                    <a:pt x="245" y="25"/>
                  </a:lnTo>
                  <a:lnTo>
                    <a:pt x="245" y="28"/>
                  </a:lnTo>
                  <a:lnTo>
                    <a:pt x="243" y="37"/>
                  </a:lnTo>
                  <a:lnTo>
                    <a:pt x="241" y="50"/>
                  </a:lnTo>
                  <a:lnTo>
                    <a:pt x="239" y="62"/>
                  </a:lnTo>
                  <a:lnTo>
                    <a:pt x="237" y="72"/>
                  </a:lnTo>
                  <a:lnTo>
                    <a:pt x="247" y="61"/>
                  </a:lnTo>
                  <a:lnTo>
                    <a:pt x="254" y="44"/>
                  </a:lnTo>
                  <a:lnTo>
                    <a:pt x="260" y="26"/>
                  </a:lnTo>
                  <a:lnTo>
                    <a:pt x="264" y="13"/>
                  </a:lnTo>
                  <a:close/>
                </a:path>
              </a:pathLst>
            </a:custGeom>
            <a:solidFill>
              <a:srgbClr val="B20000"/>
            </a:solidFill>
            <a:ln w="9525">
              <a:noFill/>
              <a:round/>
              <a:headEnd/>
              <a:tailEnd/>
            </a:ln>
          </p:spPr>
          <p:txBody>
            <a:bodyPr/>
            <a:lstStyle/>
            <a:p>
              <a:endParaRPr lang="en-US"/>
            </a:p>
          </p:txBody>
        </p:sp>
        <p:sp>
          <p:nvSpPr>
            <p:cNvPr id="125" name="Freeform 325"/>
            <p:cNvSpPr>
              <a:spLocks/>
            </p:cNvSpPr>
            <p:nvPr/>
          </p:nvSpPr>
          <p:spPr bwMode="auto">
            <a:xfrm>
              <a:off x="-772" y="3064"/>
              <a:ext cx="107" cy="112"/>
            </a:xfrm>
            <a:custGeom>
              <a:avLst/>
              <a:gdLst/>
              <a:ahLst/>
              <a:cxnLst>
                <a:cxn ang="0">
                  <a:pos x="207" y="110"/>
                </a:cxn>
                <a:cxn ang="0">
                  <a:pos x="212" y="107"/>
                </a:cxn>
                <a:cxn ang="0">
                  <a:pos x="205" y="101"/>
                </a:cxn>
                <a:cxn ang="0">
                  <a:pos x="192" y="91"/>
                </a:cxn>
                <a:cxn ang="0">
                  <a:pos x="188" y="79"/>
                </a:cxn>
                <a:cxn ang="0">
                  <a:pos x="182" y="52"/>
                </a:cxn>
                <a:cxn ang="0">
                  <a:pos x="173" y="39"/>
                </a:cxn>
                <a:cxn ang="0">
                  <a:pos x="168" y="39"/>
                </a:cxn>
                <a:cxn ang="0">
                  <a:pos x="171" y="51"/>
                </a:cxn>
                <a:cxn ang="0">
                  <a:pos x="173" y="74"/>
                </a:cxn>
                <a:cxn ang="0">
                  <a:pos x="160" y="77"/>
                </a:cxn>
                <a:cxn ang="0">
                  <a:pos x="138" y="68"/>
                </a:cxn>
                <a:cxn ang="0">
                  <a:pos x="125" y="57"/>
                </a:cxn>
                <a:cxn ang="0">
                  <a:pos x="116" y="36"/>
                </a:cxn>
                <a:cxn ang="0">
                  <a:pos x="114" y="21"/>
                </a:cxn>
                <a:cxn ang="0">
                  <a:pos x="112" y="9"/>
                </a:cxn>
                <a:cxn ang="0">
                  <a:pos x="104" y="2"/>
                </a:cxn>
                <a:cxn ang="0">
                  <a:pos x="104" y="7"/>
                </a:cxn>
                <a:cxn ang="0">
                  <a:pos x="106" y="17"/>
                </a:cxn>
                <a:cxn ang="0">
                  <a:pos x="103" y="26"/>
                </a:cxn>
                <a:cxn ang="0">
                  <a:pos x="103" y="36"/>
                </a:cxn>
                <a:cxn ang="0">
                  <a:pos x="106" y="51"/>
                </a:cxn>
                <a:cxn ang="0">
                  <a:pos x="93" y="50"/>
                </a:cxn>
                <a:cxn ang="0">
                  <a:pos x="64" y="32"/>
                </a:cxn>
                <a:cxn ang="0">
                  <a:pos x="34" y="15"/>
                </a:cxn>
                <a:cxn ang="0">
                  <a:pos x="10" y="2"/>
                </a:cxn>
                <a:cxn ang="0">
                  <a:pos x="13" y="11"/>
                </a:cxn>
                <a:cxn ang="0">
                  <a:pos x="43" y="32"/>
                </a:cxn>
                <a:cxn ang="0">
                  <a:pos x="60" y="46"/>
                </a:cxn>
                <a:cxn ang="0">
                  <a:pos x="88" y="59"/>
                </a:cxn>
                <a:cxn ang="0">
                  <a:pos x="88" y="63"/>
                </a:cxn>
                <a:cxn ang="0">
                  <a:pos x="60" y="60"/>
                </a:cxn>
                <a:cxn ang="0">
                  <a:pos x="45" y="55"/>
                </a:cxn>
                <a:cxn ang="0">
                  <a:pos x="38" y="56"/>
                </a:cxn>
                <a:cxn ang="0">
                  <a:pos x="47" y="61"/>
                </a:cxn>
                <a:cxn ang="0">
                  <a:pos x="65" y="68"/>
                </a:cxn>
                <a:cxn ang="0">
                  <a:pos x="90" y="73"/>
                </a:cxn>
                <a:cxn ang="0">
                  <a:pos x="114" y="76"/>
                </a:cxn>
                <a:cxn ang="0">
                  <a:pos x="134" y="78"/>
                </a:cxn>
                <a:cxn ang="0">
                  <a:pos x="158" y="87"/>
                </a:cxn>
                <a:cxn ang="0">
                  <a:pos x="160" y="93"/>
                </a:cxn>
                <a:cxn ang="0">
                  <a:pos x="143" y="97"/>
                </a:cxn>
                <a:cxn ang="0">
                  <a:pos x="125" y="98"/>
                </a:cxn>
                <a:cxn ang="0">
                  <a:pos x="108" y="98"/>
                </a:cxn>
                <a:cxn ang="0">
                  <a:pos x="91" y="97"/>
                </a:cxn>
                <a:cxn ang="0">
                  <a:pos x="90" y="100"/>
                </a:cxn>
                <a:cxn ang="0">
                  <a:pos x="112" y="103"/>
                </a:cxn>
                <a:cxn ang="0">
                  <a:pos x="136" y="103"/>
                </a:cxn>
                <a:cxn ang="0">
                  <a:pos x="158" y="103"/>
                </a:cxn>
                <a:cxn ang="0">
                  <a:pos x="177" y="102"/>
                </a:cxn>
                <a:cxn ang="0">
                  <a:pos x="192" y="103"/>
                </a:cxn>
                <a:cxn ang="0">
                  <a:pos x="201" y="109"/>
                </a:cxn>
              </a:cxnLst>
              <a:rect l="0" t="0" r="r" b="b"/>
              <a:pathLst>
                <a:path w="214" h="112">
                  <a:moveTo>
                    <a:pt x="205" y="112"/>
                  </a:moveTo>
                  <a:lnTo>
                    <a:pt x="207" y="110"/>
                  </a:lnTo>
                  <a:lnTo>
                    <a:pt x="208" y="108"/>
                  </a:lnTo>
                  <a:lnTo>
                    <a:pt x="212" y="107"/>
                  </a:lnTo>
                  <a:lnTo>
                    <a:pt x="214" y="105"/>
                  </a:lnTo>
                  <a:lnTo>
                    <a:pt x="205" y="101"/>
                  </a:lnTo>
                  <a:lnTo>
                    <a:pt x="197" y="97"/>
                  </a:lnTo>
                  <a:lnTo>
                    <a:pt x="192" y="91"/>
                  </a:lnTo>
                  <a:lnTo>
                    <a:pt x="190" y="87"/>
                  </a:lnTo>
                  <a:lnTo>
                    <a:pt x="188" y="79"/>
                  </a:lnTo>
                  <a:lnTo>
                    <a:pt x="186" y="66"/>
                  </a:lnTo>
                  <a:lnTo>
                    <a:pt x="182" y="52"/>
                  </a:lnTo>
                  <a:lnTo>
                    <a:pt x="179" y="43"/>
                  </a:lnTo>
                  <a:lnTo>
                    <a:pt x="173" y="39"/>
                  </a:lnTo>
                  <a:lnTo>
                    <a:pt x="169" y="38"/>
                  </a:lnTo>
                  <a:lnTo>
                    <a:pt x="168" y="39"/>
                  </a:lnTo>
                  <a:lnTo>
                    <a:pt x="169" y="43"/>
                  </a:lnTo>
                  <a:lnTo>
                    <a:pt x="171" y="51"/>
                  </a:lnTo>
                  <a:lnTo>
                    <a:pt x="173" y="62"/>
                  </a:lnTo>
                  <a:lnTo>
                    <a:pt x="173" y="74"/>
                  </a:lnTo>
                  <a:lnTo>
                    <a:pt x="171" y="81"/>
                  </a:lnTo>
                  <a:lnTo>
                    <a:pt x="160" y="77"/>
                  </a:lnTo>
                  <a:lnTo>
                    <a:pt x="149" y="73"/>
                  </a:lnTo>
                  <a:lnTo>
                    <a:pt x="138" y="68"/>
                  </a:lnTo>
                  <a:lnTo>
                    <a:pt x="130" y="63"/>
                  </a:lnTo>
                  <a:lnTo>
                    <a:pt x="125" y="57"/>
                  </a:lnTo>
                  <a:lnTo>
                    <a:pt x="119" y="47"/>
                  </a:lnTo>
                  <a:lnTo>
                    <a:pt x="116" y="36"/>
                  </a:lnTo>
                  <a:lnTo>
                    <a:pt x="114" y="27"/>
                  </a:lnTo>
                  <a:lnTo>
                    <a:pt x="114" y="21"/>
                  </a:lnTo>
                  <a:lnTo>
                    <a:pt x="114" y="15"/>
                  </a:lnTo>
                  <a:lnTo>
                    <a:pt x="112" y="9"/>
                  </a:lnTo>
                  <a:lnTo>
                    <a:pt x="108" y="5"/>
                  </a:lnTo>
                  <a:lnTo>
                    <a:pt x="104" y="2"/>
                  </a:lnTo>
                  <a:lnTo>
                    <a:pt x="104" y="4"/>
                  </a:lnTo>
                  <a:lnTo>
                    <a:pt x="104" y="7"/>
                  </a:lnTo>
                  <a:lnTo>
                    <a:pt x="106" y="12"/>
                  </a:lnTo>
                  <a:lnTo>
                    <a:pt x="106" y="17"/>
                  </a:lnTo>
                  <a:lnTo>
                    <a:pt x="104" y="22"/>
                  </a:lnTo>
                  <a:lnTo>
                    <a:pt x="103" y="26"/>
                  </a:lnTo>
                  <a:lnTo>
                    <a:pt x="103" y="30"/>
                  </a:lnTo>
                  <a:lnTo>
                    <a:pt x="103" y="36"/>
                  </a:lnTo>
                  <a:lnTo>
                    <a:pt x="104" y="44"/>
                  </a:lnTo>
                  <a:lnTo>
                    <a:pt x="106" y="51"/>
                  </a:lnTo>
                  <a:lnTo>
                    <a:pt x="108" y="57"/>
                  </a:lnTo>
                  <a:lnTo>
                    <a:pt x="93" y="50"/>
                  </a:lnTo>
                  <a:lnTo>
                    <a:pt x="78" y="42"/>
                  </a:lnTo>
                  <a:lnTo>
                    <a:pt x="64" y="32"/>
                  </a:lnTo>
                  <a:lnTo>
                    <a:pt x="49" y="23"/>
                  </a:lnTo>
                  <a:lnTo>
                    <a:pt x="34" y="15"/>
                  </a:lnTo>
                  <a:lnTo>
                    <a:pt x="21" y="8"/>
                  </a:lnTo>
                  <a:lnTo>
                    <a:pt x="10" y="2"/>
                  </a:lnTo>
                  <a:lnTo>
                    <a:pt x="0" y="0"/>
                  </a:lnTo>
                  <a:lnTo>
                    <a:pt x="13" y="11"/>
                  </a:lnTo>
                  <a:lnTo>
                    <a:pt x="30" y="22"/>
                  </a:lnTo>
                  <a:lnTo>
                    <a:pt x="43" y="32"/>
                  </a:lnTo>
                  <a:lnTo>
                    <a:pt x="52" y="40"/>
                  </a:lnTo>
                  <a:lnTo>
                    <a:pt x="60" y="46"/>
                  </a:lnTo>
                  <a:lnTo>
                    <a:pt x="75" y="53"/>
                  </a:lnTo>
                  <a:lnTo>
                    <a:pt x="88" y="59"/>
                  </a:lnTo>
                  <a:lnTo>
                    <a:pt x="99" y="63"/>
                  </a:lnTo>
                  <a:lnTo>
                    <a:pt x="88" y="63"/>
                  </a:lnTo>
                  <a:lnTo>
                    <a:pt x="73" y="62"/>
                  </a:lnTo>
                  <a:lnTo>
                    <a:pt x="60" y="60"/>
                  </a:lnTo>
                  <a:lnTo>
                    <a:pt x="51" y="57"/>
                  </a:lnTo>
                  <a:lnTo>
                    <a:pt x="45" y="55"/>
                  </a:lnTo>
                  <a:lnTo>
                    <a:pt x="39" y="55"/>
                  </a:lnTo>
                  <a:lnTo>
                    <a:pt x="38" y="56"/>
                  </a:lnTo>
                  <a:lnTo>
                    <a:pt x="41" y="59"/>
                  </a:lnTo>
                  <a:lnTo>
                    <a:pt x="47" y="61"/>
                  </a:lnTo>
                  <a:lnTo>
                    <a:pt x="56" y="65"/>
                  </a:lnTo>
                  <a:lnTo>
                    <a:pt x="65" y="68"/>
                  </a:lnTo>
                  <a:lnTo>
                    <a:pt x="77" y="70"/>
                  </a:lnTo>
                  <a:lnTo>
                    <a:pt x="90" y="73"/>
                  </a:lnTo>
                  <a:lnTo>
                    <a:pt x="101" y="74"/>
                  </a:lnTo>
                  <a:lnTo>
                    <a:pt x="114" y="76"/>
                  </a:lnTo>
                  <a:lnTo>
                    <a:pt x="123" y="76"/>
                  </a:lnTo>
                  <a:lnTo>
                    <a:pt x="134" y="78"/>
                  </a:lnTo>
                  <a:lnTo>
                    <a:pt x="147" y="82"/>
                  </a:lnTo>
                  <a:lnTo>
                    <a:pt x="158" y="87"/>
                  </a:lnTo>
                  <a:lnTo>
                    <a:pt x="166" y="92"/>
                  </a:lnTo>
                  <a:lnTo>
                    <a:pt x="160" y="93"/>
                  </a:lnTo>
                  <a:lnTo>
                    <a:pt x="153" y="96"/>
                  </a:lnTo>
                  <a:lnTo>
                    <a:pt x="143" y="97"/>
                  </a:lnTo>
                  <a:lnTo>
                    <a:pt x="134" y="97"/>
                  </a:lnTo>
                  <a:lnTo>
                    <a:pt x="125" y="98"/>
                  </a:lnTo>
                  <a:lnTo>
                    <a:pt x="116" y="98"/>
                  </a:lnTo>
                  <a:lnTo>
                    <a:pt x="108" y="98"/>
                  </a:lnTo>
                  <a:lnTo>
                    <a:pt x="101" y="98"/>
                  </a:lnTo>
                  <a:lnTo>
                    <a:pt x="91" y="97"/>
                  </a:lnTo>
                  <a:lnTo>
                    <a:pt x="86" y="98"/>
                  </a:lnTo>
                  <a:lnTo>
                    <a:pt x="90" y="100"/>
                  </a:lnTo>
                  <a:lnTo>
                    <a:pt x="103" y="102"/>
                  </a:lnTo>
                  <a:lnTo>
                    <a:pt x="112" y="103"/>
                  </a:lnTo>
                  <a:lnTo>
                    <a:pt x="123" y="103"/>
                  </a:lnTo>
                  <a:lnTo>
                    <a:pt x="136" y="103"/>
                  </a:lnTo>
                  <a:lnTo>
                    <a:pt x="147" y="103"/>
                  </a:lnTo>
                  <a:lnTo>
                    <a:pt x="158" y="103"/>
                  </a:lnTo>
                  <a:lnTo>
                    <a:pt x="169" y="102"/>
                  </a:lnTo>
                  <a:lnTo>
                    <a:pt x="177" y="102"/>
                  </a:lnTo>
                  <a:lnTo>
                    <a:pt x="182" y="102"/>
                  </a:lnTo>
                  <a:lnTo>
                    <a:pt x="192" y="103"/>
                  </a:lnTo>
                  <a:lnTo>
                    <a:pt x="197" y="105"/>
                  </a:lnTo>
                  <a:lnTo>
                    <a:pt x="201" y="109"/>
                  </a:lnTo>
                  <a:lnTo>
                    <a:pt x="205" y="112"/>
                  </a:lnTo>
                  <a:close/>
                </a:path>
              </a:pathLst>
            </a:custGeom>
            <a:solidFill>
              <a:srgbClr val="B20000"/>
            </a:solidFill>
            <a:ln w="9525">
              <a:noFill/>
              <a:round/>
              <a:headEnd/>
              <a:tailEnd/>
            </a:ln>
          </p:spPr>
          <p:txBody>
            <a:bodyPr/>
            <a:lstStyle/>
            <a:p>
              <a:endParaRPr lang="en-US"/>
            </a:p>
          </p:txBody>
        </p:sp>
        <p:sp>
          <p:nvSpPr>
            <p:cNvPr id="126" name="Freeform 326"/>
            <p:cNvSpPr>
              <a:spLocks/>
            </p:cNvSpPr>
            <p:nvPr/>
          </p:nvSpPr>
          <p:spPr bwMode="auto">
            <a:xfrm>
              <a:off x="-614" y="3022"/>
              <a:ext cx="65" cy="170"/>
            </a:xfrm>
            <a:custGeom>
              <a:avLst/>
              <a:gdLst/>
              <a:ahLst/>
              <a:cxnLst>
                <a:cxn ang="0">
                  <a:pos x="13" y="141"/>
                </a:cxn>
                <a:cxn ang="0">
                  <a:pos x="23" y="133"/>
                </a:cxn>
                <a:cxn ang="0">
                  <a:pos x="30" y="135"/>
                </a:cxn>
                <a:cxn ang="0">
                  <a:pos x="36" y="121"/>
                </a:cxn>
                <a:cxn ang="0">
                  <a:pos x="13" y="96"/>
                </a:cxn>
                <a:cxn ang="0">
                  <a:pos x="0" y="69"/>
                </a:cxn>
                <a:cxn ang="0">
                  <a:pos x="6" y="70"/>
                </a:cxn>
                <a:cxn ang="0">
                  <a:pos x="28" y="98"/>
                </a:cxn>
                <a:cxn ang="0">
                  <a:pos x="50" y="80"/>
                </a:cxn>
                <a:cxn ang="0">
                  <a:pos x="49" y="48"/>
                </a:cxn>
                <a:cxn ang="0">
                  <a:pos x="47" y="20"/>
                </a:cxn>
                <a:cxn ang="0">
                  <a:pos x="52" y="21"/>
                </a:cxn>
                <a:cxn ang="0">
                  <a:pos x="54" y="37"/>
                </a:cxn>
                <a:cxn ang="0">
                  <a:pos x="67" y="37"/>
                </a:cxn>
                <a:cxn ang="0">
                  <a:pos x="97" y="2"/>
                </a:cxn>
                <a:cxn ang="0">
                  <a:pos x="104" y="2"/>
                </a:cxn>
                <a:cxn ang="0">
                  <a:pos x="84" y="26"/>
                </a:cxn>
                <a:cxn ang="0">
                  <a:pos x="82" y="47"/>
                </a:cxn>
                <a:cxn ang="0">
                  <a:pos x="110" y="39"/>
                </a:cxn>
                <a:cxn ang="0">
                  <a:pos x="115" y="39"/>
                </a:cxn>
                <a:cxn ang="0">
                  <a:pos x="91" y="51"/>
                </a:cxn>
                <a:cxn ang="0">
                  <a:pos x="67" y="70"/>
                </a:cxn>
                <a:cxn ang="0">
                  <a:pos x="54" y="104"/>
                </a:cxn>
                <a:cxn ang="0">
                  <a:pos x="82" y="103"/>
                </a:cxn>
                <a:cxn ang="0">
                  <a:pos x="110" y="99"/>
                </a:cxn>
                <a:cxn ang="0">
                  <a:pos x="123" y="95"/>
                </a:cxn>
                <a:cxn ang="0">
                  <a:pos x="121" y="99"/>
                </a:cxn>
                <a:cxn ang="0">
                  <a:pos x="101" y="107"/>
                </a:cxn>
                <a:cxn ang="0">
                  <a:pos x="69" y="114"/>
                </a:cxn>
                <a:cxn ang="0">
                  <a:pos x="50" y="119"/>
                </a:cxn>
                <a:cxn ang="0">
                  <a:pos x="45" y="136"/>
                </a:cxn>
                <a:cxn ang="0">
                  <a:pos x="63" y="140"/>
                </a:cxn>
                <a:cxn ang="0">
                  <a:pos x="101" y="130"/>
                </a:cxn>
                <a:cxn ang="0">
                  <a:pos x="127" y="121"/>
                </a:cxn>
                <a:cxn ang="0">
                  <a:pos x="127" y="125"/>
                </a:cxn>
                <a:cxn ang="0">
                  <a:pos x="93" y="148"/>
                </a:cxn>
                <a:cxn ang="0">
                  <a:pos x="80" y="149"/>
                </a:cxn>
                <a:cxn ang="0">
                  <a:pos x="67" y="142"/>
                </a:cxn>
                <a:cxn ang="0">
                  <a:pos x="34" y="144"/>
                </a:cxn>
                <a:cxn ang="0">
                  <a:pos x="28" y="154"/>
                </a:cxn>
                <a:cxn ang="0">
                  <a:pos x="13" y="164"/>
                </a:cxn>
                <a:cxn ang="0">
                  <a:pos x="10" y="164"/>
                </a:cxn>
                <a:cxn ang="0">
                  <a:pos x="21" y="151"/>
                </a:cxn>
                <a:cxn ang="0">
                  <a:pos x="6" y="145"/>
                </a:cxn>
              </a:cxnLst>
              <a:rect l="0" t="0" r="r" b="b"/>
              <a:pathLst>
                <a:path w="130" h="170">
                  <a:moveTo>
                    <a:pt x="0" y="147"/>
                  </a:moveTo>
                  <a:lnTo>
                    <a:pt x="8" y="144"/>
                  </a:lnTo>
                  <a:lnTo>
                    <a:pt x="13" y="141"/>
                  </a:lnTo>
                  <a:lnTo>
                    <a:pt x="19" y="135"/>
                  </a:lnTo>
                  <a:lnTo>
                    <a:pt x="21" y="131"/>
                  </a:lnTo>
                  <a:lnTo>
                    <a:pt x="23" y="133"/>
                  </a:lnTo>
                  <a:lnTo>
                    <a:pt x="26" y="134"/>
                  </a:lnTo>
                  <a:lnTo>
                    <a:pt x="28" y="135"/>
                  </a:lnTo>
                  <a:lnTo>
                    <a:pt x="30" y="135"/>
                  </a:lnTo>
                  <a:lnTo>
                    <a:pt x="32" y="132"/>
                  </a:lnTo>
                  <a:lnTo>
                    <a:pt x="34" y="127"/>
                  </a:lnTo>
                  <a:lnTo>
                    <a:pt x="36" y="121"/>
                  </a:lnTo>
                  <a:lnTo>
                    <a:pt x="34" y="117"/>
                  </a:lnTo>
                  <a:lnTo>
                    <a:pt x="24" y="109"/>
                  </a:lnTo>
                  <a:lnTo>
                    <a:pt x="13" y="96"/>
                  </a:lnTo>
                  <a:lnTo>
                    <a:pt x="4" y="83"/>
                  </a:lnTo>
                  <a:lnTo>
                    <a:pt x="0" y="74"/>
                  </a:lnTo>
                  <a:lnTo>
                    <a:pt x="0" y="69"/>
                  </a:lnTo>
                  <a:lnTo>
                    <a:pt x="4" y="67"/>
                  </a:lnTo>
                  <a:lnTo>
                    <a:pt x="6" y="67"/>
                  </a:lnTo>
                  <a:lnTo>
                    <a:pt x="6" y="70"/>
                  </a:lnTo>
                  <a:lnTo>
                    <a:pt x="10" y="78"/>
                  </a:lnTo>
                  <a:lnTo>
                    <a:pt x="17" y="88"/>
                  </a:lnTo>
                  <a:lnTo>
                    <a:pt x="28" y="98"/>
                  </a:lnTo>
                  <a:lnTo>
                    <a:pt x="39" y="103"/>
                  </a:lnTo>
                  <a:lnTo>
                    <a:pt x="45" y="93"/>
                  </a:lnTo>
                  <a:lnTo>
                    <a:pt x="50" y="80"/>
                  </a:lnTo>
                  <a:lnTo>
                    <a:pt x="52" y="66"/>
                  </a:lnTo>
                  <a:lnTo>
                    <a:pt x="52" y="56"/>
                  </a:lnTo>
                  <a:lnTo>
                    <a:pt x="49" y="48"/>
                  </a:lnTo>
                  <a:lnTo>
                    <a:pt x="47" y="36"/>
                  </a:lnTo>
                  <a:lnTo>
                    <a:pt x="45" y="26"/>
                  </a:lnTo>
                  <a:lnTo>
                    <a:pt x="47" y="20"/>
                  </a:lnTo>
                  <a:lnTo>
                    <a:pt x="50" y="18"/>
                  </a:lnTo>
                  <a:lnTo>
                    <a:pt x="52" y="18"/>
                  </a:lnTo>
                  <a:lnTo>
                    <a:pt x="52" y="21"/>
                  </a:lnTo>
                  <a:lnTo>
                    <a:pt x="52" y="25"/>
                  </a:lnTo>
                  <a:lnTo>
                    <a:pt x="52" y="31"/>
                  </a:lnTo>
                  <a:lnTo>
                    <a:pt x="54" y="37"/>
                  </a:lnTo>
                  <a:lnTo>
                    <a:pt x="56" y="43"/>
                  </a:lnTo>
                  <a:lnTo>
                    <a:pt x="60" y="48"/>
                  </a:lnTo>
                  <a:lnTo>
                    <a:pt x="67" y="37"/>
                  </a:lnTo>
                  <a:lnTo>
                    <a:pt x="75" y="23"/>
                  </a:lnTo>
                  <a:lnTo>
                    <a:pt x="84" y="10"/>
                  </a:lnTo>
                  <a:lnTo>
                    <a:pt x="97" y="2"/>
                  </a:lnTo>
                  <a:lnTo>
                    <a:pt x="104" y="0"/>
                  </a:lnTo>
                  <a:lnTo>
                    <a:pt x="106" y="0"/>
                  </a:lnTo>
                  <a:lnTo>
                    <a:pt x="104" y="2"/>
                  </a:lnTo>
                  <a:lnTo>
                    <a:pt x="101" y="5"/>
                  </a:lnTo>
                  <a:lnTo>
                    <a:pt x="93" y="12"/>
                  </a:lnTo>
                  <a:lnTo>
                    <a:pt x="84" y="26"/>
                  </a:lnTo>
                  <a:lnTo>
                    <a:pt x="76" y="39"/>
                  </a:lnTo>
                  <a:lnTo>
                    <a:pt x="73" y="48"/>
                  </a:lnTo>
                  <a:lnTo>
                    <a:pt x="82" y="47"/>
                  </a:lnTo>
                  <a:lnTo>
                    <a:pt x="93" y="44"/>
                  </a:lnTo>
                  <a:lnTo>
                    <a:pt x="102" y="42"/>
                  </a:lnTo>
                  <a:lnTo>
                    <a:pt x="110" y="39"/>
                  </a:lnTo>
                  <a:lnTo>
                    <a:pt x="114" y="38"/>
                  </a:lnTo>
                  <a:lnTo>
                    <a:pt x="117" y="38"/>
                  </a:lnTo>
                  <a:lnTo>
                    <a:pt x="115" y="39"/>
                  </a:lnTo>
                  <a:lnTo>
                    <a:pt x="112" y="42"/>
                  </a:lnTo>
                  <a:lnTo>
                    <a:pt x="102" y="46"/>
                  </a:lnTo>
                  <a:lnTo>
                    <a:pt x="91" y="51"/>
                  </a:lnTo>
                  <a:lnTo>
                    <a:pt x="78" y="55"/>
                  </a:lnTo>
                  <a:lnTo>
                    <a:pt x="71" y="58"/>
                  </a:lnTo>
                  <a:lnTo>
                    <a:pt x="67" y="70"/>
                  </a:lnTo>
                  <a:lnTo>
                    <a:pt x="62" y="84"/>
                  </a:lnTo>
                  <a:lnTo>
                    <a:pt x="58" y="97"/>
                  </a:lnTo>
                  <a:lnTo>
                    <a:pt x="54" y="104"/>
                  </a:lnTo>
                  <a:lnTo>
                    <a:pt x="63" y="104"/>
                  </a:lnTo>
                  <a:lnTo>
                    <a:pt x="73" y="103"/>
                  </a:lnTo>
                  <a:lnTo>
                    <a:pt x="82" y="103"/>
                  </a:lnTo>
                  <a:lnTo>
                    <a:pt x="93" y="102"/>
                  </a:lnTo>
                  <a:lnTo>
                    <a:pt x="101" y="101"/>
                  </a:lnTo>
                  <a:lnTo>
                    <a:pt x="110" y="99"/>
                  </a:lnTo>
                  <a:lnTo>
                    <a:pt x="115" y="98"/>
                  </a:lnTo>
                  <a:lnTo>
                    <a:pt x="119" y="97"/>
                  </a:lnTo>
                  <a:lnTo>
                    <a:pt x="123" y="95"/>
                  </a:lnTo>
                  <a:lnTo>
                    <a:pt x="125" y="95"/>
                  </a:lnTo>
                  <a:lnTo>
                    <a:pt x="125" y="97"/>
                  </a:lnTo>
                  <a:lnTo>
                    <a:pt x="121" y="99"/>
                  </a:lnTo>
                  <a:lnTo>
                    <a:pt x="117" y="101"/>
                  </a:lnTo>
                  <a:lnTo>
                    <a:pt x="110" y="103"/>
                  </a:lnTo>
                  <a:lnTo>
                    <a:pt x="101" y="107"/>
                  </a:lnTo>
                  <a:lnTo>
                    <a:pt x="89" y="109"/>
                  </a:lnTo>
                  <a:lnTo>
                    <a:pt x="78" y="112"/>
                  </a:lnTo>
                  <a:lnTo>
                    <a:pt x="69" y="114"/>
                  </a:lnTo>
                  <a:lnTo>
                    <a:pt x="62" y="115"/>
                  </a:lnTo>
                  <a:lnTo>
                    <a:pt x="56" y="116"/>
                  </a:lnTo>
                  <a:lnTo>
                    <a:pt x="50" y="119"/>
                  </a:lnTo>
                  <a:lnTo>
                    <a:pt x="47" y="125"/>
                  </a:lnTo>
                  <a:lnTo>
                    <a:pt x="45" y="132"/>
                  </a:lnTo>
                  <a:lnTo>
                    <a:pt x="45" y="136"/>
                  </a:lnTo>
                  <a:lnTo>
                    <a:pt x="49" y="139"/>
                  </a:lnTo>
                  <a:lnTo>
                    <a:pt x="54" y="140"/>
                  </a:lnTo>
                  <a:lnTo>
                    <a:pt x="63" y="140"/>
                  </a:lnTo>
                  <a:lnTo>
                    <a:pt x="69" y="139"/>
                  </a:lnTo>
                  <a:lnTo>
                    <a:pt x="86" y="134"/>
                  </a:lnTo>
                  <a:lnTo>
                    <a:pt x="101" y="130"/>
                  </a:lnTo>
                  <a:lnTo>
                    <a:pt x="114" y="126"/>
                  </a:lnTo>
                  <a:lnTo>
                    <a:pt x="121" y="123"/>
                  </a:lnTo>
                  <a:lnTo>
                    <a:pt x="127" y="121"/>
                  </a:lnTo>
                  <a:lnTo>
                    <a:pt x="130" y="120"/>
                  </a:lnTo>
                  <a:lnTo>
                    <a:pt x="130" y="121"/>
                  </a:lnTo>
                  <a:lnTo>
                    <a:pt x="127" y="125"/>
                  </a:lnTo>
                  <a:lnTo>
                    <a:pt x="117" y="132"/>
                  </a:lnTo>
                  <a:lnTo>
                    <a:pt x="104" y="141"/>
                  </a:lnTo>
                  <a:lnTo>
                    <a:pt x="93" y="148"/>
                  </a:lnTo>
                  <a:lnTo>
                    <a:pt x="82" y="153"/>
                  </a:lnTo>
                  <a:lnTo>
                    <a:pt x="82" y="151"/>
                  </a:lnTo>
                  <a:lnTo>
                    <a:pt x="80" y="149"/>
                  </a:lnTo>
                  <a:lnTo>
                    <a:pt x="76" y="147"/>
                  </a:lnTo>
                  <a:lnTo>
                    <a:pt x="75" y="145"/>
                  </a:lnTo>
                  <a:lnTo>
                    <a:pt x="67" y="142"/>
                  </a:lnTo>
                  <a:lnTo>
                    <a:pt x="56" y="141"/>
                  </a:lnTo>
                  <a:lnTo>
                    <a:pt x="43" y="142"/>
                  </a:lnTo>
                  <a:lnTo>
                    <a:pt x="34" y="144"/>
                  </a:lnTo>
                  <a:lnTo>
                    <a:pt x="28" y="147"/>
                  </a:lnTo>
                  <a:lnTo>
                    <a:pt x="28" y="150"/>
                  </a:lnTo>
                  <a:lnTo>
                    <a:pt x="28" y="154"/>
                  </a:lnTo>
                  <a:lnTo>
                    <a:pt x="28" y="157"/>
                  </a:lnTo>
                  <a:lnTo>
                    <a:pt x="21" y="161"/>
                  </a:lnTo>
                  <a:lnTo>
                    <a:pt x="13" y="164"/>
                  </a:lnTo>
                  <a:lnTo>
                    <a:pt x="6" y="168"/>
                  </a:lnTo>
                  <a:lnTo>
                    <a:pt x="2" y="170"/>
                  </a:lnTo>
                  <a:lnTo>
                    <a:pt x="10" y="164"/>
                  </a:lnTo>
                  <a:lnTo>
                    <a:pt x="17" y="159"/>
                  </a:lnTo>
                  <a:lnTo>
                    <a:pt x="21" y="154"/>
                  </a:lnTo>
                  <a:lnTo>
                    <a:pt x="21" y="151"/>
                  </a:lnTo>
                  <a:lnTo>
                    <a:pt x="17" y="148"/>
                  </a:lnTo>
                  <a:lnTo>
                    <a:pt x="11" y="146"/>
                  </a:lnTo>
                  <a:lnTo>
                    <a:pt x="6" y="145"/>
                  </a:lnTo>
                  <a:lnTo>
                    <a:pt x="0" y="147"/>
                  </a:lnTo>
                  <a:close/>
                </a:path>
              </a:pathLst>
            </a:custGeom>
            <a:solidFill>
              <a:srgbClr val="B20000"/>
            </a:solidFill>
            <a:ln w="9525">
              <a:noFill/>
              <a:round/>
              <a:headEnd/>
              <a:tailEnd/>
            </a:ln>
          </p:spPr>
          <p:txBody>
            <a:bodyPr/>
            <a:lstStyle/>
            <a:p>
              <a:endParaRPr lang="en-US"/>
            </a:p>
          </p:txBody>
        </p:sp>
        <p:sp>
          <p:nvSpPr>
            <p:cNvPr id="127" name="Freeform 327"/>
            <p:cNvSpPr>
              <a:spLocks/>
            </p:cNvSpPr>
            <p:nvPr/>
          </p:nvSpPr>
          <p:spPr bwMode="auto">
            <a:xfrm>
              <a:off x="-628" y="3116"/>
              <a:ext cx="11" cy="22"/>
            </a:xfrm>
            <a:custGeom>
              <a:avLst/>
              <a:gdLst/>
              <a:ahLst/>
              <a:cxnLst>
                <a:cxn ang="0">
                  <a:pos x="23" y="21"/>
                </a:cxn>
                <a:cxn ang="0">
                  <a:pos x="17" y="20"/>
                </a:cxn>
                <a:cxn ang="0">
                  <a:pos x="13" y="20"/>
                </a:cxn>
                <a:cxn ang="0">
                  <a:pos x="8" y="21"/>
                </a:cxn>
                <a:cxn ang="0">
                  <a:pos x="4" y="22"/>
                </a:cxn>
                <a:cxn ang="0">
                  <a:pos x="2" y="17"/>
                </a:cxn>
                <a:cxn ang="0">
                  <a:pos x="0" y="11"/>
                </a:cxn>
                <a:cxn ang="0">
                  <a:pos x="0" y="7"/>
                </a:cxn>
                <a:cxn ang="0">
                  <a:pos x="0" y="2"/>
                </a:cxn>
                <a:cxn ang="0">
                  <a:pos x="0" y="0"/>
                </a:cxn>
                <a:cxn ang="0">
                  <a:pos x="2" y="0"/>
                </a:cxn>
                <a:cxn ang="0">
                  <a:pos x="4" y="1"/>
                </a:cxn>
                <a:cxn ang="0">
                  <a:pos x="4" y="3"/>
                </a:cxn>
                <a:cxn ang="0">
                  <a:pos x="6" y="7"/>
                </a:cxn>
                <a:cxn ang="0">
                  <a:pos x="12" y="11"/>
                </a:cxn>
                <a:cxn ang="0">
                  <a:pos x="17" y="17"/>
                </a:cxn>
                <a:cxn ang="0">
                  <a:pos x="23" y="21"/>
                </a:cxn>
              </a:cxnLst>
              <a:rect l="0" t="0" r="r" b="b"/>
              <a:pathLst>
                <a:path w="23" h="22">
                  <a:moveTo>
                    <a:pt x="23" y="21"/>
                  </a:moveTo>
                  <a:lnTo>
                    <a:pt x="17" y="20"/>
                  </a:lnTo>
                  <a:lnTo>
                    <a:pt x="13" y="20"/>
                  </a:lnTo>
                  <a:lnTo>
                    <a:pt x="8" y="21"/>
                  </a:lnTo>
                  <a:lnTo>
                    <a:pt x="4" y="22"/>
                  </a:lnTo>
                  <a:lnTo>
                    <a:pt x="2" y="17"/>
                  </a:lnTo>
                  <a:lnTo>
                    <a:pt x="0" y="11"/>
                  </a:lnTo>
                  <a:lnTo>
                    <a:pt x="0" y="7"/>
                  </a:lnTo>
                  <a:lnTo>
                    <a:pt x="0" y="2"/>
                  </a:lnTo>
                  <a:lnTo>
                    <a:pt x="0" y="0"/>
                  </a:lnTo>
                  <a:lnTo>
                    <a:pt x="2" y="0"/>
                  </a:lnTo>
                  <a:lnTo>
                    <a:pt x="4" y="1"/>
                  </a:lnTo>
                  <a:lnTo>
                    <a:pt x="4" y="3"/>
                  </a:lnTo>
                  <a:lnTo>
                    <a:pt x="6" y="7"/>
                  </a:lnTo>
                  <a:lnTo>
                    <a:pt x="12" y="11"/>
                  </a:lnTo>
                  <a:lnTo>
                    <a:pt x="17" y="17"/>
                  </a:lnTo>
                  <a:lnTo>
                    <a:pt x="23" y="21"/>
                  </a:lnTo>
                  <a:close/>
                </a:path>
              </a:pathLst>
            </a:custGeom>
            <a:solidFill>
              <a:srgbClr val="B20000"/>
            </a:solidFill>
            <a:ln w="9525">
              <a:noFill/>
              <a:round/>
              <a:headEnd/>
              <a:tailEnd/>
            </a:ln>
          </p:spPr>
          <p:txBody>
            <a:bodyPr/>
            <a:lstStyle/>
            <a:p>
              <a:endParaRPr lang="en-US"/>
            </a:p>
          </p:txBody>
        </p:sp>
        <p:sp>
          <p:nvSpPr>
            <p:cNvPr id="128" name="Freeform 328"/>
            <p:cNvSpPr>
              <a:spLocks/>
            </p:cNvSpPr>
            <p:nvPr/>
          </p:nvSpPr>
          <p:spPr bwMode="auto">
            <a:xfrm>
              <a:off x="-540" y="3111"/>
              <a:ext cx="208" cy="141"/>
            </a:xfrm>
            <a:custGeom>
              <a:avLst/>
              <a:gdLst/>
              <a:ahLst/>
              <a:cxnLst>
                <a:cxn ang="0">
                  <a:pos x="41" y="99"/>
                </a:cxn>
                <a:cxn ang="0">
                  <a:pos x="80" y="86"/>
                </a:cxn>
                <a:cxn ang="0">
                  <a:pos x="104" y="52"/>
                </a:cxn>
                <a:cxn ang="0">
                  <a:pos x="136" y="26"/>
                </a:cxn>
                <a:cxn ang="0">
                  <a:pos x="175" y="3"/>
                </a:cxn>
                <a:cxn ang="0">
                  <a:pos x="188" y="1"/>
                </a:cxn>
                <a:cxn ang="0">
                  <a:pos x="162" y="18"/>
                </a:cxn>
                <a:cxn ang="0">
                  <a:pos x="124" y="43"/>
                </a:cxn>
                <a:cxn ang="0">
                  <a:pos x="108" y="69"/>
                </a:cxn>
                <a:cxn ang="0">
                  <a:pos x="111" y="75"/>
                </a:cxn>
                <a:cxn ang="0">
                  <a:pos x="139" y="66"/>
                </a:cxn>
                <a:cxn ang="0">
                  <a:pos x="169" y="55"/>
                </a:cxn>
                <a:cxn ang="0">
                  <a:pos x="210" y="28"/>
                </a:cxn>
                <a:cxn ang="0">
                  <a:pos x="269" y="4"/>
                </a:cxn>
                <a:cxn ang="0">
                  <a:pos x="294" y="2"/>
                </a:cxn>
                <a:cxn ang="0">
                  <a:pos x="243" y="22"/>
                </a:cxn>
                <a:cxn ang="0">
                  <a:pos x="195" y="51"/>
                </a:cxn>
                <a:cxn ang="0">
                  <a:pos x="201" y="57"/>
                </a:cxn>
                <a:cxn ang="0">
                  <a:pos x="249" y="52"/>
                </a:cxn>
                <a:cxn ang="0">
                  <a:pos x="299" y="35"/>
                </a:cxn>
                <a:cxn ang="0">
                  <a:pos x="360" y="20"/>
                </a:cxn>
                <a:cxn ang="0">
                  <a:pos x="377" y="20"/>
                </a:cxn>
                <a:cxn ang="0">
                  <a:pos x="331" y="31"/>
                </a:cxn>
                <a:cxn ang="0">
                  <a:pos x="290" y="49"/>
                </a:cxn>
                <a:cxn ang="0">
                  <a:pos x="333" y="52"/>
                </a:cxn>
                <a:cxn ang="0">
                  <a:pos x="392" y="43"/>
                </a:cxn>
                <a:cxn ang="0">
                  <a:pos x="416" y="39"/>
                </a:cxn>
                <a:cxn ang="0">
                  <a:pos x="381" y="52"/>
                </a:cxn>
                <a:cxn ang="0">
                  <a:pos x="310" y="62"/>
                </a:cxn>
                <a:cxn ang="0">
                  <a:pos x="318" y="73"/>
                </a:cxn>
                <a:cxn ang="0">
                  <a:pos x="362" y="87"/>
                </a:cxn>
                <a:cxn ang="0">
                  <a:pos x="381" y="94"/>
                </a:cxn>
                <a:cxn ang="0">
                  <a:pos x="333" y="86"/>
                </a:cxn>
                <a:cxn ang="0">
                  <a:pos x="273" y="70"/>
                </a:cxn>
                <a:cxn ang="0">
                  <a:pos x="242" y="68"/>
                </a:cxn>
                <a:cxn ang="0">
                  <a:pos x="208" y="70"/>
                </a:cxn>
                <a:cxn ang="0">
                  <a:pos x="221" y="83"/>
                </a:cxn>
                <a:cxn ang="0">
                  <a:pos x="255" y="98"/>
                </a:cxn>
                <a:cxn ang="0">
                  <a:pos x="294" y="111"/>
                </a:cxn>
                <a:cxn ang="0">
                  <a:pos x="308" y="121"/>
                </a:cxn>
                <a:cxn ang="0">
                  <a:pos x="253" y="102"/>
                </a:cxn>
                <a:cxn ang="0">
                  <a:pos x="199" y="83"/>
                </a:cxn>
                <a:cxn ang="0">
                  <a:pos x="171" y="76"/>
                </a:cxn>
                <a:cxn ang="0">
                  <a:pos x="121" y="87"/>
                </a:cxn>
                <a:cxn ang="0">
                  <a:pos x="111" y="95"/>
                </a:cxn>
                <a:cxn ang="0">
                  <a:pos x="150" y="113"/>
                </a:cxn>
                <a:cxn ang="0">
                  <a:pos x="206" y="134"/>
                </a:cxn>
                <a:cxn ang="0">
                  <a:pos x="214" y="141"/>
                </a:cxn>
                <a:cxn ang="0">
                  <a:pos x="160" y="122"/>
                </a:cxn>
                <a:cxn ang="0">
                  <a:pos x="100" y="102"/>
                </a:cxn>
                <a:cxn ang="0">
                  <a:pos x="65" y="105"/>
                </a:cxn>
                <a:cxn ang="0">
                  <a:pos x="11" y="115"/>
                </a:cxn>
                <a:cxn ang="0">
                  <a:pos x="9" y="113"/>
                </a:cxn>
              </a:cxnLst>
              <a:rect l="0" t="0" r="r" b="b"/>
              <a:pathLst>
                <a:path w="416" h="141">
                  <a:moveTo>
                    <a:pt x="17" y="108"/>
                  </a:moveTo>
                  <a:lnTo>
                    <a:pt x="22" y="105"/>
                  </a:lnTo>
                  <a:lnTo>
                    <a:pt x="32" y="102"/>
                  </a:lnTo>
                  <a:lnTo>
                    <a:pt x="41" y="99"/>
                  </a:lnTo>
                  <a:lnTo>
                    <a:pt x="54" y="95"/>
                  </a:lnTo>
                  <a:lnTo>
                    <a:pt x="63" y="92"/>
                  </a:lnTo>
                  <a:lnTo>
                    <a:pt x="74" y="89"/>
                  </a:lnTo>
                  <a:lnTo>
                    <a:pt x="80" y="86"/>
                  </a:lnTo>
                  <a:lnTo>
                    <a:pt x="84" y="84"/>
                  </a:lnTo>
                  <a:lnTo>
                    <a:pt x="87" y="76"/>
                  </a:lnTo>
                  <a:lnTo>
                    <a:pt x="95" y="65"/>
                  </a:lnTo>
                  <a:lnTo>
                    <a:pt x="104" y="52"/>
                  </a:lnTo>
                  <a:lnTo>
                    <a:pt x="113" y="42"/>
                  </a:lnTo>
                  <a:lnTo>
                    <a:pt x="119" y="38"/>
                  </a:lnTo>
                  <a:lnTo>
                    <a:pt x="126" y="32"/>
                  </a:lnTo>
                  <a:lnTo>
                    <a:pt x="136" y="26"/>
                  </a:lnTo>
                  <a:lnTo>
                    <a:pt x="145" y="19"/>
                  </a:lnTo>
                  <a:lnTo>
                    <a:pt x="156" y="12"/>
                  </a:lnTo>
                  <a:lnTo>
                    <a:pt x="165" y="7"/>
                  </a:lnTo>
                  <a:lnTo>
                    <a:pt x="175" y="3"/>
                  </a:lnTo>
                  <a:lnTo>
                    <a:pt x="180" y="1"/>
                  </a:lnTo>
                  <a:lnTo>
                    <a:pt x="188" y="0"/>
                  </a:lnTo>
                  <a:lnTo>
                    <a:pt x="189" y="0"/>
                  </a:lnTo>
                  <a:lnTo>
                    <a:pt x="188" y="1"/>
                  </a:lnTo>
                  <a:lnTo>
                    <a:pt x="184" y="4"/>
                  </a:lnTo>
                  <a:lnTo>
                    <a:pt x="180" y="7"/>
                  </a:lnTo>
                  <a:lnTo>
                    <a:pt x="173" y="11"/>
                  </a:lnTo>
                  <a:lnTo>
                    <a:pt x="162" y="18"/>
                  </a:lnTo>
                  <a:lnTo>
                    <a:pt x="152" y="24"/>
                  </a:lnTo>
                  <a:lnTo>
                    <a:pt x="141" y="31"/>
                  </a:lnTo>
                  <a:lnTo>
                    <a:pt x="132" y="38"/>
                  </a:lnTo>
                  <a:lnTo>
                    <a:pt x="124" y="43"/>
                  </a:lnTo>
                  <a:lnTo>
                    <a:pt x="119" y="47"/>
                  </a:lnTo>
                  <a:lnTo>
                    <a:pt x="113" y="55"/>
                  </a:lnTo>
                  <a:lnTo>
                    <a:pt x="110" y="62"/>
                  </a:lnTo>
                  <a:lnTo>
                    <a:pt x="108" y="69"/>
                  </a:lnTo>
                  <a:lnTo>
                    <a:pt x="106" y="73"/>
                  </a:lnTo>
                  <a:lnTo>
                    <a:pt x="106" y="76"/>
                  </a:lnTo>
                  <a:lnTo>
                    <a:pt x="108" y="76"/>
                  </a:lnTo>
                  <a:lnTo>
                    <a:pt x="111" y="75"/>
                  </a:lnTo>
                  <a:lnTo>
                    <a:pt x="119" y="73"/>
                  </a:lnTo>
                  <a:lnTo>
                    <a:pt x="124" y="71"/>
                  </a:lnTo>
                  <a:lnTo>
                    <a:pt x="130" y="69"/>
                  </a:lnTo>
                  <a:lnTo>
                    <a:pt x="139" y="66"/>
                  </a:lnTo>
                  <a:lnTo>
                    <a:pt x="147" y="63"/>
                  </a:lnTo>
                  <a:lnTo>
                    <a:pt x="154" y="60"/>
                  </a:lnTo>
                  <a:lnTo>
                    <a:pt x="163" y="57"/>
                  </a:lnTo>
                  <a:lnTo>
                    <a:pt x="169" y="55"/>
                  </a:lnTo>
                  <a:lnTo>
                    <a:pt x="175" y="54"/>
                  </a:lnTo>
                  <a:lnTo>
                    <a:pt x="184" y="45"/>
                  </a:lnTo>
                  <a:lnTo>
                    <a:pt x="195" y="36"/>
                  </a:lnTo>
                  <a:lnTo>
                    <a:pt x="210" y="28"/>
                  </a:lnTo>
                  <a:lnTo>
                    <a:pt x="227" y="20"/>
                  </a:lnTo>
                  <a:lnTo>
                    <a:pt x="243" y="13"/>
                  </a:lnTo>
                  <a:lnTo>
                    <a:pt x="258" y="8"/>
                  </a:lnTo>
                  <a:lnTo>
                    <a:pt x="269" y="4"/>
                  </a:lnTo>
                  <a:lnTo>
                    <a:pt x="279" y="2"/>
                  </a:lnTo>
                  <a:lnTo>
                    <a:pt x="288" y="1"/>
                  </a:lnTo>
                  <a:lnTo>
                    <a:pt x="294" y="1"/>
                  </a:lnTo>
                  <a:lnTo>
                    <a:pt x="294" y="2"/>
                  </a:lnTo>
                  <a:lnTo>
                    <a:pt x="286" y="4"/>
                  </a:lnTo>
                  <a:lnTo>
                    <a:pt x="273" y="8"/>
                  </a:lnTo>
                  <a:lnTo>
                    <a:pt x="258" y="14"/>
                  </a:lnTo>
                  <a:lnTo>
                    <a:pt x="243" y="22"/>
                  </a:lnTo>
                  <a:lnTo>
                    <a:pt x="229" y="29"/>
                  </a:lnTo>
                  <a:lnTo>
                    <a:pt x="216" y="37"/>
                  </a:lnTo>
                  <a:lnTo>
                    <a:pt x="204" y="44"/>
                  </a:lnTo>
                  <a:lnTo>
                    <a:pt x="195" y="51"/>
                  </a:lnTo>
                  <a:lnTo>
                    <a:pt x="193" y="55"/>
                  </a:lnTo>
                  <a:lnTo>
                    <a:pt x="193" y="57"/>
                  </a:lnTo>
                  <a:lnTo>
                    <a:pt x="197" y="57"/>
                  </a:lnTo>
                  <a:lnTo>
                    <a:pt x="201" y="57"/>
                  </a:lnTo>
                  <a:lnTo>
                    <a:pt x="210" y="56"/>
                  </a:lnTo>
                  <a:lnTo>
                    <a:pt x="223" y="55"/>
                  </a:lnTo>
                  <a:lnTo>
                    <a:pt x="236" y="53"/>
                  </a:lnTo>
                  <a:lnTo>
                    <a:pt x="249" y="52"/>
                  </a:lnTo>
                  <a:lnTo>
                    <a:pt x="258" y="51"/>
                  </a:lnTo>
                  <a:lnTo>
                    <a:pt x="269" y="45"/>
                  </a:lnTo>
                  <a:lnTo>
                    <a:pt x="282" y="40"/>
                  </a:lnTo>
                  <a:lnTo>
                    <a:pt x="299" y="35"/>
                  </a:lnTo>
                  <a:lnTo>
                    <a:pt x="318" y="30"/>
                  </a:lnTo>
                  <a:lnTo>
                    <a:pt x="334" y="26"/>
                  </a:lnTo>
                  <a:lnTo>
                    <a:pt x="349" y="22"/>
                  </a:lnTo>
                  <a:lnTo>
                    <a:pt x="360" y="20"/>
                  </a:lnTo>
                  <a:lnTo>
                    <a:pt x="368" y="18"/>
                  </a:lnTo>
                  <a:lnTo>
                    <a:pt x="375" y="16"/>
                  </a:lnTo>
                  <a:lnTo>
                    <a:pt x="379" y="18"/>
                  </a:lnTo>
                  <a:lnTo>
                    <a:pt x="377" y="20"/>
                  </a:lnTo>
                  <a:lnTo>
                    <a:pt x="368" y="22"/>
                  </a:lnTo>
                  <a:lnTo>
                    <a:pt x="357" y="24"/>
                  </a:lnTo>
                  <a:lnTo>
                    <a:pt x="344" y="28"/>
                  </a:lnTo>
                  <a:lnTo>
                    <a:pt x="331" y="31"/>
                  </a:lnTo>
                  <a:lnTo>
                    <a:pt x="318" y="35"/>
                  </a:lnTo>
                  <a:lnTo>
                    <a:pt x="307" y="40"/>
                  </a:lnTo>
                  <a:lnTo>
                    <a:pt x="297" y="44"/>
                  </a:lnTo>
                  <a:lnTo>
                    <a:pt x="290" y="49"/>
                  </a:lnTo>
                  <a:lnTo>
                    <a:pt x="286" y="53"/>
                  </a:lnTo>
                  <a:lnTo>
                    <a:pt x="299" y="54"/>
                  </a:lnTo>
                  <a:lnTo>
                    <a:pt x="316" y="53"/>
                  </a:lnTo>
                  <a:lnTo>
                    <a:pt x="333" y="52"/>
                  </a:lnTo>
                  <a:lnTo>
                    <a:pt x="349" y="50"/>
                  </a:lnTo>
                  <a:lnTo>
                    <a:pt x="366" y="47"/>
                  </a:lnTo>
                  <a:lnTo>
                    <a:pt x="381" y="45"/>
                  </a:lnTo>
                  <a:lnTo>
                    <a:pt x="392" y="43"/>
                  </a:lnTo>
                  <a:lnTo>
                    <a:pt x="399" y="42"/>
                  </a:lnTo>
                  <a:lnTo>
                    <a:pt x="409" y="39"/>
                  </a:lnTo>
                  <a:lnTo>
                    <a:pt x="416" y="38"/>
                  </a:lnTo>
                  <a:lnTo>
                    <a:pt x="416" y="39"/>
                  </a:lnTo>
                  <a:lnTo>
                    <a:pt x="411" y="42"/>
                  </a:lnTo>
                  <a:lnTo>
                    <a:pt x="403" y="45"/>
                  </a:lnTo>
                  <a:lnTo>
                    <a:pt x="394" y="49"/>
                  </a:lnTo>
                  <a:lnTo>
                    <a:pt x="381" y="52"/>
                  </a:lnTo>
                  <a:lnTo>
                    <a:pt x="364" y="56"/>
                  </a:lnTo>
                  <a:lnTo>
                    <a:pt x="347" y="59"/>
                  </a:lnTo>
                  <a:lnTo>
                    <a:pt x="329" y="61"/>
                  </a:lnTo>
                  <a:lnTo>
                    <a:pt x="310" y="62"/>
                  </a:lnTo>
                  <a:lnTo>
                    <a:pt x="292" y="62"/>
                  </a:lnTo>
                  <a:lnTo>
                    <a:pt x="297" y="66"/>
                  </a:lnTo>
                  <a:lnTo>
                    <a:pt x="307" y="69"/>
                  </a:lnTo>
                  <a:lnTo>
                    <a:pt x="318" y="73"/>
                  </a:lnTo>
                  <a:lnTo>
                    <a:pt x="331" y="77"/>
                  </a:lnTo>
                  <a:lnTo>
                    <a:pt x="342" y="81"/>
                  </a:lnTo>
                  <a:lnTo>
                    <a:pt x="353" y="85"/>
                  </a:lnTo>
                  <a:lnTo>
                    <a:pt x="362" y="87"/>
                  </a:lnTo>
                  <a:lnTo>
                    <a:pt x="370" y="89"/>
                  </a:lnTo>
                  <a:lnTo>
                    <a:pt x="379" y="91"/>
                  </a:lnTo>
                  <a:lnTo>
                    <a:pt x="383" y="93"/>
                  </a:lnTo>
                  <a:lnTo>
                    <a:pt x="381" y="94"/>
                  </a:lnTo>
                  <a:lnTo>
                    <a:pt x="372" y="93"/>
                  </a:lnTo>
                  <a:lnTo>
                    <a:pt x="362" y="92"/>
                  </a:lnTo>
                  <a:lnTo>
                    <a:pt x="349" y="89"/>
                  </a:lnTo>
                  <a:lnTo>
                    <a:pt x="333" y="86"/>
                  </a:lnTo>
                  <a:lnTo>
                    <a:pt x="316" y="82"/>
                  </a:lnTo>
                  <a:lnTo>
                    <a:pt x="299" y="77"/>
                  </a:lnTo>
                  <a:lnTo>
                    <a:pt x="284" y="74"/>
                  </a:lnTo>
                  <a:lnTo>
                    <a:pt x="273" y="70"/>
                  </a:lnTo>
                  <a:lnTo>
                    <a:pt x="266" y="67"/>
                  </a:lnTo>
                  <a:lnTo>
                    <a:pt x="258" y="67"/>
                  </a:lnTo>
                  <a:lnTo>
                    <a:pt x="251" y="68"/>
                  </a:lnTo>
                  <a:lnTo>
                    <a:pt x="242" y="68"/>
                  </a:lnTo>
                  <a:lnTo>
                    <a:pt x="232" y="68"/>
                  </a:lnTo>
                  <a:lnTo>
                    <a:pt x="223" y="69"/>
                  </a:lnTo>
                  <a:lnTo>
                    <a:pt x="216" y="69"/>
                  </a:lnTo>
                  <a:lnTo>
                    <a:pt x="208" y="70"/>
                  </a:lnTo>
                  <a:lnTo>
                    <a:pt x="202" y="70"/>
                  </a:lnTo>
                  <a:lnTo>
                    <a:pt x="206" y="74"/>
                  </a:lnTo>
                  <a:lnTo>
                    <a:pt x="214" y="79"/>
                  </a:lnTo>
                  <a:lnTo>
                    <a:pt x="221" y="83"/>
                  </a:lnTo>
                  <a:lnTo>
                    <a:pt x="230" y="87"/>
                  </a:lnTo>
                  <a:lnTo>
                    <a:pt x="238" y="91"/>
                  </a:lnTo>
                  <a:lnTo>
                    <a:pt x="247" y="95"/>
                  </a:lnTo>
                  <a:lnTo>
                    <a:pt x="255" y="98"/>
                  </a:lnTo>
                  <a:lnTo>
                    <a:pt x="260" y="100"/>
                  </a:lnTo>
                  <a:lnTo>
                    <a:pt x="271" y="104"/>
                  </a:lnTo>
                  <a:lnTo>
                    <a:pt x="284" y="107"/>
                  </a:lnTo>
                  <a:lnTo>
                    <a:pt x="294" y="111"/>
                  </a:lnTo>
                  <a:lnTo>
                    <a:pt x="303" y="114"/>
                  </a:lnTo>
                  <a:lnTo>
                    <a:pt x="308" y="117"/>
                  </a:lnTo>
                  <a:lnTo>
                    <a:pt x="312" y="120"/>
                  </a:lnTo>
                  <a:lnTo>
                    <a:pt x="308" y="121"/>
                  </a:lnTo>
                  <a:lnTo>
                    <a:pt x="294" y="117"/>
                  </a:lnTo>
                  <a:lnTo>
                    <a:pt x="282" y="113"/>
                  </a:lnTo>
                  <a:lnTo>
                    <a:pt x="268" y="107"/>
                  </a:lnTo>
                  <a:lnTo>
                    <a:pt x="253" y="102"/>
                  </a:lnTo>
                  <a:lnTo>
                    <a:pt x="238" y="97"/>
                  </a:lnTo>
                  <a:lnTo>
                    <a:pt x="221" y="92"/>
                  </a:lnTo>
                  <a:lnTo>
                    <a:pt x="208" y="87"/>
                  </a:lnTo>
                  <a:lnTo>
                    <a:pt x="199" y="83"/>
                  </a:lnTo>
                  <a:lnTo>
                    <a:pt x="191" y="80"/>
                  </a:lnTo>
                  <a:lnTo>
                    <a:pt x="184" y="76"/>
                  </a:lnTo>
                  <a:lnTo>
                    <a:pt x="176" y="75"/>
                  </a:lnTo>
                  <a:lnTo>
                    <a:pt x="171" y="76"/>
                  </a:lnTo>
                  <a:lnTo>
                    <a:pt x="163" y="79"/>
                  </a:lnTo>
                  <a:lnTo>
                    <a:pt x="152" y="81"/>
                  </a:lnTo>
                  <a:lnTo>
                    <a:pt x="136" y="84"/>
                  </a:lnTo>
                  <a:lnTo>
                    <a:pt x="121" y="87"/>
                  </a:lnTo>
                  <a:lnTo>
                    <a:pt x="111" y="89"/>
                  </a:lnTo>
                  <a:lnTo>
                    <a:pt x="110" y="91"/>
                  </a:lnTo>
                  <a:lnTo>
                    <a:pt x="110" y="93"/>
                  </a:lnTo>
                  <a:lnTo>
                    <a:pt x="111" y="95"/>
                  </a:lnTo>
                  <a:lnTo>
                    <a:pt x="119" y="99"/>
                  </a:lnTo>
                  <a:lnTo>
                    <a:pt x="126" y="102"/>
                  </a:lnTo>
                  <a:lnTo>
                    <a:pt x="137" y="106"/>
                  </a:lnTo>
                  <a:lnTo>
                    <a:pt x="150" y="113"/>
                  </a:lnTo>
                  <a:lnTo>
                    <a:pt x="165" y="118"/>
                  </a:lnTo>
                  <a:lnTo>
                    <a:pt x="180" y="124"/>
                  </a:lnTo>
                  <a:lnTo>
                    <a:pt x="195" y="129"/>
                  </a:lnTo>
                  <a:lnTo>
                    <a:pt x="206" y="134"/>
                  </a:lnTo>
                  <a:lnTo>
                    <a:pt x="216" y="136"/>
                  </a:lnTo>
                  <a:lnTo>
                    <a:pt x="223" y="139"/>
                  </a:lnTo>
                  <a:lnTo>
                    <a:pt x="221" y="141"/>
                  </a:lnTo>
                  <a:lnTo>
                    <a:pt x="214" y="141"/>
                  </a:lnTo>
                  <a:lnTo>
                    <a:pt x="199" y="136"/>
                  </a:lnTo>
                  <a:lnTo>
                    <a:pt x="189" y="132"/>
                  </a:lnTo>
                  <a:lnTo>
                    <a:pt x="175" y="127"/>
                  </a:lnTo>
                  <a:lnTo>
                    <a:pt x="160" y="122"/>
                  </a:lnTo>
                  <a:lnTo>
                    <a:pt x="143" y="116"/>
                  </a:lnTo>
                  <a:lnTo>
                    <a:pt x="126" y="111"/>
                  </a:lnTo>
                  <a:lnTo>
                    <a:pt x="111" y="106"/>
                  </a:lnTo>
                  <a:lnTo>
                    <a:pt x="100" y="102"/>
                  </a:lnTo>
                  <a:lnTo>
                    <a:pt x="95" y="101"/>
                  </a:lnTo>
                  <a:lnTo>
                    <a:pt x="89" y="101"/>
                  </a:lnTo>
                  <a:lnTo>
                    <a:pt x="78" y="103"/>
                  </a:lnTo>
                  <a:lnTo>
                    <a:pt x="65" y="105"/>
                  </a:lnTo>
                  <a:lnTo>
                    <a:pt x="50" y="108"/>
                  </a:lnTo>
                  <a:lnTo>
                    <a:pt x="35" y="111"/>
                  </a:lnTo>
                  <a:lnTo>
                    <a:pt x="22" y="114"/>
                  </a:lnTo>
                  <a:lnTo>
                    <a:pt x="11" y="115"/>
                  </a:lnTo>
                  <a:lnTo>
                    <a:pt x="4" y="116"/>
                  </a:lnTo>
                  <a:lnTo>
                    <a:pt x="0" y="116"/>
                  </a:lnTo>
                  <a:lnTo>
                    <a:pt x="2" y="115"/>
                  </a:lnTo>
                  <a:lnTo>
                    <a:pt x="9" y="113"/>
                  </a:lnTo>
                  <a:lnTo>
                    <a:pt x="17" y="108"/>
                  </a:lnTo>
                  <a:close/>
                </a:path>
              </a:pathLst>
            </a:custGeom>
            <a:solidFill>
              <a:srgbClr val="B20000"/>
            </a:solidFill>
            <a:ln w="9525">
              <a:noFill/>
              <a:round/>
              <a:headEnd/>
              <a:tailEnd/>
            </a:ln>
          </p:spPr>
          <p:txBody>
            <a:bodyPr/>
            <a:lstStyle/>
            <a:p>
              <a:endParaRPr lang="en-US"/>
            </a:p>
          </p:txBody>
        </p:sp>
        <p:sp>
          <p:nvSpPr>
            <p:cNvPr id="129" name="Freeform 329"/>
            <p:cNvSpPr>
              <a:spLocks/>
            </p:cNvSpPr>
            <p:nvPr/>
          </p:nvSpPr>
          <p:spPr bwMode="auto">
            <a:xfrm>
              <a:off x="-582" y="3253"/>
              <a:ext cx="151" cy="140"/>
            </a:xfrm>
            <a:custGeom>
              <a:avLst/>
              <a:gdLst/>
              <a:ahLst/>
              <a:cxnLst>
                <a:cxn ang="0">
                  <a:pos x="34" y="12"/>
                </a:cxn>
                <a:cxn ang="0">
                  <a:pos x="73" y="14"/>
                </a:cxn>
                <a:cxn ang="0">
                  <a:pos x="136" y="9"/>
                </a:cxn>
                <a:cxn ang="0">
                  <a:pos x="192" y="9"/>
                </a:cxn>
                <a:cxn ang="0">
                  <a:pos x="210" y="15"/>
                </a:cxn>
                <a:cxn ang="0">
                  <a:pos x="177" y="14"/>
                </a:cxn>
                <a:cxn ang="0">
                  <a:pos x="129" y="16"/>
                </a:cxn>
                <a:cxn ang="0">
                  <a:pos x="82" y="21"/>
                </a:cxn>
                <a:cxn ang="0">
                  <a:pos x="90" y="27"/>
                </a:cxn>
                <a:cxn ang="0">
                  <a:pos x="116" y="34"/>
                </a:cxn>
                <a:cxn ang="0">
                  <a:pos x="132" y="38"/>
                </a:cxn>
                <a:cxn ang="0">
                  <a:pos x="188" y="37"/>
                </a:cxn>
                <a:cxn ang="0">
                  <a:pos x="249" y="42"/>
                </a:cxn>
                <a:cxn ang="0">
                  <a:pos x="281" y="53"/>
                </a:cxn>
                <a:cxn ang="0">
                  <a:pos x="266" y="52"/>
                </a:cxn>
                <a:cxn ang="0">
                  <a:pos x="227" y="47"/>
                </a:cxn>
                <a:cxn ang="0">
                  <a:pos x="175" y="44"/>
                </a:cxn>
                <a:cxn ang="0">
                  <a:pos x="166" y="51"/>
                </a:cxn>
                <a:cxn ang="0">
                  <a:pos x="192" y="63"/>
                </a:cxn>
                <a:cxn ang="0">
                  <a:pos x="233" y="65"/>
                </a:cxn>
                <a:cxn ang="0">
                  <a:pos x="281" y="76"/>
                </a:cxn>
                <a:cxn ang="0">
                  <a:pos x="292" y="88"/>
                </a:cxn>
                <a:cxn ang="0">
                  <a:pos x="259" y="77"/>
                </a:cxn>
                <a:cxn ang="0">
                  <a:pos x="223" y="72"/>
                </a:cxn>
                <a:cxn ang="0">
                  <a:pos x="238" y="87"/>
                </a:cxn>
                <a:cxn ang="0">
                  <a:pos x="273" y="108"/>
                </a:cxn>
                <a:cxn ang="0">
                  <a:pos x="290" y="119"/>
                </a:cxn>
                <a:cxn ang="0">
                  <a:pos x="298" y="135"/>
                </a:cxn>
                <a:cxn ang="0">
                  <a:pos x="281" y="125"/>
                </a:cxn>
                <a:cxn ang="0">
                  <a:pos x="234" y="94"/>
                </a:cxn>
                <a:cxn ang="0">
                  <a:pos x="203" y="76"/>
                </a:cxn>
                <a:cxn ang="0">
                  <a:pos x="194" y="81"/>
                </a:cxn>
                <a:cxn ang="0">
                  <a:pos x="207" y="104"/>
                </a:cxn>
                <a:cxn ang="0">
                  <a:pos x="223" y="127"/>
                </a:cxn>
                <a:cxn ang="0">
                  <a:pos x="212" y="122"/>
                </a:cxn>
                <a:cxn ang="0">
                  <a:pos x="181" y="81"/>
                </a:cxn>
                <a:cxn ang="0">
                  <a:pos x="149" y="56"/>
                </a:cxn>
                <a:cxn ang="0">
                  <a:pos x="127" y="49"/>
                </a:cxn>
                <a:cxn ang="0">
                  <a:pos x="119" y="53"/>
                </a:cxn>
                <a:cxn ang="0">
                  <a:pos x="136" y="94"/>
                </a:cxn>
                <a:cxn ang="0">
                  <a:pos x="156" y="114"/>
                </a:cxn>
                <a:cxn ang="0">
                  <a:pos x="134" y="102"/>
                </a:cxn>
                <a:cxn ang="0">
                  <a:pos x="108" y="44"/>
                </a:cxn>
                <a:cxn ang="0">
                  <a:pos x="71" y="32"/>
                </a:cxn>
                <a:cxn ang="0">
                  <a:pos x="60" y="45"/>
                </a:cxn>
                <a:cxn ang="0">
                  <a:pos x="69" y="72"/>
                </a:cxn>
                <a:cxn ang="0">
                  <a:pos x="80" y="101"/>
                </a:cxn>
                <a:cxn ang="0">
                  <a:pos x="71" y="98"/>
                </a:cxn>
                <a:cxn ang="0">
                  <a:pos x="54" y="57"/>
                </a:cxn>
                <a:cxn ang="0">
                  <a:pos x="28" y="18"/>
                </a:cxn>
                <a:cxn ang="0">
                  <a:pos x="0" y="2"/>
                </a:cxn>
                <a:cxn ang="0">
                  <a:pos x="6" y="0"/>
                </a:cxn>
              </a:cxnLst>
              <a:rect l="0" t="0" r="r" b="b"/>
              <a:pathLst>
                <a:path w="301" h="140">
                  <a:moveTo>
                    <a:pt x="10" y="2"/>
                  </a:moveTo>
                  <a:lnTo>
                    <a:pt x="21" y="7"/>
                  </a:lnTo>
                  <a:lnTo>
                    <a:pt x="34" y="12"/>
                  </a:lnTo>
                  <a:lnTo>
                    <a:pt x="47" y="15"/>
                  </a:lnTo>
                  <a:lnTo>
                    <a:pt x="58" y="16"/>
                  </a:lnTo>
                  <a:lnTo>
                    <a:pt x="73" y="14"/>
                  </a:lnTo>
                  <a:lnTo>
                    <a:pt x="91" y="12"/>
                  </a:lnTo>
                  <a:lnTo>
                    <a:pt x="114" y="10"/>
                  </a:lnTo>
                  <a:lnTo>
                    <a:pt x="136" y="9"/>
                  </a:lnTo>
                  <a:lnTo>
                    <a:pt x="156" y="8"/>
                  </a:lnTo>
                  <a:lnTo>
                    <a:pt x="175" y="8"/>
                  </a:lnTo>
                  <a:lnTo>
                    <a:pt x="192" y="9"/>
                  </a:lnTo>
                  <a:lnTo>
                    <a:pt x="201" y="10"/>
                  </a:lnTo>
                  <a:lnTo>
                    <a:pt x="210" y="13"/>
                  </a:lnTo>
                  <a:lnTo>
                    <a:pt x="210" y="15"/>
                  </a:lnTo>
                  <a:lnTo>
                    <a:pt x="203" y="15"/>
                  </a:lnTo>
                  <a:lnTo>
                    <a:pt x="188" y="14"/>
                  </a:lnTo>
                  <a:lnTo>
                    <a:pt x="177" y="14"/>
                  </a:lnTo>
                  <a:lnTo>
                    <a:pt x="164" y="14"/>
                  </a:lnTo>
                  <a:lnTo>
                    <a:pt x="145" y="15"/>
                  </a:lnTo>
                  <a:lnTo>
                    <a:pt x="129" y="16"/>
                  </a:lnTo>
                  <a:lnTo>
                    <a:pt x="110" y="17"/>
                  </a:lnTo>
                  <a:lnTo>
                    <a:pt x="95" y="19"/>
                  </a:lnTo>
                  <a:lnTo>
                    <a:pt x="82" y="21"/>
                  </a:lnTo>
                  <a:lnTo>
                    <a:pt x="75" y="23"/>
                  </a:lnTo>
                  <a:lnTo>
                    <a:pt x="80" y="25"/>
                  </a:lnTo>
                  <a:lnTo>
                    <a:pt x="90" y="27"/>
                  </a:lnTo>
                  <a:lnTo>
                    <a:pt x="97" y="30"/>
                  </a:lnTo>
                  <a:lnTo>
                    <a:pt x="106" y="32"/>
                  </a:lnTo>
                  <a:lnTo>
                    <a:pt x="116" y="34"/>
                  </a:lnTo>
                  <a:lnTo>
                    <a:pt x="123" y="35"/>
                  </a:lnTo>
                  <a:lnTo>
                    <a:pt x="129" y="37"/>
                  </a:lnTo>
                  <a:lnTo>
                    <a:pt x="132" y="38"/>
                  </a:lnTo>
                  <a:lnTo>
                    <a:pt x="147" y="37"/>
                  </a:lnTo>
                  <a:lnTo>
                    <a:pt x="168" y="36"/>
                  </a:lnTo>
                  <a:lnTo>
                    <a:pt x="188" y="37"/>
                  </a:lnTo>
                  <a:lnTo>
                    <a:pt x="210" y="38"/>
                  </a:lnTo>
                  <a:lnTo>
                    <a:pt x="231" y="40"/>
                  </a:lnTo>
                  <a:lnTo>
                    <a:pt x="249" y="42"/>
                  </a:lnTo>
                  <a:lnTo>
                    <a:pt x="264" y="45"/>
                  </a:lnTo>
                  <a:lnTo>
                    <a:pt x="273" y="48"/>
                  </a:lnTo>
                  <a:lnTo>
                    <a:pt x="281" y="53"/>
                  </a:lnTo>
                  <a:lnTo>
                    <a:pt x="283" y="55"/>
                  </a:lnTo>
                  <a:lnTo>
                    <a:pt x="277" y="54"/>
                  </a:lnTo>
                  <a:lnTo>
                    <a:pt x="266" y="52"/>
                  </a:lnTo>
                  <a:lnTo>
                    <a:pt x="257" y="50"/>
                  </a:lnTo>
                  <a:lnTo>
                    <a:pt x="244" y="48"/>
                  </a:lnTo>
                  <a:lnTo>
                    <a:pt x="227" y="47"/>
                  </a:lnTo>
                  <a:lnTo>
                    <a:pt x="210" y="45"/>
                  </a:lnTo>
                  <a:lnTo>
                    <a:pt x="192" y="44"/>
                  </a:lnTo>
                  <a:lnTo>
                    <a:pt x="175" y="44"/>
                  </a:lnTo>
                  <a:lnTo>
                    <a:pt x="162" y="44"/>
                  </a:lnTo>
                  <a:lnTo>
                    <a:pt x="153" y="45"/>
                  </a:lnTo>
                  <a:lnTo>
                    <a:pt x="166" y="51"/>
                  </a:lnTo>
                  <a:lnTo>
                    <a:pt x="179" y="55"/>
                  </a:lnTo>
                  <a:lnTo>
                    <a:pt x="188" y="60"/>
                  </a:lnTo>
                  <a:lnTo>
                    <a:pt x="192" y="63"/>
                  </a:lnTo>
                  <a:lnTo>
                    <a:pt x="203" y="63"/>
                  </a:lnTo>
                  <a:lnTo>
                    <a:pt x="216" y="64"/>
                  </a:lnTo>
                  <a:lnTo>
                    <a:pt x="233" y="65"/>
                  </a:lnTo>
                  <a:lnTo>
                    <a:pt x="249" y="67"/>
                  </a:lnTo>
                  <a:lnTo>
                    <a:pt x="266" y="71"/>
                  </a:lnTo>
                  <a:lnTo>
                    <a:pt x="281" y="76"/>
                  </a:lnTo>
                  <a:lnTo>
                    <a:pt x="292" y="83"/>
                  </a:lnTo>
                  <a:lnTo>
                    <a:pt x="301" y="93"/>
                  </a:lnTo>
                  <a:lnTo>
                    <a:pt x="292" y="88"/>
                  </a:lnTo>
                  <a:lnTo>
                    <a:pt x="283" y="84"/>
                  </a:lnTo>
                  <a:lnTo>
                    <a:pt x="270" y="81"/>
                  </a:lnTo>
                  <a:lnTo>
                    <a:pt x="259" y="77"/>
                  </a:lnTo>
                  <a:lnTo>
                    <a:pt x="247" y="75"/>
                  </a:lnTo>
                  <a:lnTo>
                    <a:pt x="234" y="73"/>
                  </a:lnTo>
                  <a:lnTo>
                    <a:pt x="223" y="72"/>
                  </a:lnTo>
                  <a:lnTo>
                    <a:pt x="212" y="72"/>
                  </a:lnTo>
                  <a:lnTo>
                    <a:pt x="225" y="80"/>
                  </a:lnTo>
                  <a:lnTo>
                    <a:pt x="238" y="87"/>
                  </a:lnTo>
                  <a:lnTo>
                    <a:pt x="251" y="96"/>
                  </a:lnTo>
                  <a:lnTo>
                    <a:pt x="262" y="102"/>
                  </a:lnTo>
                  <a:lnTo>
                    <a:pt x="273" y="108"/>
                  </a:lnTo>
                  <a:lnTo>
                    <a:pt x="283" y="113"/>
                  </a:lnTo>
                  <a:lnTo>
                    <a:pt x="288" y="117"/>
                  </a:lnTo>
                  <a:lnTo>
                    <a:pt x="290" y="119"/>
                  </a:lnTo>
                  <a:lnTo>
                    <a:pt x="292" y="124"/>
                  </a:lnTo>
                  <a:lnTo>
                    <a:pt x="294" y="129"/>
                  </a:lnTo>
                  <a:lnTo>
                    <a:pt x="298" y="135"/>
                  </a:lnTo>
                  <a:lnTo>
                    <a:pt x="301" y="140"/>
                  </a:lnTo>
                  <a:lnTo>
                    <a:pt x="292" y="133"/>
                  </a:lnTo>
                  <a:lnTo>
                    <a:pt x="281" y="125"/>
                  </a:lnTo>
                  <a:lnTo>
                    <a:pt x="266" y="114"/>
                  </a:lnTo>
                  <a:lnTo>
                    <a:pt x="249" y="104"/>
                  </a:lnTo>
                  <a:lnTo>
                    <a:pt x="234" y="94"/>
                  </a:lnTo>
                  <a:lnTo>
                    <a:pt x="221" y="85"/>
                  </a:lnTo>
                  <a:lnTo>
                    <a:pt x="210" y="79"/>
                  </a:lnTo>
                  <a:lnTo>
                    <a:pt x="203" y="76"/>
                  </a:lnTo>
                  <a:lnTo>
                    <a:pt x="195" y="75"/>
                  </a:lnTo>
                  <a:lnTo>
                    <a:pt x="194" y="77"/>
                  </a:lnTo>
                  <a:lnTo>
                    <a:pt x="194" y="81"/>
                  </a:lnTo>
                  <a:lnTo>
                    <a:pt x="195" y="85"/>
                  </a:lnTo>
                  <a:lnTo>
                    <a:pt x="199" y="93"/>
                  </a:lnTo>
                  <a:lnTo>
                    <a:pt x="207" y="104"/>
                  </a:lnTo>
                  <a:lnTo>
                    <a:pt x="216" y="116"/>
                  </a:lnTo>
                  <a:lnTo>
                    <a:pt x="221" y="124"/>
                  </a:lnTo>
                  <a:lnTo>
                    <a:pt x="223" y="127"/>
                  </a:lnTo>
                  <a:lnTo>
                    <a:pt x="221" y="127"/>
                  </a:lnTo>
                  <a:lnTo>
                    <a:pt x="216" y="126"/>
                  </a:lnTo>
                  <a:lnTo>
                    <a:pt x="212" y="122"/>
                  </a:lnTo>
                  <a:lnTo>
                    <a:pt x="203" y="112"/>
                  </a:lnTo>
                  <a:lnTo>
                    <a:pt x="190" y="97"/>
                  </a:lnTo>
                  <a:lnTo>
                    <a:pt x="181" y="81"/>
                  </a:lnTo>
                  <a:lnTo>
                    <a:pt x="181" y="70"/>
                  </a:lnTo>
                  <a:lnTo>
                    <a:pt x="164" y="63"/>
                  </a:lnTo>
                  <a:lnTo>
                    <a:pt x="149" y="56"/>
                  </a:lnTo>
                  <a:lnTo>
                    <a:pt x="136" y="52"/>
                  </a:lnTo>
                  <a:lnTo>
                    <a:pt x="130" y="50"/>
                  </a:lnTo>
                  <a:lnTo>
                    <a:pt x="127" y="49"/>
                  </a:lnTo>
                  <a:lnTo>
                    <a:pt x="123" y="48"/>
                  </a:lnTo>
                  <a:lnTo>
                    <a:pt x="121" y="49"/>
                  </a:lnTo>
                  <a:lnTo>
                    <a:pt x="119" y="53"/>
                  </a:lnTo>
                  <a:lnTo>
                    <a:pt x="121" y="63"/>
                  </a:lnTo>
                  <a:lnTo>
                    <a:pt x="127" y="78"/>
                  </a:lnTo>
                  <a:lnTo>
                    <a:pt x="136" y="94"/>
                  </a:lnTo>
                  <a:lnTo>
                    <a:pt x="151" y="107"/>
                  </a:lnTo>
                  <a:lnTo>
                    <a:pt x="158" y="112"/>
                  </a:lnTo>
                  <a:lnTo>
                    <a:pt x="156" y="114"/>
                  </a:lnTo>
                  <a:lnTo>
                    <a:pt x="153" y="113"/>
                  </a:lnTo>
                  <a:lnTo>
                    <a:pt x="145" y="110"/>
                  </a:lnTo>
                  <a:lnTo>
                    <a:pt x="134" y="102"/>
                  </a:lnTo>
                  <a:lnTo>
                    <a:pt x="119" y="86"/>
                  </a:lnTo>
                  <a:lnTo>
                    <a:pt x="108" y="66"/>
                  </a:lnTo>
                  <a:lnTo>
                    <a:pt x="108" y="44"/>
                  </a:lnTo>
                  <a:lnTo>
                    <a:pt x="97" y="39"/>
                  </a:lnTo>
                  <a:lnTo>
                    <a:pt x="84" y="35"/>
                  </a:lnTo>
                  <a:lnTo>
                    <a:pt x="71" y="32"/>
                  </a:lnTo>
                  <a:lnTo>
                    <a:pt x="62" y="30"/>
                  </a:lnTo>
                  <a:lnTo>
                    <a:pt x="60" y="36"/>
                  </a:lnTo>
                  <a:lnTo>
                    <a:pt x="60" y="45"/>
                  </a:lnTo>
                  <a:lnTo>
                    <a:pt x="63" y="55"/>
                  </a:lnTo>
                  <a:lnTo>
                    <a:pt x="67" y="64"/>
                  </a:lnTo>
                  <a:lnTo>
                    <a:pt x="69" y="72"/>
                  </a:lnTo>
                  <a:lnTo>
                    <a:pt x="73" y="83"/>
                  </a:lnTo>
                  <a:lnTo>
                    <a:pt x="77" y="95"/>
                  </a:lnTo>
                  <a:lnTo>
                    <a:pt x="80" y="101"/>
                  </a:lnTo>
                  <a:lnTo>
                    <a:pt x="82" y="103"/>
                  </a:lnTo>
                  <a:lnTo>
                    <a:pt x="77" y="102"/>
                  </a:lnTo>
                  <a:lnTo>
                    <a:pt x="71" y="98"/>
                  </a:lnTo>
                  <a:lnTo>
                    <a:pt x="65" y="91"/>
                  </a:lnTo>
                  <a:lnTo>
                    <a:pt x="62" y="77"/>
                  </a:lnTo>
                  <a:lnTo>
                    <a:pt x="54" y="57"/>
                  </a:lnTo>
                  <a:lnTo>
                    <a:pt x="49" y="39"/>
                  </a:lnTo>
                  <a:lnTo>
                    <a:pt x="45" y="27"/>
                  </a:lnTo>
                  <a:lnTo>
                    <a:pt x="28" y="18"/>
                  </a:lnTo>
                  <a:lnTo>
                    <a:pt x="15" y="11"/>
                  </a:lnTo>
                  <a:lnTo>
                    <a:pt x="6" y="6"/>
                  </a:lnTo>
                  <a:lnTo>
                    <a:pt x="0" y="2"/>
                  </a:lnTo>
                  <a:lnTo>
                    <a:pt x="0" y="0"/>
                  </a:lnTo>
                  <a:lnTo>
                    <a:pt x="2" y="0"/>
                  </a:lnTo>
                  <a:lnTo>
                    <a:pt x="6" y="0"/>
                  </a:lnTo>
                  <a:lnTo>
                    <a:pt x="10" y="2"/>
                  </a:lnTo>
                  <a:close/>
                </a:path>
              </a:pathLst>
            </a:custGeom>
            <a:solidFill>
              <a:srgbClr val="B20000"/>
            </a:solidFill>
            <a:ln w="9525">
              <a:noFill/>
              <a:round/>
              <a:headEnd/>
              <a:tailEnd/>
            </a:ln>
          </p:spPr>
          <p:txBody>
            <a:bodyPr/>
            <a:lstStyle/>
            <a:p>
              <a:endParaRPr lang="en-US"/>
            </a:p>
          </p:txBody>
        </p:sp>
        <p:sp>
          <p:nvSpPr>
            <p:cNvPr id="130" name="Freeform 330"/>
            <p:cNvSpPr>
              <a:spLocks/>
            </p:cNvSpPr>
            <p:nvPr/>
          </p:nvSpPr>
          <p:spPr bwMode="auto">
            <a:xfrm>
              <a:off x="-660" y="3269"/>
              <a:ext cx="104" cy="192"/>
            </a:xfrm>
            <a:custGeom>
              <a:avLst/>
              <a:gdLst/>
              <a:ahLst/>
              <a:cxnLst>
                <a:cxn ang="0">
                  <a:pos x="93" y="2"/>
                </a:cxn>
                <a:cxn ang="0">
                  <a:pos x="99" y="23"/>
                </a:cxn>
                <a:cxn ang="0">
                  <a:pos x="104" y="31"/>
                </a:cxn>
                <a:cxn ang="0">
                  <a:pos x="119" y="37"/>
                </a:cxn>
                <a:cxn ang="0">
                  <a:pos x="140" y="48"/>
                </a:cxn>
                <a:cxn ang="0">
                  <a:pos x="160" y="62"/>
                </a:cxn>
                <a:cxn ang="0">
                  <a:pos x="184" y="86"/>
                </a:cxn>
                <a:cxn ang="0">
                  <a:pos x="205" y="103"/>
                </a:cxn>
                <a:cxn ang="0">
                  <a:pos x="208" y="112"/>
                </a:cxn>
                <a:cxn ang="0">
                  <a:pos x="203" y="112"/>
                </a:cxn>
                <a:cxn ang="0">
                  <a:pos x="193" y="102"/>
                </a:cxn>
                <a:cxn ang="0">
                  <a:pos x="180" y="89"/>
                </a:cxn>
                <a:cxn ang="0">
                  <a:pos x="162" y="73"/>
                </a:cxn>
                <a:cxn ang="0">
                  <a:pos x="145" y="60"/>
                </a:cxn>
                <a:cxn ang="0">
                  <a:pos x="130" y="53"/>
                </a:cxn>
                <a:cxn ang="0">
                  <a:pos x="117" y="48"/>
                </a:cxn>
                <a:cxn ang="0">
                  <a:pos x="110" y="57"/>
                </a:cxn>
                <a:cxn ang="0">
                  <a:pos x="112" y="79"/>
                </a:cxn>
                <a:cxn ang="0">
                  <a:pos x="123" y="90"/>
                </a:cxn>
                <a:cxn ang="0">
                  <a:pos x="147" y="102"/>
                </a:cxn>
                <a:cxn ang="0">
                  <a:pos x="173" y="120"/>
                </a:cxn>
                <a:cxn ang="0">
                  <a:pos x="192" y="142"/>
                </a:cxn>
                <a:cxn ang="0">
                  <a:pos x="195" y="158"/>
                </a:cxn>
                <a:cxn ang="0">
                  <a:pos x="184" y="150"/>
                </a:cxn>
                <a:cxn ang="0">
                  <a:pos x="171" y="131"/>
                </a:cxn>
                <a:cxn ang="0">
                  <a:pos x="156" y="119"/>
                </a:cxn>
                <a:cxn ang="0">
                  <a:pos x="140" y="110"/>
                </a:cxn>
                <a:cxn ang="0">
                  <a:pos x="123" y="102"/>
                </a:cxn>
                <a:cxn ang="0">
                  <a:pos x="127" y="118"/>
                </a:cxn>
                <a:cxn ang="0">
                  <a:pos x="138" y="167"/>
                </a:cxn>
                <a:cxn ang="0">
                  <a:pos x="134" y="192"/>
                </a:cxn>
                <a:cxn ang="0">
                  <a:pos x="130" y="189"/>
                </a:cxn>
                <a:cxn ang="0">
                  <a:pos x="127" y="170"/>
                </a:cxn>
                <a:cxn ang="0">
                  <a:pos x="108" y="123"/>
                </a:cxn>
                <a:cxn ang="0">
                  <a:pos x="86" y="116"/>
                </a:cxn>
                <a:cxn ang="0">
                  <a:pos x="56" y="139"/>
                </a:cxn>
                <a:cxn ang="0">
                  <a:pos x="45" y="156"/>
                </a:cxn>
                <a:cxn ang="0">
                  <a:pos x="39" y="152"/>
                </a:cxn>
                <a:cxn ang="0">
                  <a:pos x="52" y="133"/>
                </a:cxn>
                <a:cxn ang="0">
                  <a:pos x="80" y="103"/>
                </a:cxn>
                <a:cxn ang="0">
                  <a:pos x="93" y="82"/>
                </a:cxn>
                <a:cxn ang="0">
                  <a:pos x="93" y="56"/>
                </a:cxn>
                <a:cxn ang="0">
                  <a:pos x="82" y="53"/>
                </a:cxn>
                <a:cxn ang="0">
                  <a:pos x="56" y="66"/>
                </a:cxn>
                <a:cxn ang="0">
                  <a:pos x="32" y="83"/>
                </a:cxn>
                <a:cxn ang="0">
                  <a:pos x="13" y="100"/>
                </a:cxn>
                <a:cxn ang="0">
                  <a:pos x="4" y="113"/>
                </a:cxn>
                <a:cxn ang="0">
                  <a:pos x="0" y="111"/>
                </a:cxn>
                <a:cxn ang="0">
                  <a:pos x="6" y="99"/>
                </a:cxn>
                <a:cxn ang="0">
                  <a:pos x="24" y="81"/>
                </a:cxn>
                <a:cxn ang="0">
                  <a:pos x="49" y="60"/>
                </a:cxn>
                <a:cxn ang="0">
                  <a:pos x="75" y="41"/>
                </a:cxn>
                <a:cxn ang="0">
                  <a:pos x="91" y="30"/>
                </a:cxn>
                <a:cxn ang="0">
                  <a:pos x="88" y="14"/>
                </a:cxn>
                <a:cxn ang="0">
                  <a:pos x="86" y="5"/>
                </a:cxn>
                <a:cxn ang="0">
                  <a:pos x="88" y="2"/>
                </a:cxn>
              </a:cxnLst>
              <a:rect l="0" t="0" r="r" b="b"/>
              <a:pathLst>
                <a:path w="208" h="192">
                  <a:moveTo>
                    <a:pt x="89" y="0"/>
                  </a:moveTo>
                  <a:lnTo>
                    <a:pt x="93" y="2"/>
                  </a:lnTo>
                  <a:lnTo>
                    <a:pt x="95" y="11"/>
                  </a:lnTo>
                  <a:lnTo>
                    <a:pt x="99" y="23"/>
                  </a:lnTo>
                  <a:lnTo>
                    <a:pt x="101" y="29"/>
                  </a:lnTo>
                  <a:lnTo>
                    <a:pt x="104" y="31"/>
                  </a:lnTo>
                  <a:lnTo>
                    <a:pt x="110" y="33"/>
                  </a:lnTo>
                  <a:lnTo>
                    <a:pt x="119" y="37"/>
                  </a:lnTo>
                  <a:lnTo>
                    <a:pt x="128" y="41"/>
                  </a:lnTo>
                  <a:lnTo>
                    <a:pt x="140" y="48"/>
                  </a:lnTo>
                  <a:lnTo>
                    <a:pt x="151" y="54"/>
                  </a:lnTo>
                  <a:lnTo>
                    <a:pt x="160" y="62"/>
                  </a:lnTo>
                  <a:lnTo>
                    <a:pt x="169" y="70"/>
                  </a:lnTo>
                  <a:lnTo>
                    <a:pt x="184" y="86"/>
                  </a:lnTo>
                  <a:lnTo>
                    <a:pt x="197" y="96"/>
                  </a:lnTo>
                  <a:lnTo>
                    <a:pt x="205" y="103"/>
                  </a:lnTo>
                  <a:lnTo>
                    <a:pt x="208" y="109"/>
                  </a:lnTo>
                  <a:lnTo>
                    <a:pt x="208" y="112"/>
                  </a:lnTo>
                  <a:lnTo>
                    <a:pt x="206" y="113"/>
                  </a:lnTo>
                  <a:lnTo>
                    <a:pt x="203" y="112"/>
                  </a:lnTo>
                  <a:lnTo>
                    <a:pt x="197" y="107"/>
                  </a:lnTo>
                  <a:lnTo>
                    <a:pt x="193" y="102"/>
                  </a:lnTo>
                  <a:lnTo>
                    <a:pt x="188" y="96"/>
                  </a:lnTo>
                  <a:lnTo>
                    <a:pt x="180" y="89"/>
                  </a:lnTo>
                  <a:lnTo>
                    <a:pt x="171" y="81"/>
                  </a:lnTo>
                  <a:lnTo>
                    <a:pt x="162" y="73"/>
                  </a:lnTo>
                  <a:lnTo>
                    <a:pt x="153" y="66"/>
                  </a:lnTo>
                  <a:lnTo>
                    <a:pt x="145" y="60"/>
                  </a:lnTo>
                  <a:lnTo>
                    <a:pt x="140" y="57"/>
                  </a:lnTo>
                  <a:lnTo>
                    <a:pt x="130" y="53"/>
                  </a:lnTo>
                  <a:lnTo>
                    <a:pt x="123" y="50"/>
                  </a:lnTo>
                  <a:lnTo>
                    <a:pt x="117" y="48"/>
                  </a:lnTo>
                  <a:lnTo>
                    <a:pt x="112" y="47"/>
                  </a:lnTo>
                  <a:lnTo>
                    <a:pt x="110" y="57"/>
                  </a:lnTo>
                  <a:lnTo>
                    <a:pt x="110" y="67"/>
                  </a:lnTo>
                  <a:lnTo>
                    <a:pt x="112" y="79"/>
                  </a:lnTo>
                  <a:lnTo>
                    <a:pt x="114" y="86"/>
                  </a:lnTo>
                  <a:lnTo>
                    <a:pt x="123" y="90"/>
                  </a:lnTo>
                  <a:lnTo>
                    <a:pt x="134" y="95"/>
                  </a:lnTo>
                  <a:lnTo>
                    <a:pt x="147" y="102"/>
                  </a:lnTo>
                  <a:lnTo>
                    <a:pt x="160" y="111"/>
                  </a:lnTo>
                  <a:lnTo>
                    <a:pt x="173" y="120"/>
                  </a:lnTo>
                  <a:lnTo>
                    <a:pt x="184" y="130"/>
                  </a:lnTo>
                  <a:lnTo>
                    <a:pt x="192" y="142"/>
                  </a:lnTo>
                  <a:lnTo>
                    <a:pt x="195" y="154"/>
                  </a:lnTo>
                  <a:lnTo>
                    <a:pt x="195" y="158"/>
                  </a:lnTo>
                  <a:lnTo>
                    <a:pt x="192" y="157"/>
                  </a:lnTo>
                  <a:lnTo>
                    <a:pt x="184" y="150"/>
                  </a:lnTo>
                  <a:lnTo>
                    <a:pt x="177" y="139"/>
                  </a:lnTo>
                  <a:lnTo>
                    <a:pt x="171" y="131"/>
                  </a:lnTo>
                  <a:lnTo>
                    <a:pt x="166" y="125"/>
                  </a:lnTo>
                  <a:lnTo>
                    <a:pt x="156" y="119"/>
                  </a:lnTo>
                  <a:lnTo>
                    <a:pt x="149" y="114"/>
                  </a:lnTo>
                  <a:lnTo>
                    <a:pt x="140" y="110"/>
                  </a:lnTo>
                  <a:lnTo>
                    <a:pt x="130" y="106"/>
                  </a:lnTo>
                  <a:lnTo>
                    <a:pt x="123" y="102"/>
                  </a:lnTo>
                  <a:lnTo>
                    <a:pt x="115" y="101"/>
                  </a:lnTo>
                  <a:lnTo>
                    <a:pt x="127" y="118"/>
                  </a:lnTo>
                  <a:lnTo>
                    <a:pt x="134" y="141"/>
                  </a:lnTo>
                  <a:lnTo>
                    <a:pt x="138" y="167"/>
                  </a:lnTo>
                  <a:lnTo>
                    <a:pt x="136" y="187"/>
                  </a:lnTo>
                  <a:lnTo>
                    <a:pt x="134" y="192"/>
                  </a:lnTo>
                  <a:lnTo>
                    <a:pt x="132" y="192"/>
                  </a:lnTo>
                  <a:lnTo>
                    <a:pt x="130" y="189"/>
                  </a:lnTo>
                  <a:lnTo>
                    <a:pt x="130" y="184"/>
                  </a:lnTo>
                  <a:lnTo>
                    <a:pt x="127" y="170"/>
                  </a:lnTo>
                  <a:lnTo>
                    <a:pt x="119" y="146"/>
                  </a:lnTo>
                  <a:lnTo>
                    <a:pt x="108" y="123"/>
                  </a:lnTo>
                  <a:lnTo>
                    <a:pt x="101" y="110"/>
                  </a:lnTo>
                  <a:lnTo>
                    <a:pt x="86" y="116"/>
                  </a:lnTo>
                  <a:lnTo>
                    <a:pt x="69" y="126"/>
                  </a:lnTo>
                  <a:lnTo>
                    <a:pt x="56" y="139"/>
                  </a:lnTo>
                  <a:lnTo>
                    <a:pt x="49" y="152"/>
                  </a:lnTo>
                  <a:lnTo>
                    <a:pt x="45" y="156"/>
                  </a:lnTo>
                  <a:lnTo>
                    <a:pt x="41" y="156"/>
                  </a:lnTo>
                  <a:lnTo>
                    <a:pt x="39" y="152"/>
                  </a:lnTo>
                  <a:lnTo>
                    <a:pt x="41" y="145"/>
                  </a:lnTo>
                  <a:lnTo>
                    <a:pt x="52" y="133"/>
                  </a:lnTo>
                  <a:lnTo>
                    <a:pt x="67" y="118"/>
                  </a:lnTo>
                  <a:lnTo>
                    <a:pt x="80" y="103"/>
                  </a:lnTo>
                  <a:lnTo>
                    <a:pt x="91" y="94"/>
                  </a:lnTo>
                  <a:lnTo>
                    <a:pt x="93" y="82"/>
                  </a:lnTo>
                  <a:lnTo>
                    <a:pt x="95" y="68"/>
                  </a:lnTo>
                  <a:lnTo>
                    <a:pt x="93" y="56"/>
                  </a:lnTo>
                  <a:lnTo>
                    <a:pt x="93" y="49"/>
                  </a:lnTo>
                  <a:lnTo>
                    <a:pt x="82" y="53"/>
                  </a:lnTo>
                  <a:lnTo>
                    <a:pt x="69" y="59"/>
                  </a:lnTo>
                  <a:lnTo>
                    <a:pt x="56" y="66"/>
                  </a:lnTo>
                  <a:lnTo>
                    <a:pt x="43" y="75"/>
                  </a:lnTo>
                  <a:lnTo>
                    <a:pt x="32" y="83"/>
                  </a:lnTo>
                  <a:lnTo>
                    <a:pt x="21" y="92"/>
                  </a:lnTo>
                  <a:lnTo>
                    <a:pt x="13" y="100"/>
                  </a:lnTo>
                  <a:lnTo>
                    <a:pt x="8" y="109"/>
                  </a:lnTo>
                  <a:lnTo>
                    <a:pt x="4" y="113"/>
                  </a:lnTo>
                  <a:lnTo>
                    <a:pt x="2" y="113"/>
                  </a:lnTo>
                  <a:lnTo>
                    <a:pt x="0" y="111"/>
                  </a:lnTo>
                  <a:lnTo>
                    <a:pt x="2" y="105"/>
                  </a:lnTo>
                  <a:lnTo>
                    <a:pt x="6" y="99"/>
                  </a:lnTo>
                  <a:lnTo>
                    <a:pt x="13" y="91"/>
                  </a:lnTo>
                  <a:lnTo>
                    <a:pt x="24" y="81"/>
                  </a:lnTo>
                  <a:lnTo>
                    <a:pt x="36" y="70"/>
                  </a:lnTo>
                  <a:lnTo>
                    <a:pt x="49" y="60"/>
                  </a:lnTo>
                  <a:lnTo>
                    <a:pt x="62" y="50"/>
                  </a:lnTo>
                  <a:lnTo>
                    <a:pt x="75" y="41"/>
                  </a:lnTo>
                  <a:lnTo>
                    <a:pt x="86" y="36"/>
                  </a:lnTo>
                  <a:lnTo>
                    <a:pt x="91" y="30"/>
                  </a:lnTo>
                  <a:lnTo>
                    <a:pt x="91" y="21"/>
                  </a:lnTo>
                  <a:lnTo>
                    <a:pt x="88" y="14"/>
                  </a:lnTo>
                  <a:lnTo>
                    <a:pt x="86" y="8"/>
                  </a:lnTo>
                  <a:lnTo>
                    <a:pt x="86" y="5"/>
                  </a:lnTo>
                  <a:lnTo>
                    <a:pt x="86" y="4"/>
                  </a:lnTo>
                  <a:lnTo>
                    <a:pt x="88" y="2"/>
                  </a:lnTo>
                  <a:lnTo>
                    <a:pt x="89" y="0"/>
                  </a:lnTo>
                  <a:close/>
                </a:path>
              </a:pathLst>
            </a:custGeom>
            <a:solidFill>
              <a:srgbClr val="B20000"/>
            </a:solidFill>
            <a:ln w="9525">
              <a:noFill/>
              <a:round/>
              <a:headEnd/>
              <a:tailEnd/>
            </a:ln>
          </p:spPr>
          <p:txBody>
            <a:bodyPr/>
            <a:lstStyle/>
            <a:p>
              <a:endParaRPr lang="en-US"/>
            </a:p>
          </p:txBody>
        </p:sp>
        <p:sp>
          <p:nvSpPr>
            <p:cNvPr id="131" name="Freeform 331"/>
            <p:cNvSpPr>
              <a:spLocks/>
            </p:cNvSpPr>
            <p:nvPr/>
          </p:nvSpPr>
          <p:spPr bwMode="auto">
            <a:xfrm>
              <a:off x="-555" y="3020"/>
              <a:ext cx="126" cy="199"/>
            </a:xfrm>
            <a:custGeom>
              <a:avLst/>
              <a:gdLst/>
              <a:ahLst/>
              <a:cxnLst>
                <a:cxn ang="0">
                  <a:pos x="8" y="190"/>
                </a:cxn>
                <a:cxn ang="0">
                  <a:pos x="28" y="163"/>
                </a:cxn>
                <a:cxn ang="0">
                  <a:pos x="43" y="145"/>
                </a:cxn>
                <a:cxn ang="0">
                  <a:pos x="63" y="119"/>
                </a:cxn>
                <a:cxn ang="0">
                  <a:pos x="60" y="106"/>
                </a:cxn>
                <a:cxn ang="0">
                  <a:pos x="47" y="96"/>
                </a:cxn>
                <a:cxn ang="0">
                  <a:pos x="45" y="84"/>
                </a:cxn>
                <a:cxn ang="0">
                  <a:pos x="49" y="87"/>
                </a:cxn>
                <a:cxn ang="0">
                  <a:pos x="58" y="94"/>
                </a:cxn>
                <a:cxn ang="0">
                  <a:pos x="73" y="99"/>
                </a:cxn>
                <a:cxn ang="0">
                  <a:pos x="86" y="95"/>
                </a:cxn>
                <a:cxn ang="0">
                  <a:pos x="106" y="83"/>
                </a:cxn>
                <a:cxn ang="0">
                  <a:pos x="125" y="70"/>
                </a:cxn>
                <a:cxn ang="0">
                  <a:pos x="136" y="60"/>
                </a:cxn>
                <a:cxn ang="0">
                  <a:pos x="140" y="50"/>
                </a:cxn>
                <a:cxn ang="0">
                  <a:pos x="128" y="26"/>
                </a:cxn>
                <a:cxn ang="0">
                  <a:pos x="115" y="12"/>
                </a:cxn>
                <a:cxn ang="0">
                  <a:pos x="114" y="9"/>
                </a:cxn>
                <a:cxn ang="0">
                  <a:pos x="128" y="18"/>
                </a:cxn>
                <a:cxn ang="0">
                  <a:pos x="147" y="40"/>
                </a:cxn>
                <a:cxn ang="0">
                  <a:pos x="162" y="37"/>
                </a:cxn>
                <a:cxn ang="0">
                  <a:pos x="190" y="9"/>
                </a:cxn>
                <a:cxn ang="0">
                  <a:pos x="210" y="0"/>
                </a:cxn>
                <a:cxn ang="0">
                  <a:pos x="210" y="3"/>
                </a:cxn>
                <a:cxn ang="0">
                  <a:pos x="195" y="17"/>
                </a:cxn>
                <a:cxn ang="0">
                  <a:pos x="167" y="49"/>
                </a:cxn>
                <a:cxn ang="0">
                  <a:pos x="169" y="55"/>
                </a:cxn>
                <a:cxn ang="0">
                  <a:pos x="193" y="51"/>
                </a:cxn>
                <a:cxn ang="0">
                  <a:pos x="212" y="48"/>
                </a:cxn>
                <a:cxn ang="0">
                  <a:pos x="227" y="43"/>
                </a:cxn>
                <a:cxn ang="0">
                  <a:pos x="242" y="38"/>
                </a:cxn>
                <a:cxn ang="0">
                  <a:pos x="251" y="38"/>
                </a:cxn>
                <a:cxn ang="0">
                  <a:pos x="238" y="44"/>
                </a:cxn>
                <a:cxn ang="0">
                  <a:pos x="216" y="53"/>
                </a:cxn>
                <a:cxn ang="0">
                  <a:pos x="186" y="61"/>
                </a:cxn>
                <a:cxn ang="0">
                  <a:pos x="160" y="66"/>
                </a:cxn>
                <a:cxn ang="0">
                  <a:pos x="141" y="71"/>
                </a:cxn>
                <a:cxn ang="0">
                  <a:pos x="119" y="87"/>
                </a:cxn>
                <a:cxn ang="0">
                  <a:pos x="119" y="94"/>
                </a:cxn>
                <a:cxn ang="0">
                  <a:pos x="128" y="97"/>
                </a:cxn>
                <a:cxn ang="0">
                  <a:pos x="125" y="100"/>
                </a:cxn>
                <a:cxn ang="0">
                  <a:pos x="114" y="105"/>
                </a:cxn>
                <a:cxn ang="0">
                  <a:pos x="106" y="106"/>
                </a:cxn>
                <a:cxn ang="0">
                  <a:pos x="101" y="106"/>
                </a:cxn>
                <a:cxn ang="0">
                  <a:pos x="95" y="111"/>
                </a:cxn>
                <a:cxn ang="0">
                  <a:pos x="78" y="128"/>
                </a:cxn>
                <a:cxn ang="0">
                  <a:pos x="58" y="151"/>
                </a:cxn>
                <a:cxn ang="0">
                  <a:pos x="47" y="172"/>
                </a:cxn>
                <a:cxn ang="0">
                  <a:pos x="41" y="183"/>
                </a:cxn>
                <a:cxn ang="0">
                  <a:pos x="34" y="191"/>
                </a:cxn>
                <a:cxn ang="0">
                  <a:pos x="24" y="195"/>
                </a:cxn>
                <a:cxn ang="0">
                  <a:pos x="6" y="198"/>
                </a:cxn>
              </a:cxnLst>
              <a:rect l="0" t="0" r="r" b="b"/>
              <a:pathLst>
                <a:path w="251" h="199">
                  <a:moveTo>
                    <a:pt x="0" y="199"/>
                  </a:moveTo>
                  <a:lnTo>
                    <a:pt x="8" y="190"/>
                  </a:lnTo>
                  <a:lnTo>
                    <a:pt x="19" y="177"/>
                  </a:lnTo>
                  <a:lnTo>
                    <a:pt x="28" y="163"/>
                  </a:lnTo>
                  <a:lnTo>
                    <a:pt x="36" y="154"/>
                  </a:lnTo>
                  <a:lnTo>
                    <a:pt x="43" y="145"/>
                  </a:lnTo>
                  <a:lnTo>
                    <a:pt x="52" y="131"/>
                  </a:lnTo>
                  <a:lnTo>
                    <a:pt x="63" y="119"/>
                  </a:lnTo>
                  <a:lnTo>
                    <a:pt x="69" y="112"/>
                  </a:lnTo>
                  <a:lnTo>
                    <a:pt x="60" y="106"/>
                  </a:lnTo>
                  <a:lnTo>
                    <a:pt x="52" y="101"/>
                  </a:lnTo>
                  <a:lnTo>
                    <a:pt x="47" y="96"/>
                  </a:lnTo>
                  <a:lnTo>
                    <a:pt x="45" y="89"/>
                  </a:lnTo>
                  <a:lnTo>
                    <a:pt x="45" y="84"/>
                  </a:lnTo>
                  <a:lnTo>
                    <a:pt x="47" y="84"/>
                  </a:lnTo>
                  <a:lnTo>
                    <a:pt x="49" y="87"/>
                  </a:lnTo>
                  <a:lnTo>
                    <a:pt x="52" y="91"/>
                  </a:lnTo>
                  <a:lnTo>
                    <a:pt x="58" y="94"/>
                  </a:lnTo>
                  <a:lnTo>
                    <a:pt x="65" y="97"/>
                  </a:lnTo>
                  <a:lnTo>
                    <a:pt x="73" y="99"/>
                  </a:lnTo>
                  <a:lnTo>
                    <a:pt x="78" y="100"/>
                  </a:lnTo>
                  <a:lnTo>
                    <a:pt x="86" y="95"/>
                  </a:lnTo>
                  <a:lnTo>
                    <a:pt x="97" y="90"/>
                  </a:lnTo>
                  <a:lnTo>
                    <a:pt x="106" y="83"/>
                  </a:lnTo>
                  <a:lnTo>
                    <a:pt x="115" y="76"/>
                  </a:lnTo>
                  <a:lnTo>
                    <a:pt x="125" y="70"/>
                  </a:lnTo>
                  <a:lnTo>
                    <a:pt x="132" y="65"/>
                  </a:lnTo>
                  <a:lnTo>
                    <a:pt x="136" y="60"/>
                  </a:lnTo>
                  <a:lnTo>
                    <a:pt x="140" y="57"/>
                  </a:lnTo>
                  <a:lnTo>
                    <a:pt x="140" y="50"/>
                  </a:lnTo>
                  <a:lnTo>
                    <a:pt x="136" y="37"/>
                  </a:lnTo>
                  <a:lnTo>
                    <a:pt x="128" y="26"/>
                  </a:lnTo>
                  <a:lnTo>
                    <a:pt x="121" y="18"/>
                  </a:lnTo>
                  <a:lnTo>
                    <a:pt x="115" y="12"/>
                  </a:lnTo>
                  <a:lnTo>
                    <a:pt x="112" y="9"/>
                  </a:lnTo>
                  <a:lnTo>
                    <a:pt x="114" y="9"/>
                  </a:lnTo>
                  <a:lnTo>
                    <a:pt x="119" y="11"/>
                  </a:lnTo>
                  <a:lnTo>
                    <a:pt x="128" y="18"/>
                  </a:lnTo>
                  <a:lnTo>
                    <a:pt x="140" y="29"/>
                  </a:lnTo>
                  <a:lnTo>
                    <a:pt x="147" y="40"/>
                  </a:lnTo>
                  <a:lnTo>
                    <a:pt x="151" y="50"/>
                  </a:lnTo>
                  <a:lnTo>
                    <a:pt x="162" y="37"/>
                  </a:lnTo>
                  <a:lnTo>
                    <a:pt x="177" y="23"/>
                  </a:lnTo>
                  <a:lnTo>
                    <a:pt x="190" y="9"/>
                  </a:lnTo>
                  <a:lnTo>
                    <a:pt x="203" y="2"/>
                  </a:lnTo>
                  <a:lnTo>
                    <a:pt x="210" y="0"/>
                  </a:lnTo>
                  <a:lnTo>
                    <a:pt x="212" y="0"/>
                  </a:lnTo>
                  <a:lnTo>
                    <a:pt x="210" y="3"/>
                  </a:lnTo>
                  <a:lnTo>
                    <a:pt x="205" y="6"/>
                  </a:lnTo>
                  <a:lnTo>
                    <a:pt x="195" y="17"/>
                  </a:lnTo>
                  <a:lnTo>
                    <a:pt x="182" y="33"/>
                  </a:lnTo>
                  <a:lnTo>
                    <a:pt x="167" y="49"/>
                  </a:lnTo>
                  <a:lnTo>
                    <a:pt x="158" y="57"/>
                  </a:lnTo>
                  <a:lnTo>
                    <a:pt x="169" y="55"/>
                  </a:lnTo>
                  <a:lnTo>
                    <a:pt x="182" y="53"/>
                  </a:lnTo>
                  <a:lnTo>
                    <a:pt x="193" y="51"/>
                  </a:lnTo>
                  <a:lnTo>
                    <a:pt x="203" y="49"/>
                  </a:lnTo>
                  <a:lnTo>
                    <a:pt x="212" y="48"/>
                  </a:lnTo>
                  <a:lnTo>
                    <a:pt x="221" y="45"/>
                  </a:lnTo>
                  <a:lnTo>
                    <a:pt x="227" y="43"/>
                  </a:lnTo>
                  <a:lnTo>
                    <a:pt x="232" y="41"/>
                  </a:lnTo>
                  <a:lnTo>
                    <a:pt x="242" y="38"/>
                  </a:lnTo>
                  <a:lnTo>
                    <a:pt x="249" y="37"/>
                  </a:lnTo>
                  <a:lnTo>
                    <a:pt x="251" y="38"/>
                  </a:lnTo>
                  <a:lnTo>
                    <a:pt x="246" y="41"/>
                  </a:lnTo>
                  <a:lnTo>
                    <a:pt x="238" y="44"/>
                  </a:lnTo>
                  <a:lnTo>
                    <a:pt x="229" y="48"/>
                  </a:lnTo>
                  <a:lnTo>
                    <a:pt x="216" y="53"/>
                  </a:lnTo>
                  <a:lnTo>
                    <a:pt x="201" y="57"/>
                  </a:lnTo>
                  <a:lnTo>
                    <a:pt x="186" y="61"/>
                  </a:lnTo>
                  <a:lnTo>
                    <a:pt x="171" y="64"/>
                  </a:lnTo>
                  <a:lnTo>
                    <a:pt x="160" y="66"/>
                  </a:lnTo>
                  <a:lnTo>
                    <a:pt x="153" y="67"/>
                  </a:lnTo>
                  <a:lnTo>
                    <a:pt x="141" y="71"/>
                  </a:lnTo>
                  <a:lnTo>
                    <a:pt x="128" y="79"/>
                  </a:lnTo>
                  <a:lnTo>
                    <a:pt x="119" y="87"/>
                  </a:lnTo>
                  <a:lnTo>
                    <a:pt x="115" y="92"/>
                  </a:lnTo>
                  <a:lnTo>
                    <a:pt x="119" y="94"/>
                  </a:lnTo>
                  <a:lnTo>
                    <a:pt x="123" y="96"/>
                  </a:lnTo>
                  <a:lnTo>
                    <a:pt x="128" y="97"/>
                  </a:lnTo>
                  <a:lnTo>
                    <a:pt x="132" y="97"/>
                  </a:lnTo>
                  <a:lnTo>
                    <a:pt x="125" y="100"/>
                  </a:lnTo>
                  <a:lnTo>
                    <a:pt x="119" y="102"/>
                  </a:lnTo>
                  <a:lnTo>
                    <a:pt x="114" y="105"/>
                  </a:lnTo>
                  <a:lnTo>
                    <a:pt x="110" y="107"/>
                  </a:lnTo>
                  <a:lnTo>
                    <a:pt x="106" y="106"/>
                  </a:lnTo>
                  <a:lnTo>
                    <a:pt x="102" y="106"/>
                  </a:lnTo>
                  <a:lnTo>
                    <a:pt x="101" y="106"/>
                  </a:lnTo>
                  <a:lnTo>
                    <a:pt x="101" y="106"/>
                  </a:lnTo>
                  <a:lnTo>
                    <a:pt x="95" y="111"/>
                  </a:lnTo>
                  <a:lnTo>
                    <a:pt x="88" y="119"/>
                  </a:lnTo>
                  <a:lnTo>
                    <a:pt x="78" y="128"/>
                  </a:lnTo>
                  <a:lnTo>
                    <a:pt x="67" y="140"/>
                  </a:lnTo>
                  <a:lnTo>
                    <a:pt x="58" y="151"/>
                  </a:lnTo>
                  <a:lnTo>
                    <a:pt x="50" y="161"/>
                  </a:lnTo>
                  <a:lnTo>
                    <a:pt x="47" y="172"/>
                  </a:lnTo>
                  <a:lnTo>
                    <a:pt x="45" y="179"/>
                  </a:lnTo>
                  <a:lnTo>
                    <a:pt x="41" y="183"/>
                  </a:lnTo>
                  <a:lnTo>
                    <a:pt x="37" y="187"/>
                  </a:lnTo>
                  <a:lnTo>
                    <a:pt x="34" y="191"/>
                  </a:lnTo>
                  <a:lnTo>
                    <a:pt x="30" y="193"/>
                  </a:lnTo>
                  <a:lnTo>
                    <a:pt x="24" y="195"/>
                  </a:lnTo>
                  <a:lnTo>
                    <a:pt x="15" y="197"/>
                  </a:lnTo>
                  <a:lnTo>
                    <a:pt x="6" y="198"/>
                  </a:lnTo>
                  <a:lnTo>
                    <a:pt x="0" y="199"/>
                  </a:lnTo>
                  <a:close/>
                </a:path>
              </a:pathLst>
            </a:custGeom>
            <a:solidFill>
              <a:srgbClr val="004C00"/>
            </a:solidFill>
            <a:ln w="9525">
              <a:noFill/>
              <a:round/>
              <a:headEnd/>
              <a:tailEnd/>
            </a:ln>
          </p:spPr>
          <p:txBody>
            <a:bodyPr/>
            <a:lstStyle/>
            <a:p>
              <a:endParaRPr lang="en-US"/>
            </a:p>
          </p:txBody>
        </p:sp>
        <p:sp>
          <p:nvSpPr>
            <p:cNvPr id="132" name="Freeform 332"/>
            <p:cNvSpPr>
              <a:spLocks/>
            </p:cNvSpPr>
            <p:nvPr/>
          </p:nvSpPr>
          <p:spPr bwMode="auto">
            <a:xfrm>
              <a:off x="-738" y="3337"/>
              <a:ext cx="81" cy="154"/>
            </a:xfrm>
            <a:custGeom>
              <a:avLst/>
              <a:gdLst/>
              <a:ahLst/>
              <a:cxnLst>
                <a:cxn ang="0">
                  <a:pos x="106" y="10"/>
                </a:cxn>
                <a:cxn ang="0">
                  <a:pos x="89" y="27"/>
                </a:cxn>
                <a:cxn ang="0">
                  <a:pos x="76" y="32"/>
                </a:cxn>
                <a:cxn ang="0">
                  <a:pos x="50" y="38"/>
                </a:cxn>
                <a:cxn ang="0">
                  <a:pos x="24" y="46"/>
                </a:cxn>
                <a:cxn ang="0">
                  <a:pos x="6" y="53"/>
                </a:cxn>
                <a:cxn ang="0">
                  <a:pos x="0" y="59"/>
                </a:cxn>
                <a:cxn ang="0">
                  <a:pos x="2" y="60"/>
                </a:cxn>
                <a:cxn ang="0">
                  <a:pos x="13" y="57"/>
                </a:cxn>
                <a:cxn ang="0">
                  <a:pos x="30" y="51"/>
                </a:cxn>
                <a:cxn ang="0">
                  <a:pos x="52" y="45"/>
                </a:cxn>
                <a:cxn ang="0">
                  <a:pos x="73" y="40"/>
                </a:cxn>
                <a:cxn ang="0">
                  <a:pos x="76" y="46"/>
                </a:cxn>
                <a:cxn ang="0">
                  <a:pos x="69" y="66"/>
                </a:cxn>
                <a:cxn ang="0">
                  <a:pos x="60" y="77"/>
                </a:cxn>
                <a:cxn ang="0">
                  <a:pos x="43" y="87"/>
                </a:cxn>
                <a:cxn ang="0">
                  <a:pos x="22" y="99"/>
                </a:cxn>
                <a:cxn ang="0">
                  <a:pos x="9" y="107"/>
                </a:cxn>
                <a:cxn ang="0">
                  <a:pos x="6" y="113"/>
                </a:cxn>
                <a:cxn ang="0">
                  <a:pos x="9" y="115"/>
                </a:cxn>
                <a:cxn ang="0">
                  <a:pos x="22" y="106"/>
                </a:cxn>
                <a:cxn ang="0">
                  <a:pos x="56" y="89"/>
                </a:cxn>
                <a:cxn ang="0">
                  <a:pos x="69" y="96"/>
                </a:cxn>
                <a:cxn ang="0">
                  <a:pos x="74" y="138"/>
                </a:cxn>
                <a:cxn ang="0">
                  <a:pos x="80" y="153"/>
                </a:cxn>
                <a:cxn ang="0">
                  <a:pos x="82" y="153"/>
                </a:cxn>
                <a:cxn ang="0">
                  <a:pos x="82" y="135"/>
                </a:cxn>
                <a:cxn ang="0">
                  <a:pos x="80" y="90"/>
                </a:cxn>
                <a:cxn ang="0">
                  <a:pos x="86" y="76"/>
                </a:cxn>
                <a:cxn ang="0">
                  <a:pos x="89" y="77"/>
                </a:cxn>
                <a:cxn ang="0">
                  <a:pos x="99" y="89"/>
                </a:cxn>
                <a:cxn ang="0">
                  <a:pos x="132" y="111"/>
                </a:cxn>
                <a:cxn ang="0">
                  <a:pos x="151" y="116"/>
                </a:cxn>
                <a:cxn ang="0">
                  <a:pos x="143" y="110"/>
                </a:cxn>
                <a:cxn ang="0">
                  <a:pos x="126" y="97"/>
                </a:cxn>
                <a:cxn ang="0">
                  <a:pos x="102" y="79"/>
                </a:cxn>
                <a:cxn ang="0">
                  <a:pos x="95" y="64"/>
                </a:cxn>
                <a:cxn ang="0">
                  <a:pos x="97" y="46"/>
                </a:cxn>
                <a:cxn ang="0">
                  <a:pos x="100" y="39"/>
                </a:cxn>
                <a:cxn ang="0">
                  <a:pos x="106" y="41"/>
                </a:cxn>
                <a:cxn ang="0">
                  <a:pos x="123" y="50"/>
                </a:cxn>
                <a:cxn ang="0">
                  <a:pos x="151" y="64"/>
                </a:cxn>
                <a:cxn ang="0">
                  <a:pos x="162" y="69"/>
                </a:cxn>
                <a:cxn ang="0">
                  <a:pos x="151" y="60"/>
                </a:cxn>
                <a:cxn ang="0">
                  <a:pos x="136" y="50"/>
                </a:cxn>
                <a:cxn ang="0">
                  <a:pos x="119" y="39"/>
                </a:cxn>
                <a:cxn ang="0">
                  <a:pos x="113" y="31"/>
                </a:cxn>
                <a:cxn ang="0">
                  <a:pos x="113" y="16"/>
                </a:cxn>
                <a:cxn ang="0">
                  <a:pos x="123" y="2"/>
                </a:cxn>
                <a:cxn ang="0">
                  <a:pos x="119" y="0"/>
                </a:cxn>
              </a:cxnLst>
              <a:rect l="0" t="0" r="r" b="b"/>
              <a:pathLst>
                <a:path w="162" h="154">
                  <a:moveTo>
                    <a:pt x="113" y="3"/>
                  </a:moveTo>
                  <a:lnTo>
                    <a:pt x="106" y="10"/>
                  </a:lnTo>
                  <a:lnTo>
                    <a:pt x="97" y="19"/>
                  </a:lnTo>
                  <a:lnTo>
                    <a:pt x="89" y="27"/>
                  </a:lnTo>
                  <a:lnTo>
                    <a:pt x="86" y="32"/>
                  </a:lnTo>
                  <a:lnTo>
                    <a:pt x="76" y="32"/>
                  </a:lnTo>
                  <a:lnTo>
                    <a:pt x="65" y="34"/>
                  </a:lnTo>
                  <a:lnTo>
                    <a:pt x="50" y="38"/>
                  </a:lnTo>
                  <a:lnTo>
                    <a:pt x="37" y="42"/>
                  </a:lnTo>
                  <a:lnTo>
                    <a:pt x="24" y="46"/>
                  </a:lnTo>
                  <a:lnTo>
                    <a:pt x="13" y="50"/>
                  </a:lnTo>
                  <a:lnTo>
                    <a:pt x="6" y="53"/>
                  </a:lnTo>
                  <a:lnTo>
                    <a:pt x="2" y="56"/>
                  </a:lnTo>
                  <a:lnTo>
                    <a:pt x="0" y="59"/>
                  </a:lnTo>
                  <a:lnTo>
                    <a:pt x="0" y="60"/>
                  </a:lnTo>
                  <a:lnTo>
                    <a:pt x="2" y="60"/>
                  </a:lnTo>
                  <a:lnTo>
                    <a:pt x="8" y="58"/>
                  </a:lnTo>
                  <a:lnTo>
                    <a:pt x="13" y="57"/>
                  </a:lnTo>
                  <a:lnTo>
                    <a:pt x="21" y="54"/>
                  </a:lnTo>
                  <a:lnTo>
                    <a:pt x="30" y="51"/>
                  </a:lnTo>
                  <a:lnTo>
                    <a:pt x="41" y="48"/>
                  </a:lnTo>
                  <a:lnTo>
                    <a:pt x="52" y="45"/>
                  </a:lnTo>
                  <a:lnTo>
                    <a:pt x="63" y="42"/>
                  </a:lnTo>
                  <a:lnTo>
                    <a:pt x="73" y="40"/>
                  </a:lnTo>
                  <a:lnTo>
                    <a:pt x="80" y="39"/>
                  </a:lnTo>
                  <a:lnTo>
                    <a:pt x="76" y="46"/>
                  </a:lnTo>
                  <a:lnTo>
                    <a:pt x="73" y="56"/>
                  </a:lnTo>
                  <a:lnTo>
                    <a:pt x="69" y="66"/>
                  </a:lnTo>
                  <a:lnTo>
                    <a:pt x="67" y="73"/>
                  </a:lnTo>
                  <a:lnTo>
                    <a:pt x="60" y="77"/>
                  </a:lnTo>
                  <a:lnTo>
                    <a:pt x="52" y="81"/>
                  </a:lnTo>
                  <a:lnTo>
                    <a:pt x="43" y="87"/>
                  </a:lnTo>
                  <a:lnTo>
                    <a:pt x="32" y="92"/>
                  </a:lnTo>
                  <a:lnTo>
                    <a:pt x="22" y="99"/>
                  </a:lnTo>
                  <a:lnTo>
                    <a:pt x="15" y="103"/>
                  </a:lnTo>
                  <a:lnTo>
                    <a:pt x="9" y="107"/>
                  </a:lnTo>
                  <a:lnTo>
                    <a:pt x="6" y="110"/>
                  </a:lnTo>
                  <a:lnTo>
                    <a:pt x="6" y="113"/>
                  </a:lnTo>
                  <a:lnTo>
                    <a:pt x="6" y="115"/>
                  </a:lnTo>
                  <a:lnTo>
                    <a:pt x="9" y="115"/>
                  </a:lnTo>
                  <a:lnTo>
                    <a:pt x="13" y="112"/>
                  </a:lnTo>
                  <a:lnTo>
                    <a:pt x="22" y="106"/>
                  </a:lnTo>
                  <a:lnTo>
                    <a:pt x="39" y="96"/>
                  </a:lnTo>
                  <a:lnTo>
                    <a:pt x="56" y="89"/>
                  </a:lnTo>
                  <a:lnTo>
                    <a:pt x="67" y="84"/>
                  </a:lnTo>
                  <a:lnTo>
                    <a:pt x="69" y="96"/>
                  </a:lnTo>
                  <a:lnTo>
                    <a:pt x="71" y="117"/>
                  </a:lnTo>
                  <a:lnTo>
                    <a:pt x="74" y="138"/>
                  </a:lnTo>
                  <a:lnTo>
                    <a:pt x="78" y="149"/>
                  </a:lnTo>
                  <a:lnTo>
                    <a:pt x="80" y="153"/>
                  </a:lnTo>
                  <a:lnTo>
                    <a:pt x="82" y="154"/>
                  </a:lnTo>
                  <a:lnTo>
                    <a:pt x="82" y="153"/>
                  </a:lnTo>
                  <a:lnTo>
                    <a:pt x="84" y="148"/>
                  </a:lnTo>
                  <a:lnTo>
                    <a:pt x="82" y="135"/>
                  </a:lnTo>
                  <a:lnTo>
                    <a:pt x="82" y="112"/>
                  </a:lnTo>
                  <a:lnTo>
                    <a:pt x="80" y="90"/>
                  </a:lnTo>
                  <a:lnTo>
                    <a:pt x="84" y="77"/>
                  </a:lnTo>
                  <a:lnTo>
                    <a:pt x="86" y="76"/>
                  </a:lnTo>
                  <a:lnTo>
                    <a:pt x="87" y="76"/>
                  </a:lnTo>
                  <a:lnTo>
                    <a:pt x="89" y="77"/>
                  </a:lnTo>
                  <a:lnTo>
                    <a:pt x="91" y="81"/>
                  </a:lnTo>
                  <a:lnTo>
                    <a:pt x="99" y="89"/>
                  </a:lnTo>
                  <a:lnTo>
                    <a:pt x="115" y="100"/>
                  </a:lnTo>
                  <a:lnTo>
                    <a:pt x="132" y="111"/>
                  </a:lnTo>
                  <a:lnTo>
                    <a:pt x="145" y="116"/>
                  </a:lnTo>
                  <a:lnTo>
                    <a:pt x="151" y="116"/>
                  </a:lnTo>
                  <a:lnTo>
                    <a:pt x="149" y="114"/>
                  </a:lnTo>
                  <a:lnTo>
                    <a:pt x="143" y="110"/>
                  </a:lnTo>
                  <a:lnTo>
                    <a:pt x="136" y="105"/>
                  </a:lnTo>
                  <a:lnTo>
                    <a:pt x="126" y="97"/>
                  </a:lnTo>
                  <a:lnTo>
                    <a:pt x="113" y="88"/>
                  </a:lnTo>
                  <a:lnTo>
                    <a:pt x="102" y="79"/>
                  </a:lnTo>
                  <a:lnTo>
                    <a:pt x="95" y="72"/>
                  </a:lnTo>
                  <a:lnTo>
                    <a:pt x="95" y="64"/>
                  </a:lnTo>
                  <a:lnTo>
                    <a:pt x="95" y="55"/>
                  </a:lnTo>
                  <a:lnTo>
                    <a:pt x="97" y="46"/>
                  </a:lnTo>
                  <a:lnTo>
                    <a:pt x="99" y="41"/>
                  </a:lnTo>
                  <a:lnTo>
                    <a:pt x="100" y="39"/>
                  </a:lnTo>
                  <a:lnTo>
                    <a:pt x="102" y="39"/>
                  </a:lnTo>
                  <a:lnTo>
                    <a:pt x="106" y="41"/>
                  </a:lnTo>
                  <a:lnTo>
                    <a:pt x="112" y="44"/>
                  </a:lnTo>
                  <a:lnTo>
                    <a:pt x="123" y="50"/>
                  </a:lnTo>
                  <a:lnTo>
                    <a:pt x="136" y="57"/>
                  </a:lnTo>
                  <a:lnTo>
                    <a:pt x="151" y="64"/>
                  </a:lnTo>
                  <a:lnTo>
                    <a:pt x="160" y="69"/>
                  </a:lnTo>
                  <a:lnTo>
                    <a:pt x="162" y="69"/>
                  </a:lnTo>
                  <a:lnTo>
                    <a:pt x="158" y="64"/>
                  </a:lnTo>
                  <a:lnTo>
                    <a:pt x="151" y="60"/>
                  </a:lnTo>
                  <a:lnTo>
                    <a:pt x="143" y="55"/>
                  </a:lnTo>
                  <a:lnTo>
                    <a:pt x="136" y="50"/>
                  </a:lnTo>
                  <a:lnTo>
                    <a:pt x="126" y="44"/>
                  </a:lnTo>
                  <a:lnTo>
                    <a:pt x="119" y="39"/>
                  </a:lnTo>
                  <a:lnTo>
                    <a:pt x="115" y="35"/>
                  </a:lnTo>
                  <a:lnTo>
                    <a:pt x="113" y="31"/>
                  </a:lnTo>
                  <a:lnTo>
                    <a:pt x="112" y="24"/>
                  </a:lnTo>
                  <a:lnTo>
                    <a:pt x="113" y="16"/>
                  </a:lnTo>
                  <a:lnTo>
                    <a:pt x="119" y="8"/>
                  </a:lnTo>
                  <a:lnTo>
                    <a:pt x="123" y="2"/>
                  </a:lnTo>
                  <a:lnTo>
                    <a:pt x="123" y="0"/>
                  </a:lnTo>
                  <a:lnTo>
                    <a:pt x="119" y="0"/>
                  </a:lnTo>
                  <a:lnTo>
                    <a:pt x="113" y="3"/>
                  </a:lnTo>
                  <a:close/>
                </a:path>
              </a:pathLst>
            </a:custGeom>
            <a:solidFill>
              <a:srgbClr val="004C00"/>
            </a:solidFill>
            <a:ln w="9525">
              <a:noFill/>
              <a:round/>
              <a:headEnd/>
              <a:tailEnd/>
            </a:ln>
          </p:spPr>
          <p:txBody>
            <a:bodyPr/>
            <a:lstStyle/>
            <a:p>
              <a:endParaRPr lang="en-US"/>
            </a:p>
          </p:txBody>
        </p:sp>
        <p:sp>
          <p:nvSpPr>
            <p:cNvPr id="133" name="Freeform 333"/>
            <p:cNvSpPr>
              <a:spLocks/>
            </p:cNvSpPr>
            <p:nvPr/>
          </p:nvSpPr>
          <p:spPr bwMode="auto">
            <a:xfrm>
              <a:off x="-453" y="3268"/>
              <a:ext cx="161" cy="142"/>
            </a:xfrm>
            <a:custGeom>
              <a:avLst/>
              <a:gdLst/>
              <a:ahLst/>
              <a:cxnLst>
                <a:cxn ang="0">
                  <a:pos x="5" y="15"/>
                </a:cxn>
                <a:cxn ang="0">
                  <a:pos x="24" y="23"/>
                </a:cxn>
                <a:cxn ang="0">
                  <a:pos x="37" y="28"/>
                </a:cxn>
                <a:cxn ang="0">
                  <a:pos x="63" y="34"/>
                </a:cxn>
                <a:cxn ang="0">
                  <a:pos x="70" y="52"/>
                </a:cxn>
                <a:cxn ang="0">
                  <a:pos x="72" y="80"/>
                </a:cxn>
                <a:cxn ang="0">
                  <a:pos x="78" y="94"/>
                </a:cxn>
                <a:cxn ang="0">
                  <a:pos x="81" y="90"/>
                </a:cxn>
                <a:cxn ang="0">
                  <a:pos x="80" y="76"/>
                </a:cxn>
                <a:cxn ang="0">
                  <a:pos x="85" y="47"/>
                </a:cxn>
                <a:cxn ang="0">
                  <a:pos x="93" y="40"/>
                </a:cxn>
                <a:cxn ang="0">
                  <a:pos x="107" y="49"/>
                </a:cxn>
                <a:cxn ang="0">
                  <a:pos x="126" y="58"/>
                </a:cxn>
                <a:cxn ang="0">
                  <a:pos x="141" y="65"/>
                </a:cxn>
                <a:cxn ang="0">
                  <a:pos x="150" y="83"/>
                </a:cxn>
                <a:cxn ang="0">
                  <a:pos x="165" y="126"/>
                </a:cxn>
                <a:cxn ang="0">
                  <a:pos x="180" y="142"/>
                </a:cxn>
                <a:cxn ang="0">
                  <a:pos x="180" y="134"/>
                </a:cxn>
                <a:cxn ang="0">
                  <a:pos x="171" y="117"/>
                </a:cxn>
                <a:cxn ang="0">
                  <a:pos x="161" y="84"/>
                </a:cxn>
                <a:cxn ang="0">
                  <a:pos x="176" y="77"/>
                </a:cxn>
                <a:cxn ang="0">
                  <a:pos x="221" y="90"/>
                </a:cxn>
                <a:cxn ang="0">
                  <a:pos x="269" y="106"/>
                </a:cxn>
                <a:cxn ang="0">
                  <a:pos x="308" y="118"/>
                </a:cxn>
                <a:cxn ang="0">
                  <a:pos x="319" y="123"/>
                </a:cxn>
                <a:cxn ang="0">
                  <a:pos x="317" y="119"/>
                </a:cxn>
                <a:cxn ang="0">
                  <a:pos x="299" y="110"/>
                </a:cxn>
                <a:cxn ang="0">
                  <a:pos x="262" y="96"/>
                </a:cxn>
                <a:cxn ang="0">
                  <a:pos x="217" y="81"/>
                </a:cxn>
                <a:cxn ang="0">
                  <a:pos x="180" y="69"/>
                </a:cxn>
                <a:cxn ang="0">
                  <a:pos x="161" y="64"/>
                </a:cxn>
                <a:cxn ang="0">
                  <a:pos x="172" y="63"/>
                </a:cxn>
                <a:cxn ang="0">
                  <a:pos x="195" y="59"/>
                </a:cxn>
                <a:cxn ang="0">
                  <a:pos x="228" y="56"/>
                </a:cxn>
                <a:cxn ang="0">
                  <a:pos x="267" y="55"/>
                </a:cxn>
                <a:cxn ang="0">
                  <a:pos x="299" y="57"/>
                </a:cxn>
                <a:cxn ang="0">
                  <a:pos x="321" y="61"/>
                </a:cxn>
                <a:cxn ang="0">
                  <a:pos x="316" y="56"/>
                </a:cxn>
                <a:cxn ang="0">
                  <a:pos x="297" y="52"/>
                </a:cxn>
                <a:cxn ang="0">
                  <a:pos x="260" y="51"/>
                </a:cxn>
                <a:cxn ang="0">
                  <a:pos x="213" y="52"/>
                </a:cxn>
                <a:cxn ang="0">
                  <a:pos x="176" y="53"/>
                </a:cxn>
                <a:cxn ang="0">
                  <a:pos x="161" y="52"/>
                </a:cxn>
                <a:cxn ang="0">
                  <a:pos x="145" y="47"/>
                </a:cxn>
                <a:cxn ang="0">
                  <a:pos x="124" y="39"/>
                </a:cxn>
                <a:cxn ang="0">
                  <a:pos x="109" y="32"/>
                </a:cxn>
                <a:cxn ang="0">
                  <a:pos x="115" y="27"/>
                </a:cxn>
                <a:cxn ang="0">
                  <a:pos x="141" y="20"/>
                </a:cxn>
                <a:cxn ang="0">
                  <a:pos x="167" y="11"/>
                </a:cxn>
                <a:cxn ang="0">
                  <a:pos x="191" y="5"/>
                </a:cxn>
                <a:cxn ang="0">
                  <a:pos x="206" y="3"/>
                </a:cxn>
                <a:cxn ang="0">
                  <a:pos x="195" y="0"/>
                </a:cxn>
                <a:cxn ang="0">
                  <a:pos x="172" y="4"/>
                </a:cxn>
                <a:cxn ang="0">
                  <a:pos x="148" y="9"/>
                </a:cxn>
                <a:cxn ang="0">
                  <a:pos x="120" y="18"/>
                </a:cxn>
                <a:cxn ang="0">
                  <a:pos x="98" y="23"/>
                </a:cxn>
                <a:cxn ang="0">
                  <a:pos x="85" y="27"/>
                </a:cxn>
                <a:cxn ang="0">
                  <a:pos x="68" y="26"/>
                </a:cxn>
                <a:cxn ang="0">
                  <a:pos x="50" y="21"/>
                </a:cxn>
                <a:cxn ang="0">
                  <a:pos x="33" y="17"/>
                </a:cxn>
                <a:cxn ang="0">
                  <a:pos x="16" y="14"/>
                </a:cxn>
                <a:cxn ang="0">
                  <a:pos x="3" y="11"/>
                </a:cxn>
              </a:cxnLst>
              <a:rect l="0" t="0" r="r" b="b"/>
              <a:pathLst>
                <a:path w="321" h="142">
                  <a:moveTo>
                    <a:pt x="0" y="11"/>
                  </a:moveTo>
                  <a:lnTo>
                    <a:pt x="5" y="15"/>
                  </a:lnTo>
                  <a:lnTo>
                    <a:pt x="14" y="19"/>
                  </a:lnTo>
                  <a:lnTo>
                    <a:pt x="24" y="23"/>
                  </a:lnTo>
                  <a:lnTo>
                    <a:pt x="29" y="26"/>
                  </a:lnTo>
                  <a:lnTo>
                    <a:pt x="37" y="28"/>
                  </a:lnTo>
                  <a:lnTo>
                    <a:pt x="50" y="31"/>
                  </a:lnTo>
                  <a:lnTo>
                    <a:pt x="63" y="34"/>
                  </a:lnTo>
                  <a:lnTo>
                    <a:pt x="70" y="38"/>
                  </a:lnTo>
                  <a:lnTo>
                    <a:pt x="70" y="52"/>
                  </a:lnTo>
                  <a:lnTo>
                    <a:pt x="70" y="66"/>
                  </a:lnTo>
                  <a:lnTo>
                    <a:pt x="72" y="80"/>
                  </a:lnTo>
                  <a:lnTo>
                    <a:pt x="74" y="90"/>
                  </a:lnTo>
                  <a:lnTo>
                    <a:pt x="78" y="94"/>
                  </a:lnTo>
                  <a:lnTo>
                    <a:pt x="80" y="93"/>
                  </a:lnTo>
                  <a:lnTo>
                    <a:pt x="81" y="90"/>
                  </a:lnTo>
                  <a:lnTo>
                    <a:pt x="80" y="85"/>
                  </a:lnTo>
                  <a:lnTo>
                    <a:pt x="80" y="76"/>
                  </a:lnTo>
                  <a:lnTo>
                    <a:pt x="81" y="61"/>
                  </a:lnTo>
                  <a:lnTo>
                    <a:pt x="85" y="47"/>
                  </a:lnTo>
                  <a:lnTo>
                    <a:pt x="87" y="38"/>
                  </a:lnTo>
                  <a:lnTo>
                    <a:pt x="93" y="40"/>
                  </a:lnTo>
                  <a:lnTo>
                    <a:pt x="100" y="45"/>
                  </a:lnTo>
                  <a:lnTo>
                    <a:pt x="107" y="49"/>
                  </a:lnTo>
                  <a:lnTo>
                    <a:pt x="117" y="54"/>
                  </a:lnTo>
                  <a:lnTo>
                    <a:pt x="126" y="58"/>
                  </a:lnTo>
                  <a:lnTo>
                    <a:pt x="135" y="62"/>
                  </a:lnTo>
                  <a:lnTo>
                    <a:pt x="141" y="65"/>
                  </a:lnTo>
                  <a:lnTo>
                    <a:pt x="146" y="66"/>
                  </a:lnTo>
                  <a:lnTo>
                    <a:pt x="150" y="83"/>
                  </a:lnTo>
                  <a:lnTo>
                    <a:pt x="156" y="104"/>
                  </a:lnTo>
                  <a:lnTo>
                    <a:pt x="165" y="126"/>
                  </a:lnTo>
                  <a:lnTo>
                    <a:pt x="174" y="139"/>
                  </a:lnTo>
                  <a:lnTo>
                    <a:pt x="180" y="142"/>
                  </a:lnTo>
                  <a:lnTo>
                    <a:pt x="182" y="140"/>
                  </a:lnTo>
                  <a:lnTo>
                    <a:pt x="180" y="134"/>
                  </a:lnTo>
                  <a:lnTo>
                    <a:pt x="176" y="128"/>
                  </a:lnTo>
                  <a:lnTo>
                    <a:pt x="171" y="117"/>
                  </a:lnTo>
                  <a:lnTo>
                    <a:pt x="165" y="100"/>
                  </a:lnTo>
                  <a:lnTo>
                    <a:pt x="161" y="84"/>
                  </a:lnTo>
                  <a:lnTo>
                    <a:pt x="161" y="72"/>
                  </a:lnTo>
                  <a:lnTo>
                    <a:pt x="176" y="77"/>
                  </a:lnTo>
                  <a:lnTo>
                    <a:pt x="197" y="83"/>
                  </a:lnTo>
                  <a:lnTo>
                    <a:pt x="221" y="90"/>
                  </a:lnTo>
                  <a:lnTo>
                    <a:pt x="245" y="98"/>
                  </a:lnTo>
                  <a:lnTo>
                    <a:pt x="269" y="106"/>
                  </a:lnTo>
                  <a:lnTo>
                    <a:pt x="291" y="113"/>
                  </a:lnTo>
                  <a:lnTo>
                    <a:pt x="308" y="118"/>
                  </a:lnTo>
                  <a:lnTo>
                    <a:pt x="316" y="121"/>
                  </a:lnTo>
                  <a:lnTo>
                    <a:pt x="319" y="123"/>
                  </a:lnTo>
                  <a:lnTo>
                    <a:pt x="321" y="122"/>
                  </a:lnTo>
                  <a:lnTo>
                    <a:pt x="317" y="119"/>
                  </a:lnTo>
                  <a:lnTo>
                    <a:pt x="308" y="114"/>
                  </a:lnTo>
                  <a:lnTo>
                    <a:pt x="299" y="110"/>
                  </a:lnTo>
                  <a:lnTo>
                    <a:pt x="282" y="103"/>
                  </a:lnTo>
                  <a:lnTo>
                    <a:pt x="262" y="96"/>
                  </a:lnTo>
                  <a:lnTo>
                    <a:pt x="239" y="89"/>
                  </a:lnTo>
                  <a:lnTo>
                    <a:pt x="217" y="81"/>
                  </a:lnTo>
                  <a:lnTo>
                    <a:pt x="197" y="74"/>
                  </a:lnTo>
                  <a:lnTo>
                    <a:pt x="180" y="69"/>
                  </a:lnTo>
                  <a:lnTo>
                    <a:pt x="169" y="66"/>
                  </a:lnTo>
                  <a:lnTo>
                    <a:pt x="161" y="64"/>
                  </a:lnTo>
                  <a:lnTo>
                    <a:pt x="163" y="63"/>
                  </a:lnTo>
                  <a:lnTo>
                    <a:pt x="172" y="63"/>
                  </a:lnTo>
                  <a:lnTo>
                    <a:pt x="184" y="61"/>
                  </a:lnTo>
                  <a:lnTo>
                    <a:pt x="195" y="59"/>
                  </a:lnTo>
                  <a:lnTo>
                    <a:pt x="211" y="57"/>
                  </a:lnTo>
                  <a:lnTo>
                    <a:pt x="228" y="56"/>
                  </a:lnTo>
                  <a:lnTo>
                    <a:pt x="249" y="55"/>
                  </a:lnTo>
                  <a:lnTo>
                    <a:pt x="267" y="55"/>
                  </a:lnTo>
                  <a:lnTo>
                    <a:pt x="286" y="56"/>
                  </a:lnTo>
                  <a:lnTo>
                    <a:pt x="299" y="57"/>
                  </a:lnTo>
                  <a:lnTo>
                    <a:pt x="310" y="59"/>
                  </a:lnTo>
                  <a:lnTo>
                    <a:pt x="321" y="61"/>
                  </a:lnTo>
                  <a:lnTo>
                    <a:pt x="321" y="60"/>
                  </a:lnTo>
                  <a:lnTo>
                    <a:pt x="316" y="56"/>
                  </a:lnTo>
                  <a:lnTo>
                    <a:pt x="306" y="53"/>
                  </a:lnTo>
                  <a:lnTo>
                    <a:pt x="297" y="52"/>
                  </a:lnTo>
                  <a:lnTo>
                    <a:pt x="280" y="52"/>
                  </a:lnTo>
                  <a:lnTo>
                    <a:pt x="260" y="51"/>
                  </a:lnTo>
                  <a:lnTo>
                    <a:pt x="237" y="51"/>
                  </a:lnTo>
                  <a:lnTo>
                    <a:pt x="213" y="52"/>
                  </a:lnTo>
                  <a:lnTo>
                    <a:pt x="193" y="52"/>
                  </a:lnTo>
                  <a:lnTo>
                    <a:pt x="176" y="53"/>
                  </a:lnTo>
                  <a:lnTo>
                    <a:pt x="167" y="53"/>
                  </a:lnTo>
                  <a:lnTo>
                    <a:pt x="161" y="52"/>
                  </a:lnTo>
                  <a:lnTo>
                    <a:pt x="152" y="50"/>
                  </a:lnTo>
                  <a:lnTo>
                    <a:pt x="145" y="47"/>
                  </a:lnTo>
                  <a:lnTo>
                    <a:pt x="133" y="42"/>
                  </a:lnTo>
                  <a:lnTo>
                    <a:pt x="124" y="39"/>
                  </a:lnTo>
                  <a:lnTo>
                    <a:pt x="117" y="35"/>
                  </a:lnTo>
                  <a:lnTo>
                    <a:pt x="109" y="32"/>
                  </a:lnTo>
                  <a:lnTo>
                    <a:pt x="106" y="30"/>
                  </a:lnTo>
                  <a:lnTo>
                    <a:pt x="115" y="27"/>
                  </a:lnTo>
                  <a:lnTo>
                    <a:pt x="128" y="24"/>
                  </a:lnTo>
                  <a:lnTo>
                    <a:pt x="141" y="20"/>
                  </a:lnTo>
                  <a:lnTo>
                    <a:pt x="154" y="16"/>
                  </a:lnTo>
                  <a:lnTo>
                    <a:pt x="167" y="11"/>
                  </a:lnTo>
                  <a:lnTo>
                    <a:pt x="180" y="7"/>
                  </a:lnTo>
                  <a:lnTo>
                    <a:pt x="191" y="5"/>
                  </a:lnTo>
                  <a:lnTo>
                    <a:pt x="198" y="4"/>
                  </a:lnTo>
                  <a:lnTo>
                    <a:pt x="206" y="3"/>
                  </a:lnTo>
                  <a:lnTo>
                    <a:pt x="204" y="1"/>
                  </a:lnTo>
                  <a:lnTo>
                    <a:pt x="195" y="0"/>
                  </a:lnTo>
                  <a:lnTo>
                    <a:pt x="182" y="2"/>
                  </a:lnTo>
                  <a:lnTo>
                    <a:pt x="172" y="4"/>
                  </a:lnTo>
                  <a:lnTo>
                    <a:pt x="161" y="6"/>
                  </a:lnTo>
                  <a:lnTo>
                    <a:pt x="148" y="9"/>
                  </a:lnTo>
                  <a:lnTo>
                    <a:pt x="133" y="14"/>
                  </a:lnTo>
                  <a:lnTo>
                    <a:pt x="120" y="18"/>
                  </a:lnTo>
                  <a:lnTo>
                    <a:pt x="107" y="21"/>
                  </a:lnTo>
                  <a:lnTo>
                    <a:pt x="98" y="23"/>
                  </a:lnTo>
                  <a:lnTo>
                    <a:pt x="93" y="25"/>
                  </a:lnTo>
                  <a:lnTo>
                    <a:pt x="85" y="27"/>
                  </a:lnTo>
                  <a:lnTo>
                    <a:pt x="78" y="27"/>
                  </a:lnTo>
                  <a:lnTo>
                    <a:pt x="68" y="26"/>
                  </a:lnTo>
                  <a:lnTo>
                    <a:pt x="57" y="23"/>
                  </a:lnTo>
                  <a:lnTo>
                    <a:pt x="50" y="21"/>
                  </a:lnTo>
                  <a:lnTo>
                    <a:pt x="42" y="19"/>
                  </a:lnTo>
                  <a:lnTo>
                    <a:pt x="33" y="17"/>
                  </a:lnTo>
                  <a:lnTo>
                    <a:pt x="26" y="15"/>
                  </a:lnTo>
                  <a:lnTo>
                    <a:pt x="16" y="14"/>
                  </a:lnTo>
                  <a:lnTo>
                    <a:pt x="9" y="12"/>
                  </a:lnTo>
                  <a:lnTo>
                    <a:pt x="3" y="11"/>
                  </a:lnTo>
                  <a:lnTo>
                    <a:pt x="0" y="11"/>
                  </a:lnTo>
                  <a:close/>
                </a:path>
              </a:pathLst>
            </a:custGeom>
            <a:solidFill>
              <a:srgbClr val="004C00"/>
            </a:solidFill>
            <a:ln w="9525">
              <a:noFill/>
              <a:round/>
              <a:headEnd/>
              <a:tailEnd/>
            </a:ln>
          </p:spPr>
          <p:txBody>
            <a:bodyPr/>
            <a:lstStyle/>
            <a:p>
              <a:endParaRPr lang="en-US"/>
            </a:p>
          </p:txBody>
        </p:sp>
      </p:grpSp>
      <p:sp>
        <p:nvSpPr>
          <p:cNvPr id="334" name="WordArt 334"/>
          <p:cNvSpPr>
            <a:spLocks noChangeArrowheads="1" noChangeShapeType="1" noTextEdit="1"/>
          </p:cNvSpPr>
          <p:nvPr/>
        </p:nvSpPr>
        <p:spPr bwMode="auto">
          <a:xfrm>
            <a:off x="1066800" y="1981200"/>
            <a:ext cx="6858000" cy="1371600"/>
          </a:xfrm>
          <a:prstGeom prst="rect">
            <a:avLst/>
          </a:prstGeom>
        </p:spPr>
        <p:txBody>
          <a:bodyPr wrap="none" fromWordArt="1">
            <a:prstTxWarp prst="textPlain">
              <a:avLst>
                <a:gd name="adj" fmla="val 50000"/>
              </a:avLst>
            </a:prstTxWarp>
            <a:scene3d>
              <a:camera prst="legacyObliqueTopRight"/>
              <a:lightRig rig="legacyFlat3" dir="b"/>
            </a:scene3d>
            <a:sp3d extrusionH="227000" prstMaterial="legacyMetal">
              <a:extrusionClr>
                <a:schemeClr val="tx1"/>
              </a:extrusionClr>
            </a:sp3d>
          </a:bodyPr>
          <a:lstStyle/>
          <a:p>
            <a:pPr algn="ctr"/>
            <a:r>
              <a:rPr lang="en-US" sz="3600" b="1" kern="10" smtClean="0">
                <a:ln w="9525">
                  <a:noFill/>
                  <a:round/>
                  <a:headEnd/>
                  <a:tailEnd/>
                </a:ln>
                <a:gradFill rotWithShape="1">
                  <a:gsLst>
                    <a:gs pos="0">
                      <a:srgbClr val="00FF00"/>
                    </a:gs>
                    <a:gs pos="100000">
                      <a:schemeClr val="tx1"/>
                    </a:gs>
                  </a:gsLst>
                  <a:lin ang="5400000" scaled="1"/>
                </a:gradFill>
                <a:latin typeface=".VnTifani HeavyH"/>
              </a:rPr>
              <a:t>HỘI THẢO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541" y="282665"/>
            <a:ext cx="8672938" cy="6346736"/>
            <a:chOff x="116541" y="282665"/>
            <a:chExt cx="8672938" cy="6346736"/>
          </a:xfrm>
        </p:grpSpPr>
        <p:grpSp>
          <p:nvGrpSpPr>
            <p:cNvPr id="5" name="Group 91"/>
            <p:cNvGrpSpPr/>
            <p:nvPr/>
          </p:nvGrpSpPr>
          <p:grpSpPr>
            <a:xfrm>
              <a:off x="116541" y="282665"/>
              <a:ext cx="8672938" cy="6346736"/>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6"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8"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2"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grpSp>
        <p:nvGrpSpPr>
          <p:cNvPr id="21" name="Group 23"/>
          <p:cNvGrpSpPr/>
          <p:nvPr/>
        </p:nvGrpSpPr>
        <p:grpSpPr>
          <a:xfrm>
            <a:off x="1905000" y="381000"/>
            <a:ext cx="5791200" cy="533400"/>
            <a:chOff x="1905000" y="228600"/>
            <a:chExt cx="5791200" cy="533400"/>
          </a:xfrm>
        </p:grpSpPr>
        <p:sp>
          <p:nvSpPr>
            <p:cNvPr id="22" name="Rounded Rectangle 21"/>
            <p:cNvSpPr/>
            <p:nvPr/>
          </p:nvSpPr>
          <p:spPr>
            <a:xfrm>
              <a:off x="1905000" y="228600"/>
              <a:ext cx="5791200" cy="5334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3" name="TextBox 22"/>
            <p:cNvSpPr txBox="1"/>
            <p:nvPr/>
          </p:nvSpPr>
          <p:spPr>
            <a:xfrm>
              <a:off x="1981200" y="238780"/>
              <a:ext cx="56388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DẠY HỌC THEO NHÓM </a:t>
              </a:r>
              <a:endParaRPr lang="en-US" sz="2800" b="1">
                <a:solidFill>
                  <a:schemeClr val="bg1"/>
                </a:solidFill>
                <a:latin typeface="Times New Roman" pitchFamily="18" charset="0"/>
                <a:cs typeface="Times New Roman" pitchFamily="18" charset="0"/>
              </a:endParaRPr>
            </a:p>
          </p:txBody>
        </p:sp>
      </p:grpSp>
      <p:grpSp>
        <p:nvGrpSpPr>
          <p:cNvPr id="25" name="Group 24"/>
          <p:cNvGrpSpPr/>
          <p:nvPr/>
        </p:nvGrpSpPr>
        <p:grpSpPr>
          <a:xfrm>
            <a:off x="2590800" y="2209800"/>
            <a:ext cx="3962400" cy="2667000"/>
            <a:chOff x="2590800" y="2209800"/>
            <a:chExt cx="3962400" cy="2667000"/>
          </a:xfrm>
        </p:grpSpPr>
        <p:pic>
          <p:nvPicPr>
            <p:cNvPr id="30723" name="Picture 3" descr="C:\Users\Admin\Desktop\ANH LINH TINH\cn.jpg"/>
            <p:cNvPicPr>
              <a:picLocks noChangeAspect="1" noChangeArrowheads="1"/>
            </p:cNvPicPr>
            <p:nvPr/>
          </p:nvPicPr>
          <p:blipFill>
            <a:blip r:embed="rId3" cstate="print"/>
            <a:srcRect/>
            <a:stretch>
              <a:fillRect/>
            </a:stretch>
          </p:blipFill>
          <p:spPr bwMode="auto">
            <a:xfrm>
              <a:off x="3962400" y="2895600"/>
              <a:ext cx="1400175" cy="1409700"/>
            </a:xfrm>
            <a:prstGeom prst="rect">
              <a:avLst/>
            </a:prstGeom>
            <a:noFill/>
          </p:spPr>
        </p:pic>
        <p:sp>
          <p:nvSpPr>
            <p:cNvPr id="30722" name="WordArt 2"/>
            <p:cNvSpPr>
              <a:spLocks noChangeArrowheads="1" noChangeShapeType="1" noTextEdit="1"/>
            </p:cNvSpPr>
            <p:nvPr/>
          </p:nvSpPr>
          <p:spPr bwMode="auto">
            <a:xfrm>
              <a:off x="2590800" y="2209800"/>
              <a:ext cx="3962400" cy="2667000"/>
            </a:xfrm>
            <a:prstGeom prst="rect">
              <a:avLst/>
            </a:prstGeom>
          </p:spPr>
          <p:txBody>
            <a:bodyPr wrap="none" fromWordArt="1">
              <a:prstTxWarp prst="textCirclePour">
                <a:avLst>
                  <a:gd name="adj1" fmla="val 10840564"/>
                  <a:gd name="adj2" fmla="val 50000"/>
                </a:avLst>
              </a:prstTxWarp>
            </a:bodyPr>
            <a:lstStyle/>
            <a:p>
              <a:pPr algn="ctr" rtl="0"/>
              <a:r>
                <a:rPr lang="vi-VN" sz="3600" b="1" kern="10" spc="720" smtClean="0">
                  <a:ln w="9525">
                    <a:noFill/>
                    <a:round/>
                    <a:headEnd/>
                    <a:tailEnd/>
                  </a:ln>
                  <a:solidFill>
                    <a:srgbClr val="FF0000"/>
                  </a:solidFill>
                  <a:effectLst/>
                  <a:latin typeface="Tahoma"/>
                  <a:ea typeface="Tahoma"/>
                  <a:cs typeface="Tahoma"/>
                </a:rPr>
                <a:t>vai trò của giáo viên trong hoạt động nhóm</a:t>
              </a:r>
              <a:r>
                <a:rPr lang="en-US" sz="3600" b="1" kern="10" spc="720" smtClean="0">
                  <a:ln w="9525">
                    <a:noFill/>
                    <a:round/>
                    <a:headEnd/>
                    <a:tailEnd/>
                  </a:ln>
                  <a:solidFill>
                    <a:srgbClr val="FF0000"/>
                  </a:solidFill>
                  <a:effectLst/>
                  <a:latin typeface="Tahoma"/>
                  <a:ea typeface="Tahoma"/>
                  <a:cs typeface="Tahoma"/>
                </a:rPr>
                <a:t> ----</a:t>
              </a:r>
              <a:endParaRPr lang="en-US" sz="3600" b="1" kern="10" spc="720">
                <a:ln w="9525">
                  <a:noFill/>
                  <a:round/>
                  <a:headEnd/>
                  <a:tailEnd/>
                </a:ln>
                <a:solidFill>
                  <a:srgbClr val="FF0000"/>
                </a:solidFill>
                <a:effectLst/>
                <a:latin typeface="Tahoma"/>
                <a:ea typeface="Tahoma"/>
                <a:cs typeface="Tahoma"/>
              </a:endParaRPr>
            </a:p>
          </p:txBody>
        </p:sp>
      </p:grpSp>
      <p:sp>
        <p:nvSpPr>
          <p:cNvPr id="27" name="TextBox 26"/>
          <p:cNvSpPr txBox="1"/>
          <p:nvPr/>
        </p:nvSpPr>
        <p:spPr>
          <a:xfrm>
            <a:off x="4000500" y="1425714"/>
            <a:ext cx="1143000" cy="704088"/>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chor="ctr">
            <a:noAutofit/>
          </a:bodyPr>
          <a:lstStyle/>
          <a:p>
            <a:pPr algn="ctr"/>
            <a:r>
              <a:rPr lang="en-US" sz="2000" b="1" smtClean="0"/>
              <a:t>Quan sát</a:t>
            </a:r>
            <a:endParaRPr lang="en-US" sz="2000" b="1"/>
          </a:p>
        </p:txBody>
      </p:sp>
      <p:sp>
        <p:nvSpPr>
          <p:cNvPr id="28" name="TextBox 27"/>
          <p:cNvSpPr txBox="1"/>
          <p:nvPr/>
        </p:nvSpPr>
        <p:spPr>
          <a:xfrm>
            <a:off x="6553200" y="3189357"/>
            <a:ext cx="1143000" cy="70788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2000" b="1" smtClean="0"/>
              <a:t>Lắng nghe</a:t>
            </a:r>
            <a:endParaRPr lang="en-US" sz="2000" b="1"/>
          </a:p>
        </p:txBody>
      </p:sp>
      <p:sp>
        <p:nvSpPr>
          <p:cNvPr id="29" name="TextBox 28"/>
          <p:cNvSpPr txBox="1"/>
          <p:nvPr/>
        </p:nvSpPr>
        <p:spPr>
          <a:xfrm>
            <a:off x="4000500" y="5007114"/>
            <a:ext cx="1143000" cy="70788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2000" b="1" smtClean="0"/>
              <a:t>Phát hiện</a:t>
            </a:r>
            <a:endParaRPr lang="en-US" sz="2000" b="1"/>
          </a:p>
        </p:txBody>
      </p:sp>
      <p:sp>
        <p:nvSpPr>
          <p:cNvPr id="30" name="TextBox 29"/>
          <p:cNvSpPr txBox="1"/>
          <p:nvPr/>
        </p:nvSpPr>
        <p:spPr>
          <a:xfrm>
            <a:off x="1447800" y="3189357"/>
            <a:ext cx="1143000" cy="704088"/>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chor="ctr">
            <a:noAutofit/>
          </a:bodyPr>
          <a:lstStyle/>
          <a:p>
            <a:pPr algn="ctr"/>
            <a:r>
              <a:rPr lang="en-US" sz="2000" b="1" smtClean="0"/>
              <a:t>Trợ  giúp</a:t>
            </a:r>
            <a:endParaRPr lang="en-US" sz="2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par>
                          <p:cTn id="13" fill="hold">
                            <p:stCondLst>
                              <p:cond delay="500"/>
                            </p:stCondLst>
                            <p:childTnLst>
                              <p:par>
                                <p:cTn id="14" presetID="10" presetClass="entr" presetSubtype="0" fill="hold" grpId="1"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par>
                          <p:cTn id="17" fill="hold">
                            <p:stCondLst>
                              <p:cond delay="1000"/>
                            </p:stCondLst>
                            <p:childTnLst>
                              <p:par>
                                <p:cTn id="18" presetID="10" presetClass="entr" presetSubtype="0" fill="hold" grpId="1"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par>
                          <p:cTn id="21" fill="hold">
                            <p:stCondLst>
                              <p:cond delay="1500"/>
                            </p:stCondLst>
                            <p:childTnLst>
                              <p:par>
                                <p:cTn id="22" presetID="10" presetClass="entr" presetSubtype="0" fill="hold" grpId="1"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1" animBg="1"/>
      <p:bldP spid="28" grpId="1" animBg="1"/>
      <p:bldP spid="29" grpId="1" animBg="1"/>
      <p:bldP spid="3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sp>
        <p:nvSpPr>
          <p:cNvPr id="23" name="TextBox 22"/>
          <p:cNvSpPr txBox="1"/>
          <p:nvPr/>
        </p:nvSpPr>
        <p:spPr>
          <a:xfrm>
            <a:off x="2438400" y="238780"/>
            <a:ext cx="51816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CHƯƠNG TRÌNH LÀM VIỆC</a:t>
            </a:r>
            <a:endParaRPr lang="en-US" sz="2800" b="1">
              <a:solidFill>
                <a:schemeClr val="bg1"/>
              </a:solidFill>
              <a:latin typeface="Times New Roman" pitchFamily="18" charset="0"/>
              <a:cs typeface="Times New Roman" pitchFamily="18" charset="0"/>
            </a:endParaRPr>
          </a:p>
        </p:txBody>
      </p:sp>
      <p:grpSp>
        <p:nvGrpSpPr>
          <p:cNvPr id="8" name="Group 32"/>
          <p:cNvGrpSpPr/>
          <p:nvPr/>
        </p:nvGrpSpPr>
        <p:grpSpPr>
          <a:xfrm>
            <a:off x="1524000" y="1219200"/>
            <a:ext cx="6324600" cy="4267199"/>
            <a:chOff x="2362200" y="914401"/>
            <a:chExt cx="6233534" cy="4953000"/>
          </a:xfrm>
          <a:scene3d>
            <a:camera prst="perspectiveHeroicExtremeLeftFacing"/>
            <a:lightRig rig="threePt" dir="t"/>
          </a:scene3d>
        </p:grpSpPr>
        <p:pic>
          <p:nvPicPr>
            <p:cNvPr id="29701"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32" name="Rectangle 31"/>
            <p:cNvSpPr/>
            <p:nvPr/>
          </p:nvSpPr>
          <p:spPr>
            <a:xfrm>
              <a:off x="3048000" y="1841480"/>
              <a:ext cx="4876800" cy="3858200"/>
            </a:xfrm>
            <a:prstGeom prst="rect">
              <a:avLst/>
            </a:prstGeom>
          </p:spPr>
          <p:txBody>
            <a:bodyPr wrap="square">
              <a:spAutoFit/>
            </a:bodyPr>
            <a:lstStyle/>
            <a:p>
              <a:pPr algn="just" fontAlgn="base"/>
              <a:r>
                <a:rPr lang="vi-VN" sz="2100" b="1" smtClean="0"/>
                <a:t>Kỹ thuật dạy học </a:t>
              </a:r>
              <a:r>
                <a:rPr lang="en-US" sz="2100" b="1" smtClean="0"/>
                <a:t>:</a:t>
              </a:r>
              <a:r>
                <a:rPr lang="vi-VN" sz="2100" smtClean="0"/>
                <a:t> Là những động tác, cách thức hành động của </a:t>
              </a:r>
              <a:r>
                <a:rPr lang="en-US" sz="2100" smtClean="0"/>
                <a:t>GV</a:t>
              </a:r>
              <a:r>
                <a:rPr lang="vi-VN" sz="2100" smtClean="0"/>
                <a:t> và </a:t>
              </a:r>
              <a:r>
                <a:rPr lang="en-US" sz="2100" smtClean="0"/>
                <a:t>HS </a:t>
              </a:r>
              <a:r>
                <a:rPr lang="vi-VN" sz="2100" smtClean="0"/>
                <a:t>trong các tình huống hành động nhằm thực hiện và điều khiển quá trình dạy học. </a:t>
              </a:r>
              <a:endParaRPr lang="en-US" sz="2100" smtClean="0"/>
            </a:p>
            <a:p>
              <a:pPr algn="just" fontAlgn="base"/>
              <a:r>
                <a:rPr lang="en-US" sz="2100" smtClean="0"/>
                <a:t>M</a:t>
              </a:r>
              <a:r>
                <a:rPr lang="vi-VN" sz="2100" smtClean="0"/>
                <a:t>ột số KTDH phát huy </a:t>
              </a:r>
              <a:r>
                <a:rPr lang="en-US" sz="2100" smtClean="0"/>
                <a:t>tốt </a:t>
              </a:r>
              <a:r>
                <a:rPr lang="vi-VN" sz="2100" smtClean="0"/>
                <a:t>tính tích cực, sáng tạo của người học như:</a:t>
              </a:r>
              <a:r>
                <a:rPr lang="en-US" sz="2100" smtClean="0"/>
                <a:t> KT khăn chải bàn, KT nhóm hợp tác, KT</a:t>
              </a:r>
              <a:r>
                <a:rPr lang="vi-VN" sz="2100" smtClean="0"/>
                <a:t> công não, </a:t>
              </a:r>
              <a:r>
                <a:rPr lang="en-US" sz="2100" smtClean="0"/>
                <a:t>KT</a:t>
              </a:r>
              <a:r>
                <a:rPr lang="vi-VN" sz="2100" smtClean="0"/>
                <a:t> thông tin phản hồi, </a:t>
              </a:r>
              <a:r>
                <a:rPr lang="en-US" sz="2100" smtClean="0"/>
                <a:t>KT</a:t>
              </a:r>
              <a:r>
                <a:rPr lang="vi-VN" sz="2100" smtClean="0"/>
                <a:t> bể cá, </a:t>
              </a:r>
              <a:r>
                <a:rPr lang="en-US" sz="2100" smtClean="0"/>
                <a:t>KT</a:t>
              </a:r>
              <a:r>
                <a:rPr lang="vi-VN" sz="2100" smtClean="0"/>
                <a:t> tia chớp…</a:t>
              </a:r>
              <a:endParaRPr lang="vi-VN" sz="2100"/>
            </a:p>
          </p:txBody>
        </p:sp>
      </p:grpSp>
      <p:grpSp>
        <p:nvGrpSpPr>
          <p:cNvPr id="21" name="Group 45"/>
          <p:cNvGrpSpPr/>
          <p:nvPr/>
        </p:nvGrpSpPr>
        <p:grpSpPr>
          <a:xfrm>
            <a:off x="1262786" y="2089806"/>
            <a:ext cx="3734755" cy="3323882"/>
            <a:chOff x="1262786" y="2089806"/>
            <a:chExt cx="3734755" cy="3323882"/>
          </a:xfrm>
        </p:grpSpPr>
        <p:sp>
          <p:nvSpPr>
            <p:cNvPr id="39" name="Trapezoid 38"/>
            <p:cNvSpPr/>
            <p:nvPr/>
          </p:nvSpPr>
          <p:spPr>
            <a:xfrm rot="13080488">
              <a:off x="2227307" y="2089806"/>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rapezoid 39"/>
            <p:cNvSpPr/>
            <p:nvPr/>
          </p:nvSpPr>
          <p:spPr>
            <a:xfrm rot="13791176">
              <a:off x="2501383" y="2377445"/>
              <a:ext cx="741583"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rapezoid 40"/>
            <p:cNvSpPr/>
            <p:nvPr/>
          </p:nvSpPr>
          <p:spPr>
            <a:xfrm rot="14476590">
              <a:off x="2758770" y="2706650"/>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rapezoid 41"/>
            <p:cNvSpPr/>
            <p:nvPr/>
          </p:nvSpPr>
          <p:spPr>
            <a:xfrm rot="15175778">
              <a:off x="2942457" y="3064573"/>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apezoid 42"/>
            <p:cNvSpPr/>
            <p:nvPr/>
          </p:nvSpPr>
          <p:spPr>
            <a:xfrm rot="15861171">
              <a:off x="3034588" y="3450736"/>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700" name="WordArt 4"/>
          <p:cNvSpPr>
            <a:spLocks noChangeArrowheads="1" noChangeShapeType="1" noTextEdit="1"/>
          </p:cNvSpPr>
          <p:nvPr/>
        </p:nvSpPr>
        <p:spPr bwMode="auto">
          <a:xfrm rot="19246933">
            <a:off x="1257935" y="3500056"/>
            <a:ext cx="1487488" cy="763935"/>
          </a:xfrm>
          <a:prstGeom prst="rect">
            <a:avLst/>
          </a:prstGeom>
        </p:spPr>
        <p:txBody>
          <a:bodyPr wrap="none" fromWordArt="1">
            <a:prstTxWarp prst="textSlantUp">
              <a:avLst>
                <a:gd name="adj" fmla="val 55556"/>
              </a:avLst>
            </a:prstTxWarp>
          </a:bodyPr>
          <a:lstStyle/>
          <a:p>
            <a:pPr algn="ctr" rtl="0"/>
            <a:r>
              <a:rPr lang="en-US" sz="3600" b="1" kern="10" spc="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Khái niệm</a:t>
            </a:r>
            <a:endParaRPr lang="en-US" sz="3600" b="1" kern="10" spc="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p:txBody>
      </p:sp>
      <p:grpSp>
        <p:nvGrpSpPr>
          <p:cNvPr id="33" name="Group 23"/>
          <p:cNvGrpSpPr/>
          <p:nvPr/>
        </p:nvGrpSpPr>
        <p:grpSpPr>
          <a:xfrm>
            <a:off x="1905000" y="381000"/>
            <a:ext cx="5791200" cy="533400"/>
            <a:chOff x="1905000" y="228600"/>
            <a:chExt cx="5791200" cy="533400"/>
          </a:xfrm>
        </p:grpSpPr>
        <p:sp>
          <p:nvSpPr>
            <p:cNvPr id="34" name="Rounded Rectangle 33"/>
            <p:cNvSpPr/>
            <p:nvPr/>
          </p:nvSpPr>
          <p:spPr>
            <a:xfrm>
              <a:off x="1905000" y="228600"/>
              <a:ext cx="5791200" cy="533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5" name="TextBox 34"/>
            <p:cNvSpPr txBox="1"/>
            <p:nvPr/>
          </p:nvSpPr>
          <p:spPr>
            <a:xfrm>
              <a:off x="1981200" y="238780"/>
              <a:ext cx="5638800" cy="461665"/>
            </a:xfrm>
            <a:prstGeom prst="rect">
              <a:avLst/>
            </a:prstGeom>
            <a:noFill/>
          </p:spPr>
          <p:txBody>
            <a:bodyPr vert="horz" wrap="square" rtlCol="0">
              <a:spAutoFit/>
            </a:bodyPr>
            <a:lstStyle/>
            <a:p>
              <a:pPr algn="ctr"/>
              <a:r>
                <a:rPr lang="en-US" sz="2400" b="1" smtClean="0">
                  <a:solidFill>
                    <a:schemeClr val="bg1"/>
                  </a:solidFill>
                  <a:latin typeface="Times New Roman" pitchFamily="18" charset="0"/>
                  <a:cs typeface="Times New Roman" pitchFamily="18" charset="0"/>
                </a:rPr>
                <a:t>CÁC KỸ THUẬT DẠY HỌC TÍCH CỰC</a:t>
              </a:r>
              <a:endParaRPr lang="en-US" sz="2400" b="1">
                <a:solidFill>
                  <a:schemeClr val="bg1"/>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2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wipe(left)">
                                      <p:cBhvr>
                                        <p:cTn id="12" dur="500"/>
                                        <p:tgtEl>
                                          <p:spTgt spid="29700"/>
                                        </p:tgtEl>
                                      </p:cBhvr>
                                    </p:animEffect>
                                  </p:childTnLst>
                                </p:cTn>
                              </p:par>
                              <p:par>
                                <p:cTn id="13" presetID="22" presetClass="entr" presetSubtype="8"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541" y="282665"/>
            <a:ext cx="8672937" cy="6346735"/>
            <a:chOff x="116541" y="282665"/>
            <a:chExt cx="8672937" cy="6346735"/>
          </a:xfrm>
        </p:grpSpPr>
        <p:grpSp>
          <p:nvGrpSpPr>
            <p:cNvPr id="5"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6"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8"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grpSp>
        <p:nvGrpSpPr>
          <p:cNvPr id="24" name="Group 23"/>
          <p:cNvGrpSpPr/>
          <p:nvPr/>
        </p:nvGrpSpPr>
        <p:grpSpPr>
          <a:xfrm>
            <a:off x="1905000" y="381000"/>
            <a:ext cx="5791200" cy="533400"/>
            <a:chOff x="1905000" y="228600"/>
            <a:chExt cx="5791200" cy="533400"/>
          </a:xfrm>
        </p:grpSpPr>
        <p:sp>
          <p:nvSpPr>
            <p:cNvPr id="25" name="Rounded Rectangle 24"/>
            <p:cNvSpPr/>
            <p:nvPr/>
          </p:nvSpPr>
          <p:spPr>
            <a:xfrm>
              <a:off x="1905000" y="228600"/>
              <a:ext cx="5791200" cy="5334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6" name="TextBox 25"/>
            <p:cNvSpPr txBox="1"/>
            <p:nvPr/>
          </p:nvSpPr>
          <p:spPr>
            <a:xfrm>
              <a:off x="1981200" y="238780"/>
              <a:ext cx="56388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DẠY HỌC THEO NHÓM NHỎ</a:t>
              </a:r>
              <a:endParaRPr lang="en-US" sz="2800" b="1">
                <a:solidFill>
                  <a:schemeClr val="bg1"/>
                </a:solidFill>
                <a:latin typeface="Times New Roman" pitchFamily="18" charset="0"/>
                <a:cs typeface="Times New Roman" pitchFamily="18" charset="0"/>
              </a:endParaRPr>
            </a:p>
          </p:txBody>
        </p:sp>
      </p:grpSp>
      <p:grpSp>
        <p:nvGrpSpPr>
          <p:cNvPr id="21" name="Group 23"/>
          <p:cNvGrpSpPr/>
          <p:nvPr/>
        </p:nvGrpSpPr>
        <p:grpSpPr>
          <a:xfrm>
            <a:off x="1905000" y="381000"/>
            <a:ext cx="5791200" cy="533400"/>
            <a:chOff x="1905000" y="228600"/>
            <a:chExt cx="5791200" cy="533400"/>
          </a:xfrm>
        </p:grpSpPr>
        <p:sp>
          <p:nvSpPr>
            <p:cNvPr id="22" name="Rounded Rectangle 21"/>
            <p:cNvSpPr/>
            <p:nvPr/>
          </p:nvSpPr>
          <p:spPr>
            <a:xfrm>
              <a:off x="1905000" y="228600"/>
              <a:ext cx="5791200" cy="533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3" name="TextBox 22"/>
            <p:cNvSpPr txBox="1"/>
            <p:nvPr/>
          </p:nvSpPr>
          <p:spPr>
            <a:xfrm>
              <a:off x="1981200" y="238780"/>
              <a:ext cx="5638800" cy="461665"/>
            </a:xfrm>
            <a:prstGeom prst="rect">
              <a:avLst/>
            </a:prstGeom>
            <a:noFill/>
          </p:spPr>
          <p:txBody>
            <a:bodyPr vert="horz" wrap="square" rtlCol="0">
              <a:spAutoFit/>
            </a:bodyPr>
            <a:lstStyle/>
            <a:p>
              <a:pPr algn="ctr"/>
              <a:r>
                <a:rPr lang="en-US" sz="2400" b="1" smtClean="0">
                  <a:solidFill>
                    <a:schemeClr val="bg1"/>
                  </a:solidFill>
                  <a:latin typeface="Times New Roman" pitchFamily="18" charset="0"/>
                  <a:cs typeface="Times New Roman" pitchFamily="18" charset="0"/>
                </a:rPr>
                <a:t>CÁC KỸ THUẬT DẠY HỌC TÍCH CỰC</a:t>
              </a:r>
              <a:endParaRPr lang="en-US" sz="2400" b="1">
                <a:solidFill>
                  <a:schemeClr val="bg1"/>
                </a:solidFill>
                <a:latin typeface="Times New Roman" pitchFamily="18" charset="0"/>
                <a:cs typeface="Times New Roman" pitchFamily="18" charset="0"/>
              </a:endParaRPr>
            </a:p>
          </p:txBody>
        </p:sp>
      </p:grpSp>
      <p:pic>
        <p:nvPicPr>
          <p:cNvPr id="29698" name="Picture 2" descr="C:\Users\Admin\Desktop\ANH LINH TINH\images (2).jpg"/>
          <p:cNvPicPr>
            <a:picLocks noChangeAspect="1" noChangeArrowheads="1"/>
          </p:cNvPicPr>
          <p:nvPr/>
        </p:nvPicPr>
        <p:blipFill>
          <a:blip r:embed="rId4" cstate="print"/>
          <a:srcRect/>
          <a:stretch>
            <a:fillRect/>
          </a:stretch>
        </p:blipFill>
        <p:spPr bwMode="auto">
          <a:xfrm>
            <a:off x="5838432" y="1123950"/>
            <a:ext cx="2772168" cy="2076450"/>
          </a:xfrm>
          <a:prstGeom prst="rect">
            <a:avLst/>
          </a:prstGeom>
          <a:noFill/>
        </p:spPr>
      </p:pic>
      <p:sp>
        <p:nvSpPr>
          <p:cNvPr id="27" name="TextBox 26"/>
          <p:cNvSpPr txBox="1"/>
          <p:nvPr/>
        </p:nvSpPr>
        <p:spPr>
          <a:xfrm>
            <a:off x="381000" y="990600"/>
            <a:ext cx="4419600" cy="461665"/>
          </a:xfrm>
          <a:prstGeom prst="rect">
            <a:avLst/>
          </a:prstGeom>
          <a:noFill/>
        </p:spPr>
        <p:txBody>
          <a:bodyPr wrap="square" rtlCol="0">
            <a:spAutoFit/>
          </a:bodyPr>
          <a:lstStyle/>
          <a:p>
            <a:r>
              <a:rPr lang="en-US" sz="2400" b="1" smtClean="0"/>
              <a:t>1. Kỹ thuật khăn trải bàn</a:t>
            </a:r>
            <a:endParaRPr lang="en-US" sz="2400" b="1"/>
          </a:p>
        </p:txBody>
      </p:sp>
      <p:sp>
        <p:nvSpPr>
          <p:cNvPr id="29701" name="Rectangle 5"/>
          <p:cNvSpPr>
            <a:spLocks noChangeArrowheads="1"/>
          </p:cNvSpPr>
          <p:nvPr/>
        </p:nvSpPr>
        <p:spPr bwMode="auto">
          <a:xfrm rot="5400000">
            <a:off x="323850" y="1619250"/>
            <a:ext cx="3238500" cy="29718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b="1"/>
          </a:p>
        </p:txBody>
      </p:sp>
      <p:sp>
        <p:nvSpPr>
          <p:cNvPr id="29702" name="Line 6"/>
          <p:cNvSpPr>
            <a:spLocks noChangeShapeType="1"/>
          </p:cNvSpPr>
          <p:nvPr/>
        </p:nvSpPr>
        <p:spPr bwMode="auto">
          <a:xfrm rot="5400000">
            <a:off x="323850" y="1619250"/>
            <a:ext cx="3238500" cy="29718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b="1"/>
          </a:p>
        </p:txBody>
      </p:sp>
      <p:sp>
        <p:nvSpPr>
          <p:cNvPr id="29703" name="Line 7"/>
          <p:cNvSpPr>
            <a:spLocks noChangeShapeType="1"/>
          </p:cNvSpPr>
          <p:nvPr/>
        </p:nvSpPr>
        <p:spPr bwMode="auto">
          <a:xfrm rot="5400000" flipV="1">
            <a:off x="323850" y="1619250"/>
            <a:ext cx="3238500" cy="297180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b="1"/>
          </a:p>
        </p:txBody>
      </p:sp>
      <p:sp>
        <p:nvSpPr>
          <p:cNvPr id="29704" name="Rectangle 8"/>
          <p:cNvSpPr>
            <a:spLocks noChangeArrowheads="1"/>
          </p:cNvSpPr>
          <p:nvPr/>
        </p:nvSpPr>
        <p:spPr bwMode="auto">
          <a:xfrm rot="5400000">
            <a:off x="1187450" y="2444750"/>
            <a:ext cx="1511300" cy="1320800"/>
          </a:xfrm>
          <a:prstGeom prst="rect">
            <a:avLst/>
          </a:prstGeom>
          <a:solidFill>
            <a:srgbClr val="A1FDA3"/>
          </a:solidFill>
          <a:ln w="9525">
            <a:solidFill>
              <a:srgbClr val="000000"/>
            </a:solidFill>
            <a:miter lim="800000"/>
            <a:headEnd/>
            <a:tailEnd/>
          </a:ln>
        </p:spPr>
        <p:txBody>
          <a:bodyPr vert="vert270" wrap="square" lIns="91440" tIns="45720" rIns="91440" bIns="45720" numCol="1" anchor="t" anchorCtr="0" compatLnSpc="1">
            <a:prstTxWarp prst="textNoShape">
              <a:avLst/>
            </a:prstTxWarp>
          </a:bodyPr>
          <a:lstStyle/>
          <a:p>
            <a:endParaRPr lang="en-US" b="1"/>
          </a:p>
        </p:txBody>
      </p:sp>
      <p:sp>
        <p:nvSpPr>
          <p:cNvPr id="29705" name="Text Box 9"/>
          <p:cNvSpPr txBox="1">
            <a:spLocks noChangeArrowheads="1"/>
          </p:cNvSpPr>
          <p:nvPr/>
        </p:nvSpPr>
        <p:spPr bwMode="auto">
          <a:xfrm rot="5400000">
            <a:off x="2559438" y="2705171"/>
            <a:ext cx="900783" cy="838341"/>
          </a:xfrm>
          <a:prstGeom prst="rect">
            <a:avLst/>
          </a:prstGeom>
          <a:noFill/>
          <a:ln w="9525">
            <a:noFill/>
            <a:miter lim="800000"/>
            <a:headEnd/>
            <a:tailEnd/>
          </a:ln>
        </p:spPr>
        <p:txBody>
          <a:bodyPr vert="vert270"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1" i="0" u="none" strike="noStrike" cap="none" normalizeH="0" baseline="0" smtClean="0">
                <a:ln>
                  <a:noFill/>
                </a:ln>
                <a:effectLst/>
                <a:latin typeface="Arial" pitchFamily="34" charset="0"/>
                <a:cs typeface="Arial" pitchFamily="34" charset="0"/>
              </a:rPr>
              <a:t>Viê</a:t>
            </a:r>
            <a:r>
              <a:rPr kumimoji="0" lang="vi-VN" b="1" i="0" u="none" strike="noStrike" cap="none" normalizeH="0" baseline="0" smtClean="0">
                <a:ln>
                  <a:noFill/>
                </a:ln>
                <a:effectLst/>
                <a:latin typeface="Arial" pitchFamily="34" charset="0"/>
                <a:cs typeface="Arial" pitchFamily="34" charset="0"/>
              </a:rPr>
              <a:t>́t </a:t>
            </a:r>
            <a:r>
              <a:rPr kumimoji="0" lang="en-US" b="1" i="0" u="none" strike="noStrike" cap="none" normalizeH="0" baseline="0" smtClean="0">
                <a:ln>
                  <a:noFill/>
                </a:ln>
                <a:effectLst/>
                <a:latin typeface="Arial" pitchFamily="34" charset="0"/>
                <a:cs typeface="Arial" pitchFamily="34" charset="0"/>
              </a:rPr>
              <a:t>ý kiến cá nhân</a:t>
            </a:r>
          </a:p>
        </p:txBody>
      </p:sp>
      <p:sp>
        <p:nvSpPr>
          <p:cNvPr id="29706" name="Text Box 10"/>
          <p:cNvSpPr txBox="1">
            <a:spLocks noChangeArrowheads="1"/>
          </p:cNvSpPr>
          <p:nvPr/>
        </p:nvSpPr>
        <p:spPr bwMode="auto">
          <a:xfrm rot="5400000">
            <a:off x="424797" y="2711750"/>
            <a:ext cx="889388" cy="824583"/>
          </a:xfrm>
          <a:prstGeom prst="rect">
            <a:avLst/>
          </a:prstGeom>
          <a:noFill/>
          <a:ln w="9525">
            <a:noFill/>
            <a:miter lim="800000"/>
            <a:headEnd/>
            <a:tailEnd/>
          </a:ln>
        </p:spPr>
        <p:txBody>
          <a:bodyPr vert="vert270"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1" i="0" u="none" strike="noStrike" cap="none" normalizeH="0" baseline="0" smtClean="0">
                <a:ln>
                  <a:noFill/>
                </a:ln>
                <a:effectLst/>
                <a:latin typeface="Arial" pitchFamily="34" charset="0"/>
                <a:cs typeface="Arial" pitchFamily="34" charset="0"/>
              </a:rPr>
              <a:t>Viê</a:t>
            </a:r>
            <a:r>
              <a:rPr kumimoji="0" lang="vi-VN" b="1" i="0" u="none" strike="noStrike" cap="none" normalizeH="0" baseline="0" smtClean="0">
                <a:ln>
                  <a:noFill/>
                </a:ln>
                <a:effectLst/>
                <a:latin typeface="Arial" pitchFamily="34" charset="0"/>
                <a:cs typeface="Arial" pitchFamily="34" charset="0"/>
              </a:rPr>
              <a:t>́t </a:t>
            </a:r>
            <a:r>
              <a:rPr kumimoji="0" lang="en-US" b="1" i="0" u="none" strike="noStrike" cap="none" normalizeH="0" baseline="0" smtClean="0">
                <a:ln>
                  <a:noFill/>
                </a:ln>
                <a:effectLst/>
                <a:latin typeface="Arial" pitchFamily="34" charset="0"/>
                <a:cs typeface="Arial" pitchFamily="34" charset="0"/>
              </a:rPr>
              <a:t>ý kiến cá nhân</a:t>
            </a:r>
          </a:p>
        </p:txBody>
      </p:sp>
      <p:sp>
        <p:nvSpPr>
          <p:cNvPr id="29707" name="Text Box 11"/>
          <p:cNvSpPr txBox="1">
            <a:spLocks noChangeArrowheads="1"/>
          </p:cNvSpPr>
          <p:nvPr/>
        </p:nvSpPr>
        <p:spPr bwMode="auto">
          <a:xfrm rot="5400000">
            <a:off x="1599071" y="1184839"/>
            <a:ext cx="647700" cy="1465721"/>
          </a:xfrm>
          <a:prstGeom prst="rect">
            <a:avLst/>
          </a:prstGeom>
          <a:noFill/>
          <a:ln w="9525">
            <a:noFill/>
            <a:miter lim="800000"/>
            <a:headEnd/>
            <a:tailEnd/>
          </a:ln>
        </p:spPr>
        <p:txBody>
          <a:bodyPr vert="vert270"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1" i="0" u="none" strike="noStrike" cap="none" normalizeH="0" baseline="0" smtClean="0">
                <a:ln>
                  <a:noFill/>
                </a:ln>
                <a:effectLst/>
                <a:latin typeface="Arial" pitchFamily="34" charset="0"/>
                <a:cs typeface="Arial" pitchFamily="34" charset="0"/>
              </a:rPr>
              <a:t>Viê</a:t>
            </a:r>
            <a:r>
              <a:rPr kumimoji="0" lang="vi-VN" b="1" i="0" u="none" strike="noStrike" cap="none" normalizeH="0" baseline="0" smtClean="0">
                <a:ln>
                  <a:noFill/>
                </a:ln>
                <a:effectLst/>
                <a:latin typeface="Arial" pitchFamily="34" charset="0"/>
                <a:cs typeface="Arial" pitchFamily="34" charset="0"/>
              </a:rPr>
              <a:t>́t </a:t>
            </a:r>
            <a:r>
              <a:rPr kumimoji="0" lang="en-US" b="1" i="0" u="none" strike="noStrike" cap="none" normalizeH="0" baseline="0" smtClean="0">
                <a:ln>
                  <a:noFill/>
                </a:ln>
                <a:effectLst/>
                <a:latin typeface="Arial" pitchFamily="34" charset="0"/>
                <a:cs typeface="Arial" pitchFamily="34" charset="0"/>
              </a:rPr>
              <a:t>ý kiến cá nhân</a:t>
            </a:r>
          </a:p>
        </p:txBody>
      </p:sp>
      <p:sp>
        <p:nvSpPr>
          <p:cNvPr id="29708" name="Text Box 12"/>
          <p:cNvSpPr txBox="1">
            <a:spLocks noChangeArrowheads="1"/>
          </p:cNvSpPr>
          <p:nvPr/>
        </p:nvSpPr>
        <p:spPr bwMode="auto">
          <a:xfrm rot="5400000">
            <a:off x="1599071" y="3598122"/>
            <a:ext cx="647700" cy="1465721"/>
          </a:xfrm>
          <a:prstGeom prst="rect">
            <a:avLst/>
          </a:prstGeom>
          <a:noFill/>
          <a:ln w="9525">
            <a:noFill/>
            <a:miter lim="800000"/>
            <a:headEnd/>
            <a:tailEnd/>
          </a:ln>
        </p:spPr>
        <p:txBody>
          <a:bodyPr vert="vert270"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1" i="0" u="none" strike="noStrike" cap="none" normalizeH="0" baseline="0" smtClean="0">
                <a:ln>
                  <a:noFill/>
                </a:ln>
                <a:effectLst/>
                <a:latin typeface="Arial" pitchFamily="34" charset="0"/>
                <a:cs typeface="Arial" pitchFamily="34" charset="0"/>
              </a:rPr>
              <a:t>Viê</a:t>
            </a:r>
            <a:r>
              <a:rPr kumimoji="0" lang="vi-VN" b="1" i="0" u="none" strike="noStrike" cap="none" normalizeH="0" baseline="0" smtClean="0">
                <a:ln>
                  <a:noFill/>
                </a:ln>
                <a:effectLst/>
                <a:latin typeface="Arial" pitchFamily="34" charset="0"/>
                <a:cs typeface="Arial" pitchFamily="34" charset="0"/>
              </a:rPr>
              <a:t>́t </a:t>
            </a:r>
            <a:r>
              <a:rPr kumimoji="0" lang="en-US" b="1" i="0" u="none" strike="noStrike" cap="none" normalizeH="0" baseline="0" smtClean="0">
                <a:ln>
                  <a:noFill/>
                </a:ln>
                <a:effectLst/>
                <a:latin typeface="Arial" pitchFamily="34" charset="0"/>
                <a:cs typeface="Arial" pitchFamily="34" charset="0"/>
              </a:rPr>
              <a:t>ý kiến cá nhân</a:t>
            </a:r>
          </a:p>
        </p:txBody>
      </p:sp>
      <p:sp>
        <p:nvSpPr>
          <p:cNvPr id="29709" name="Text Box 13"/>
          <p:cNvSpPr txBox="1">
            <a:spLocks noChangeArrowheads="1"/>
          </p:cNvSpPr>
          <p:nvPr/>
        </p:nvSpPr>
        <p:spPr bwMode="auto">
          <a:xfrm rot="5400000">
            <a:off x="1389468" y="2381162"/>
            <a:ext cx="1066906" cy="1181382"/>
          </a:xfrm>
          <a:prstGeom prst="rect">
            <a:avLst/>
          </a:prstGeom>
          <a:noFill/>
          <a:ln w="9525">
            <a:noFill/>
            <a:miter lim="800000"/>
            <a:headEnd/>
            <a:tailEnd/>
          </a:ln>
        </p:spPr>
        <p:txBody>
          <a:bodyPr vert="vert270"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b="1" smtClean="0">
                <a:solidFill>
                  <a:srgbClr val="FF0000"/>
                </a:solidFill>
                <a:latin typeface="Arial" pitchFamily="34" charset="0"/>
                <a:cs typeface="Arial" pitchFamily="34" charset="0"/>
              </a:rPr>
              <a:t>Thống nhất</a:t>
            </a:r>
            <a:r>
              <a:rPr kumimoji="0" lang="vi-VN" b="1" i="0" u="none" strike="noStrike" cap="none" normalizeH="0" baseline="0" smtClean="0">
                <a:ln>
                  <a:noFill/>
                </a:ln>
                <a:solidFill>
                  <a:srgbClr val="FF0000"/>
                </a:solidFill>
                <a:effectLst/>
                <a:latin typeface="Arial" pitchFamily="34" charset="0"/>
                <a:cs typeface="Arial" pitchFamily="34" charset="0"/>
              </a:rPr>
              <a:t> </a:t>
            </a:r>
            <a:r>
              <a:rPr lang="en-US" b="1" smtClean="0">
                <a:solidFill>
                  <a:srgbClr val="FF0000"/>
                </a:solidFill>
                <a:latin typeface="Arial" pitchFamily="34" charset="0"/>
                <a:cs typeface="Arial" pitchFamily="34" charset="0"/>
              </a:rPr>
              <a:t> phương án</a:t>
            </a:r>
            <a:r>
              <a:rPr kumimoji="0" lang="en-US" b="1" i="0" u="none" strike="noStrike" cap="none" normalizeH="0" baseline="0" smtClean="0">
                <a:ln>
                  <a:noFill/>
                </a:ln>
                <a:solidFill>
                  <a:srgbClr val="FF0000"/>
                </a:solidFill>
                <a:effectLst/>
                <a:latin typeface="Arial" pitchFamily="34" charset="0"/>
                <a:cs typeface="Arial" pitchFamily="34" charset="0"/>
              </a:rPr>
              <a:t> chung của nhóm</a:t>
            </a:r>
          </a:p>
        </p:txBody>
      </p:sp>
      <p:pic>
        <p:nvPicPr>
          <p:cNvPr id="2" name="Picture 2" descr="C:\Users\Admin\Desktop\ANH LINH TINH\tải xuống.jpg"/>
          <p:cNvPicPr>
            <a:picLocks noChangeAspect="1" noChangeArrowheads="1"/>
          </p:cNvPicPr>
          <p:nvPr/>
        </p:nvPicPr>
        <p:blipFill>
          <a:blip r:embed="rId5" cstate="print"/>
          <a:srcRect/>
          <a:stretch>
            <a:fillRect/>
          </a:stretch>
        </p:blipFill>
        <p:spPr bwMode="auto">
          <a:xfrm>
            <a:off x="5680941" y="3352800"/>
            <a:ext cx="3005859" cy="2438400"/>
          </a:xfrm>
          <a:prstGeom prst="rect">
            <a:avLst/>
          </a:prstGeom>
          <a:noFill/>
        </p:spPr>
      </p:pic>
      <p:pic>
        <p:nvPicPr>
          <p:cNvPr id="3" name="Picture 3" descr="C:\Users\Admin\Desktop\ANH LINH TINH\icon-muiten.png"/>
          <p:cNvPicPr>
            <a:picLocks noChangeAspect="1" noChangeArrowheads="1"/>
          </p:cNvPicPr>
          <p:nvPr/>
        </p:nvPicPr>
        <p:blipFill>
          <a:blip r:embed="rId6" cstate="print"/>
          <a:srcRect/>
          <a:stretch>
            <a:fillRect/>
          </a:stretch>
        </p:blipFill>
        <p:spPr bwMode="auto">
          <a:xfrm rot="2427182">
            <a:off x="4938770" y="2783977"/>
            <a:ext cx="1540331" cy="1463220"/>
          </a:xfrm>
          <a:prstGeom prst="rect">
            <a:avLst/>
          </a:prstGeom>
          <a:noFill/>
        </p:spPr>
      </p:pic>
      <p:sp>
        <p:nvSpPr>
          <p:cNvPr id="38" name="TextBox 37"/>
          <p:cNvSpPr txBox="1"/>
          <p:nvPr/>
        </p:nvSpPr>
        <p:spPr>
          <a:xfrm>
            <a:off x="3676650" y="1905000"/>
            <a:ext cx="2057400" cy="707886"/>
          </a:xfrm>
          <a:prstGeom prst="rect">
            <a:avLst/>
          </a:prstGeom>
          <a:noFill/>
          <a:ln>
            <a:solidFill>
              <a:srgbClr val="006600"/>
            </a:solidFill>
          </a:ln>
        </p:spPr>
        <p:txBody>
          <a:bodyPr wrap="square" rtlCol="0">
            <a:spAutoFit/>
          </a:bodyPr>
          <a:lstStyle/>
          <a:p>
            <a:pPr algn="ctr"/>
            <a:r>
              <a:rPr lang="en-US" sz="2000" b="1" u="sng" smtClean="0">
                <a:solidFill>
                  <a:srgbClr val="FF0000"/>
                </a:solidFill>
              </a:rPr>
              <a:t>Bước 1</a:t>
            </a:r>
          </a:p>
          <a:p>
            <a:pPr algn="ctr"/>
            <a:r>
              <a:rPr lang="en-US" sz="2000" b="1" smtClean="0"/>
              <a:t> làm việc cá nhân</a:t>
            </a:r>
            <a:endParaRPr lang="en-US" sz="2000" b="1"/>
          </a:p>
        </p:txBody>
      </p:sp>
      <p:sp>
        <p:nvSpPr>
          <p:cNvPr id="39" name="TextBox 38"/>
          <p:cNvSpPr txBox="1"/>
          <p:nvPr/>
        </p:nvSpPr>
        <p:spPr>
          <a:xfrm>
            <a:off x="3581400" y="4306669"/>
            <a:ext cx="2228850" cy="707886"/>
          </a:xfrm>
          <a:prstGeom prst="rect">
            <a:avLst/>
          </a:prstGeom>
          <a:noFill/>
          <a:ln>
            <a:solidFill>
              <a:srgbClr val="006600"/>
            </a:solidFill>
          </a:ln>
        </p:spPr>
        <p:txBody>
          <a:bodyPr wrap="square" rtlCol="0">
            <a:spAutoFit/>
          </a:bodyPr>
          <a:lstStyle/>
          <a:p>
            <a:pPr algn="ctr"/>
            <a:r>
              <a:rPr lang="en-US" sz="2000" b="1" u="sng" smtClean="0">
                <a:solidFill>
                  <a:srgbClr val="FF0000"/>
                </a:solidFill>
              </a:rPr>
              <a:t>Bước 2</a:t>
            </a:r>
          </a:p>
          <a:p>
            <a:pPr algn="ctr"/>
            <a:r>
              <a:rPr lang="en-US" sz="2000" b="1" smtClean="0"/>
              <a:t> làm việc cả nhóm</a:t>
            </a:r>
            <a:endParaRPr lang="en-US" sz="2000" b="1"/>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541" y="282665"/>
            <a:ext cx="8672937" cy="6346735"/>
            <a:chOff x="116541" y="282665"/>
            <a:chExt cx="8672937" cy="6346735"/>
          </a:xfrm>
        </p:grpSpPr>
        <p:grpSp>
          <p:nvGrpSpPr>
            <p:cNvPr id="5"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6"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8"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sp>
        <p:nvSpPr>
          <p:cNvPr id="22" name="Rounded Rectangle 21"/>
          <p:cNvSpPr/>
          <p:nvPr/>
        </p:nvSpPr>
        <p:spPr>
          <a:xfrm>
            <a:off x="1905000" y="381000"/>
            <a:ext cx="5791200" cy="533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3" name="TextBox 22"/>
          <p:cNvSpPr txBox="1"/>
          <p:nvPr/>
        </p:nvSpPr>
        <p:spPr>
          <a:xfrm>
            <a:off x="1981200" y="391180"/>
            <a:ext cx="5638800" cy="461665"/>
          </a:xfrm>
          <a:prstGeom prst="rect">
            <a:avLst/>
          </a:prstGeom>
          <a:noFill/>
        </p:spPr>
        <p:txBody>
          <a:bodyPr vert="horz" wrap="square" rtlCol="0">
            <a:spAutoFit/>
          </a:bodyPr>
          <a:lstStyle/>
          <a:p>
            <a:pPr algn="ctr"/>
            <a:r>
              <a:rPr lang="en-US" sz="2400" b="1" smtClean="0">
                <a:solidFill>
                  <a:schemeClr val="bg1"/>
                </a:solidFill>
                <a:latin typeface="Times New Roman" pitchFamily="18" charset="0"/>
                <a:cs typeface="Times New Roman" pitchFamily="18" charset="0"/>
              </a:rPr>
              <a:t>CÁC KỸ THUẬT DẠY HỌC TÍCH CỰC</a:t>
            </a:r>
            <a:endParaRPr lang="en-US" sz="2400" b="1">
              <a:solidFill>
                <a:schemeClr val="bg1"/>
              </a:solidFill>
              <a:latin typeface="Times New Roman" pitchFamily="18" charset="0"/>
              <a:cs typeface="Times New Roman" pitchFamily="18" charset="0"/>
            </a:endParaRPr>
          </a:p>
        </p:txBody>
      </p:sp>
      <p:sp>
        <p:nvSpPr>
          <p:cNvPr id="24" name="TextBox 23"/>
          <p:cNvSpPr txBox="1"/>
          <p:nvPr/>
        </p:nvSpPr>
        <p:spPr>
          <a:xfrm>
            <a:off x="381000" y="990600"/>
            <a:ext cx="4419600" cy="461665"/>
          </a:xfrm>
          <a:prstGeom prst="rect">
            <a:avLst/>
          </a:prstGeom>
          <a:noFill/>
        </p:spPr>
        <p:txBody>
          <a:bodyPr wrap="square" rtlCol="0">
            <a:spAutoFit/>
          </a:bodyPr>
          <a:lstStyle/>
          <a:p>
            <a:r>
              <a:rPr lang="en-US" sz="2400" b="1" smtClean="0"/>
              <a:t>1. Kỹ thuật khăn trải bàn</a:t>
            </a:r>
            <a:endParaRPr lang="en-US" sz="2400" b="1"/>
          </a:p>
        </p:txBody>
      </p:sp>
      <p:sp>
        <p:nvSpPr>
          <p:cNvPr id="29" name="TextBox 28"/>
          <p:cNvSpPr txBox="1"/>
          <p:nvPr/>
        </p:nvSpPr>
        <p:spPr>
          <a:xfrm>
            <a:off x="381000" y="1367135"/>
            <a:ext cx="6781800" cy="461665"/>
          </a:xfrm>
          <a:prstGeom prst="rect">
            <a:avLst/>
          </a:prstGeom>
          <a:noFill/>
        </p:spPr>
        <p:txBody>
          <a:bodyPr wrap="square" rtlCol="0">
            <a:spAutoFit/>
          </a:bodyPr>
          <a:lstStyle/>
          <a:p>
            <a:r>
              <a:rPr lang="en-US" sz="2400" b="1" smtClean="0"/>
              <a:t>2. Kỹ thuật các mảnh ghép (KT Nhóm hợp tác)</a:t>
            </a:r>
            <a:endParaRPr lang="en-US" sz="2400" b="1"/>
          </a:p>
        </p:txBody>
      </p:sp>
      <p:grpSp>
        <p:nvGrpSpPr>
          <p:cNvPr id="175" name="Group 174"/>
          <p:cNvGrpSpPr/>
          <p:nvPr/>
        </p:nvGrpSpPr>
        <p:grpSpPr>
          <a:xfrm>
            <a:off x="7239000" y="1879169"/>
            <a:ext cx="1143000" cy="1143000"/>
            <a:chOff x="7239000" y="1879169"/>
            <a:chExt cx="1143000" cy="1143000"/>
          </a:xfrm>
        </p:grpSpPr>
        <p:sp>
          <p:nvSpPr>
            <p:cNvPr id="71" name="Pie 70"/>
            <p:cNvSpPr/>
            <p:nvPr/>
          </p:nvSpPr>
          <p:spPr>
            <a:xfrm>
              <a:off x="7239000" y="1879169"/>
              <a:ext cx="1143000" cy="1143000"/>
            </a:xfrm>
            <a:prstGeom prst="pie">
              <a:avLst>
                <a:gd name="adj1" fmla="val 16170964"/>
                <a:gd name="adj2" fmla="val 21569470"/>
              </a:avLst>
            </a:prstGeom>
            <a:solidFill>
              <a:srgbClr val="FF0000"/>
            </a:solidFill>
            <a:ln>
              <a:solidFill>
                <a:srgbClr val="FF00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4" name="TextBox 73"/>
            <p:cNvSpPr txBox="1"/>
            <p:nvPr/>
          </p:nvSpPr>
          <p:spPr>
            <a:xfrm>
              <a:off x="7848600" y="2057400"/>
              <a:ext cx="228600" cy="369332"/>
            </a:xfrm>
            <a:prstGeom prst="rect">
              <a:avLst/>
            </a:prstGeom>
            <a:noFill/>
            <a:scene3d>
              <a:camera prst="perspectiveRelaxedModerately"/>
              <a:lightRig rig="threePt" dir="t"/>
            </a:scene3d>
          </p:spPr>
          <p:txBody>
            <a:bodyPr wrap="square" rtlCol="0">
              <a:spAutoFit/>
            </a:bodyPr>
            <a:lstStyle/>
            <a:p>
              <a:r>
                <a:rPr lang="en-US" b="1" smtClean="0"/>
                <a:t>4</a:t>
              </a:r>
              <a:endParaRPr lang="en-US" b="1"/>
            </a:p>
          </p:txBody>
        </p:sp>
      </p:grpSp>
      <p:grpSp>
        <p:nvGrpSpPr>
          <p:cNvPr id="75" name="Group 36"/>
          <p:cNvGrpSpPr/>
          <p:nvPr/>
        </p:nvGrpSpPr>
        <p:grpSpPr>
          <a:xfrm>
            <a:off x="7239000" y="1802969"/>
            <a:ext cx="1143000" cy="1143000"/>
            <a:chOff x="1752600" y="2083231"/>
            <a:chExt cx="1143000" cy="1143000"/>
          </a:xfrm>
          <a:scene3d>
            <a:camera prst="perspectiveRelaxedModerately"/>
            <a:lightRig rig="threePt" dir="t"/>
          </a:scene3d>
        </p:grpSpPr>
        <p:sp>
          <p:nvSpPr>
            <p:cNvPr id="76" name="Pie 75"/>
            <p:cNvSpPr/>
            <p:nvPr/>
          </p:nvSpPr>
          <p:spPr>
            <a:xfrm>
              <a:off x="1752600" y="2083231"/>
              <a:ext cx="1143000" cy="1143000"/>
            </a:xfrm>
            <a:prstGeom prst="pie">
              <a:avLst>
                <a:gd name="adj1" fmla="val 21589163"/>
                <a:gd name="adj2" fmla="val 5400552"/>
              </a:avLst>
            </a:prstGeom>
            <a:solidFill>
              <a:srgbClr val="FF0000"/>
            </a:solidFill>
            <a:ln>
              <a:solidFill>
                <a:srgbClr val="FF00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7" name="TextBox 76"/>
            <p:cNvSpPr txBox="1"/>
            <p:nvPr/>
          </p:nvSpPr>
          <p:spPr>
            <a:xfrm>
              <a:off x="2362200" y="2743200"/>
              <a:ext cx="228600" cy="369332"/>
            </a:xfrm>
            <a:prstGeom prst="rect">
              <a:avLst/>
            </a:prstGeom>
            <a:noFill/>
          </p:spPr>
          <p:txBody>
            <a:bodyPr wrap="square" rtlCol="0">
              <a:spAutoFit/>
            </a:bodyPr>
            <a:lstStyle/>
            <a:p>
              <a:r>
                <a:rPr lang="en-US" b="1" smtClean="0"/>
                <a:t>4</a:t>
              </a:r>
              <a:endParaRPr lang="en-US" b="1"/>
            </a:p>
          </p:txBody>
        </p:sp>
      </p:grpSp>
      <p:grpSp>
        <p:nvGrpSpPr>
          <p:cNvPr id="174" name="Group 173"/>
          <p:cNvGrpSpPr/>
          <p:nvPr/>
        </p:nvGrpSpPr>
        <p:grpSpPr>
          <a:xfrm>
            <a:off x="7239000" y="1879169"/>
            <a:ext cx="1143000" cy="1143000"/>
            <a:chOff x="7239000" y="1879169"/>
            <a:chExt cx="1143000" cy="1143000"/>
          </a:xfrm>
        </p:grpSpPr>
        <p:sp>
          <p:nvSpPr>
            <p:cNvPr id="72" name="Pie 71"/>
            <p:cNvSpPr/>
            <p:nvPr/>
          </p:nvSpPr>
          <p:spPr>
            <a:xfrm>
              <a:off x="7239000" y="1879169"/>
              <a:ext cx="1143000" cy="1143000"/>
            </a:xfrm>
            <a:prstGeom prst="pie">
              <a:avLst>
                <a:gd name="adj1" fmla="val 10800000"/>
                <a:gd name="adj2" fmla="val 16166994"/>
              </a:avLst>
            </a:prstGeom>
            <a:solidFill>
              <a:srgbClr val="FF0000"/>
            </a:solidFill>
            <a:ln>
              <a:solidFill>
                <a:srgbClr val="FF00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9" name="TextBox 78"/>
            <p:cNvSpPr txBox="1"/>
            <p:nvPr/>
          </p:nvSpPr>
          <p:spPr>
            <a:xfrm>
              <a:off x="7391400" y="2057400"/>
              <a:ext cx="228600" cy="369332"/>
            </a:xfrm>
            <a:prstGeom prst="rect">
              <a:avLst/>
            </a:prstGeom>
            <a:noFill/>
            <a:scene3d>
              <a:camera prst="perspectiveRelaxedModerately"/>
              <a:lightRig rig="threePt" dir="t"/>
            </a:scene3d>
          </p:spPr>
          <p:txBody>
            <a:bodyPr wrap="square" rtlCol="0">
              <a:spAutoFit/>
            </a:bodyPr>
            <a:lstStyle/>
            <a:p>
              <a:r>
                <a:rPr lang="en-US" b="1" smtClean="0"/>
                <a:t>4</a:t>
              </a:r>
              <a:endParaRPr lang="en-US" b="1"/>
            </a:p>
          </p:txBody>
        </p:sp>
      </p:grpSp>
      <p:grpSp>
        <p:nvGrpSpPr>
          <p:cNvPr id="80" name="Group 35"/>
          <p:cNvGrpSpPr/>
          <p:nvPr/>
        </p:nvGrpSpPr>
        <p:grpSpPr>
          <a:xfrm>
            <a:off x="7239000" y="1802969"/>
            <a:ext cx="1143000" cy="1143000"/>
            <a:chOff x="1752600" y="2209800"/>
            <a:chExt cx="1143000" cy="1143000"/>
          </a:xfrm>
          <a:scene3d>
            <a:camera prst="perspectiveRelaxedModerately"/>
            <a:lightRig rig="threePt" dir="t"/>
          </a:scene3d>
        </p:grpSpPr>
        <p:sp>
          <p:nvSpPr>
            <p:cNvPr id="81" name="Pie 80"/>
            <p:cNvSpPr/>
            <p:nvPr/>
          </p:nvSpPr>
          <p:spPr>
            <a:xfrm>
              <a:off x="1752600" y="2209800"/>
              <a:ext cx="1143000" cy="1143000"/>
            </a:xfrm>
            <a:prstGeom prst="pie">
              <a:avLst>
                <a:gd name="adj1" fmla="val 5430698"/>
                <a:gd name="adj2" fmla="val 10805048"/>
              </a:avLst>
            </a:prstGeom>
            <a:solidFill>
              <a:srgbClr val="FF0000"/>
            </a:solidFill>
            <a:ln>
              <a:solidFill>
                <a:srgbClr val="FF00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2" name="TextBox 81"/>
            <p:cNvSpPr txBox="1"/>
            <p:nvPr/>
          </p:nvSpPr>
          <p:spPr>
            <a:xfrm>
              <a:off x="1981200" y="2819400"/>
              <a:ext cx="228600" cy="369332"/>
            </a:xfrm>
            <a:prstGeom prst="rect">
              <a:avLst/>
            </a:prstGeom>
            <a:noFill/>
          </p:spPr>
          <p:txBody>
            <a:bodyPr wrap="square" rtlCol="0">
              <a:spAutoFit/>
            </a:bodyPr>
            <a:lstStyle/>
            <a:p>
              <a:r>
                <a:rPr lang="en-US" b="1" smtClean="0"/>
                <a:t>4</a:t>
              </a:r>
              <a:endParaRPr lang="en-US" b="1"/>
            </a:p>
          </p:txBody>
        </p:sp>
      </p:grpSp>
      <p:grpSp>
        <p:nvGrpSpPr>
          <p:cNvPr id="173" name="Group 172"/>
          <p:cNvGrpSpPr/>
          <p:nvPr/>
        </p:nvGrpSpPr>
        <p:grpSpPr>
          <a:xfrm>
            <a:off x="5715000" y="1879169"/>
            <a:ext cx="1143000" cy="1143000"/>
            <a:chOff x="5715000" y="1879169"/>
            <a:chExt cx="1143000" cy="1143000"/>
          </a:xfrm>
        </p:grpSpPr>
        <p:sp>
          <p:nvSpPr>
            <p:cNvPr id="83" name="Pie 82"/>
            <p:cNvSpPr/>
            <p:nvPr/>
          </p:nvSpPr>
          <p:spPr>
            <a:xfrm>
              <a:off x="5715000" y="1879169"/>
              <a:ext cx="1143000" cy="1143000"/>
            </a:xfrm>
            <a:prstGeom prst="pie">
              <a:avLst>
                <a:gd name="adj1" fmla="val 16170964"/>
                <a:gd name="adj2" fmla="val 21569470"/>
              </a:avLst>
            </a:prstGeom>
            <a:solidFill>
              <a:srgbClr val="FFFF00"/>
            </a:solidFill>
            <a:ln>
              <a:solidFill>
                <a:srgbClr val="FFFF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6" name="TextBox 85"/>
            <p:cNvSpPr txBox="1"/>
            <p:nvPr/>
          </p:nvSpPr>
          <p:spPr>
            <a:xfrm>
              <a:off x="6324600" y="2057400"/>
              <a:ext cx="228600" cy="369332"/>
            </a:xfrm>
            <a:prstGeom prst="rect">
              <a:avLst/>
            </a:prstGeom>
            <a:noFill/>
            <a:scene3d>
              <a:camera prst="perspectiveRelaxedModerately"/>
              <a:lightRig rig="threePt" dir="t"/>
            </a:scene3d>
          </p:spPr>
          <p:txBody>
            <a:bodyPr wrap="square" rtlCol="0">
              <a:spAutoFit/>
            </a:bodyPr>
            <a:lstStyle/>
            <a:p>
              <a:r>
                <a:rPr lang="en-US" b="1" smtClean="0"/>
                <a:t>3</a:t>
              </a:r>
              <a:endParaRPr lang="en-US" b="1"/>
            </a:p>
          </p:txBody>
        </p:sp>
      </p:grpSp>
      <p:grpSp>
        <p:nvGrpSpPr>
          <p:cNvPr id="87" name="Group 36"/>
          <p:cNvGrpSpPr/>
          <p:nvPr/>
        </p:nvGrpSpPr>
        <p:grpSpPr>
          <a:xfrm>
            <a:off x="5715000" y="1802969"/>
            <a:ext cx="1143000" cy="1143000"/>
            <a:chOff x="1752600" y="2083231"/>
            <a:chExt cx="1143000" cy="1143000"/>
          </a:xfrm>
          <a:scene3d>
            <a:camera prst="perspectiveRelaxedModerately"/>
            <a:lightRig rig="threePt" dir="t"/>
          </a:scene3d>
        </p:grpSpPr>
        <p:sp>
          <p:nvSpPr>
            <p:cNvPr id="88" name="Pie 87"/>
            <p:cNvSpPr/>
            <p:nvPr/>
          </p:nvSpPr>
          <p:spPr>
            <a:xfrm>
              <a:off x="1752600" y="2083231"/>
              <a:ext cx="1143000" cy="1143000"/>
            </a:xfrm>
            <a:prstGeom prst="pie">
              <a:avLst>
                <a:gd name="adj1" fmla="val 21589163"/>
                <a:gd name="adj2" fmla="val 5400552"/>
              </a:avLst>
            </a:prstGeom>
            <a:solidFill>
              <a:srgbClr val="FFFF00"/>
            </a:solidFill>
            <a:ln>
              <a:solidFill>
                <a:srgbClr val="FFFF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9" name="TextBox 88"/>
            <p:cNvSpPr txBox="1"/>
            <p:nvPr/>
          </p:nvSpPr>
          <p:spPr>
            <a:xfrm>
              <a:off x="2362200" y="2743200"/>
              <a:ext cx="228600" cy="369332"/>
            </a:xfrm>
            <a:prstGeom prst="rect">
              <a:avLst/>
            </a:prstGeom>
            <a:noFill/>
          </p:spPr>
          <p:txBody>
            <a:bodyPr wrap="square" rtlCol="0">
              <a:spAutoFit/>
            </a:bodyPr>
            <a:lstStyle/>
            <a:p>
              <a:r>
                <a:rPr lang="en-US" b="1" smtClean="0"/>
                <a:t>3</a:t>
              </a:r>
              <a:endParaRPr lang="en-US" b="1"/>
            </a:p>
          </p:txBody>
        </p:sp>
      </p:grpSp>
      <p:grpSp>
        <p:nvGrpSpPr>
          <p:cNvPr id="172" name="Group 171"/>
          <p:cNvGrpSpPr/>
          <p:nvPr/>
        </p:nvGrpSpPr>
        <p:grpSpPr>
          <a:xfrm>
            <a:off x="5715000" y="1879169"/>
            <a:ext cx="1143000" cy="1143000"/>
            <a:chOff x="5715000" y="1879169"/>
            <a:chExt cx="1143000" cy="1143000"/>
          </a:xfrm>
        </p:grpSpPr>
        <p:sp>
          <p:nvSpPr>
            <p:cNvPr id="84" name="Pie 83"/>
            <p:cNvSpPr/>
            <p:nvPr/>
          </p:nvSpPr>
          <p:spPr>
            <a:xfrm>
              <a:off x="5715000" y="1879169"/>
              <a:ext cx="1143000" cy="1143000"/>
            </a:xfrm>
            <a:prstGeom prst="pie">
              <a:avLst>
                <a:gd name="adj1" fmla="val 10800000"/>
                <a:gd name="adj2" fmla="val 16166994"/>
              </a:avLst>
            </a:prstGeom>
            <a:solidFill>
              <a:srgbClr val="FFFF00"/>
            </a:solidFill>
            <a:ln>
              <a:solidFill>
                <a:srgbClr val="FFFF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1" name="TextBox 90"/>
            <p:cNvSpPr txBox="1"/>
            <p:nvPr/>
          </p:nvSpPr>
          <p:spPr>
            <a:xfrm>
              <a:off x="5867400" y="2057400"/>
              <a:ext cx="228600" cy="369332"/>
            </a:xfrm>
            <a:prstGeom prst="rect">
              <a:avLst/>
            </a:prstGeom>
            <a:noFill/>
            <a:scene3d>
              <a:camera prst="perspectiveRelaxedModerately"/>
              <a:lightRig rig="threePt" dir="t"/>
            </a:scene3d>
          </p:spPr>
          <p:txBody>
            <a:bodyPr wrap="square" rtlCol="0">
              <a:spAutoFit/>
            </a:bodyPr>
            <a:lstStyle/>
            <a:p>
              <a:r>
                <a:rPr lang="en-US" b="1" smtClean="0"/>
                <a:t>3</a:t>
              </a:r>
              <a:endParaRPr lang="en-US" b="1"/>
            </a:p>
          </p:txBody>
        </p:sp>
      </p:grpSp>
      <p:grpSp>
        <p:nvGrpSpPr>
          <p:cNvPr id="92" name="Group 35"/>
          <p:cNvGrpSpPr/>
          <p:nvPr/>
        </p:nvGrpSpPr>
        <p:grpSpPr>
          <a:xfrm>
            <a:off x="5715000" y="1802969"/>
            <a:ext cx="1143000" cy="1143000"/>
            <a:chOff x="1752600" y="2209800"/>
            <a:chExt cx="1143000" cy="1143000"/>
          </a:xfrm>
          <a:scene3d>
            <a:camera prst="perspectiveRelaxedModerately"/>
            <a:lightRig rig="threePt" dir="t"/>
          </a:scene3d>
        </p:grpSpPr>
        <p:sp>
          <p:nvSpPr>
            <p:cNvPr id="93" name="Pie 92"/>
            <p:cNvSpPr/>
            <p:nvPr/>
          </p:nvSpPr>
          <p:spPr>
            <a:xfrm>
              <a:off x="1752600" y="2209800"/>
              <a:ext cx="1143000" cy="1143000"/>
            </a:xfrm>
            <a:prstGeom prst="pie">
              <a:avLst>
                <a:gd name="adj1" fmla="val 5430698"/>
                <a:gd name="adj2" fmla="val 10805048"/>
              </a:avLst>
            </a:prstGeom>
            <a:solidFill>
              <a:srgbClr val="FFFF00"/>
            </a:solidFill>
            <a:ln>
              <a:solidFill>
                <a:srgbClr val="FFFF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4" name="TextBox 93"/>
            <p:cNvSpPr txBox="1"/>
            <p:nvPr/>
          </p:nvSpPr>
          <p:spPr>
            <a:xfrm>
              <a:off x="1981200" y="2819400"/>
              <a:ext cx="228600" cy="369332"/>
            </a:xfrm>
            <a:prstGeom prst="rect">
              <a:avLst/>
            </a:prstGeom>
            <a:noFill/>
          </p:spPr>
          <p:txBody>
            <a:bodyPr wrap="square" rtlCol="0">
              <a:spAutoFit/>
            </a:bodyPr>
            <a:lstStyle/>
            <a:p>
              <a:r>
                <a:rPr lang="en-US" b="1" smtClean="0"/>
                <a:t>3</a:t>
              </a:r>
              <a:endParaRPr lang="en-US" b="1"/>
            </a:p>
          </p:txBody>
        </p:sp>
      </p:grpSp>
      <p:grpSp>
        <p:nvGrpSpPr>
          <p:cNvPr id="171" name="Group 170"/>
          <p:cNvGrpSpPr/>
          <p:nvPr/>
        </p:nvGrpSpPr>
        <p:grpSpPr>
          <a:xfrm>
            <a:off x="4191000" y="1905000"/>
            <a:ext cx="1143000" cy="1143000"/>
            <a:chOff x="4191000" y="1905000"/>
            <a:chExt cx="1143000" cy="1143000"/>
          </a:xfrm>
        </p:grpSpPr>
        <p:sp>
          <p:nvSpPr>
            <p:cNvPr id="95" name="Pie 94"/>
            <p:cNvSpPr/>
            <p:nvPr/>
          </p:nvSpPr>
          <p:spPr>
            <a:xfrm>
              <a:off x="4191000" y="1905000"/>
              <a:ext cx="1143000" cy="1143000"/>
            </a:xfrm>
            <a:prstGeom prst="pie">
              <a:avLst>
                <a:gd name="adj1" fmla="val 16170964"/>
                <a:gd name="adj2" fmla="val 21569470"/>
              </a:avLst>
            </a:prstGeom>
            <a:solidFill>
              <a:srgbClr val="006600"/>
            </a:solidFill>
            <a:ln>
              <a:solidFill>
                <a:srgbClr val="0066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8" name="TextBox 97"/>
            <p:cNvSpPr txBox="1"/>
            <p:nvPr/>
          </p:nvSpPr>
          <p:spPr>
            <a:xfrm>
              <a:off x="4800600" y="2057400"/>
              <a:ext cx="228600" cy="369332"/>
            </a:xfrm>
            <a:prstGeom prst="rect">
              <a:avLst/>
            </a:prstGeom>
            <a:noFill/>
            <a:scene3d>
              <a:camera prst="perspectiveRelaxedModerately"/>
              <a:lightRig rig="threePt" dir="t"/>
            </a:scene3d>
          </p:spPr>
          <p:txBody>
            <a:bodyPr wrap="square" rtlCol="0">
              <a:spAutoFit/>
            </a:bodyPr>
            <a:lstStyle/>
            <a:p>
              <a:r>
                <a:rPr lang="en-US" b="1" smtClean="0"/>
                <a:t>2</a:t>
              </a:r>
              <a:endParaRPr lang="en-US" b="1"/>
            </a:p>
          </p:txBody>
        </p:sp>
      </p:grpSp>
      <p:grpSp>
        <p:nvGrpSpPr>
          <p:cNvPr id="99" name="Group 36"/>
          <p:cNvGrpSpPr/>
          <p:nvPr/>
        </p:nvGrpSpPr>
        <p:grpSpPr>
          <a:xfrm>
            <a:off x="4191000" y="1828800"/>
            <a:ext cx="1143000" cy="1143000"/>
            <a:chOff x="1752600" y="2083231"/>
            <a:chExt cx="1143000" cy="1143000"/>
          </a:xfrm>
          <a:scene3d>
            <a:camera prst="perspectiveRelaxedModerately"/>
            <a:lightRig rig="threePt" dir="t"/>
          </a:scene3d>
        </p:grpSpPr>
        <p:sp>
          <p:nvSpPr>
            <p:cNvPr id="100" name="Pie 99"/>
            <p:cNvSpPr/>
            <p:nvPr/>
          </p:nvSpPr>
          <p:spPr>
            <a:xfrm>
              <a:off x="1752600" y="2083231"/>
              <a:ext cx="1143000" cy="1143000"/>
            </a:xfrm>
            <a:prstGeom prst="pie">
              <a:avLst>
                <a:gd name="adj1" fmla="val 21589163"/>
                <a:gd name="adj2" fmla="val 5400552"/>
              </a:avLst>
            </a:prstGeom>
            <a:solidFill>
              <a:srgbClr val="006600"/>
            </a:solidFill>
            <a:ln>
              <a:solidFill>
                <a:srgbClr val="0066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1" name="TextBox 100"/>
            <p:cNvSpPr txBox="1"/>
            <p:nvPr/>
          </p:nvSpPr>
          <p:spPr>
            <a:xfrm>
              <a:off x="2362200" y="2743200"/>
              <a:ext cx="228600" cy="369332"/>
            </a:xfrm>
            <a:prstGeom prst="rect">
              <a:avLst/>
            </a:prstGeom>
            <a:noFill/>
          </p:spPr>
          <p:txBody>
            <a:bodyPr wrap="square" rtlCol="0">
              <a:spAutoFit/>
            </a:bodyPr>
            <a:lstStyle/>
            <a:p>
              <a:r>
                <a:rPr lang="en-US" b="1" smtClean="0"/>
                <a:t>2</a:t>
              </a:r>
              <a:endParaRPr lang="en-US" b="1"/>
            </a:p>
          </p:txBody>
        </p:sp>
      </p:grpSp>
      <p:grpSp>
        <p:nvGrpSpPr>
          <p:cNvPr id="170" name="Group 169"/>
          <p:cNvGrpSpPr/>
          <p:nvPr/>
        </p:nvGrpSpPr>
        <p:grpSpPr>
          <a:xfrm>
            <a:off x="4191000" y="1905000"/>
            <a:ext cx="1143000" cy="1143000"/>
            <a:chOff x="4191000" y="1905000"/>
            <a:chExt cx="1143000" cy="1143000"/>
          </a:xfrm>
        </p:grpSpPr>
        <p:sp>
          <p:nvSpPr>
            <p:cNvPr id="96" name="Pie 95"/>
            <p:cNvSpPr/>
            <p:nvPr/>
          </p:nvSpPr>
          <p:spPr>
            <a:xfrm>
              <a:off x="4191000" y="1905000"/>
              <a:ext cx="1143000" cy="1143000"/>
            </a:xfrm>
            <a:prstGeom prst="pie">
              <a:avLst>
                <a:gd name="adj1" fmla="val 10800000"/>
                <a:gd name="adj2" fmla="val 16166994"/>
              </a:avLst>
            </a:prstGeom>
            <a:solidFill>
              <a:srgbClr val="006600"/>
            </a:solidFill>
            <a:ln>
              <a:solidFill>
                <a:srgbClr val="0066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3" name="TextBox 102"/>
            <p:cNvSpPr txBox="1"/>
            <p:nvPr/>
          </p:nvSpPr>
          <p:spPr>
            <a:xfrm>
              <a:off x="4343400" y="2057400"/>
              <a:ext cx="228600" cy="369332"/>
            </a:xfrm>
            <a:prstGeom prst="rect">
              <a:avLst/>
            </a:prstGeom>
            <a:noFill/>
            <a:scene3d>
              <a:camera prst="perspectiveRelaxedModerately"/>
              <a:lightRig rig="threePt" dir="t"/>
            </a:scene3d>
          </p:spPr>
          <p:txBody>
            <a:bodyPr wrap="square" rtlCol="0">
              <a:spAutoFit/>
            </a:bodyPr>
            <a:lstStyle/>
            <a:p>
              <a:r>
                <a:rPr lang="en-US" b="1" smtClean="0"/>
                <a:t>2</a:t>
              </a:r>
              <a:endParaRPr lang="en-US" b="1"/>
            </a:p>
          </p:txBody>
        </p:sp>
      </p:grpSp>
      <p:grpSp>
        <p:nvGrpSpPr>
          <p:cNvPr id="104" name="Group 35"/>
          <p:cNvGrpSpPr/>
          <p:nvPr/>
        </p:nvGrpSpPr>
        <p:grpSpPr>
          <a:xfrm>
            <a:off x="4191000" y="1828800"/>
            <a:ext cx="1143000" cy="1143000"/>
            <a:chOff x="1752600" y="2209800"/>
            <a:chExt cx="1143000" cy="1143000"/>
          </a:xfrm>
          <a:scene3d>
            <a:camera prst="perspectiveRelaxedModerately"/>
            <a:lightRig rig="threePt" dir="t"/>
          </a:scene3d>
        </p:grpSpPr>
        <p:sp>
          <p:nvSpPr>
            <p:cNvPr id="105" name="Pie 104"/>
            <p:cNvSpPr/>
            <p:nvPr/>
          </p:nvSpPr>
          <p:spPr>
            <a:xfrm>
              <a:off x="1752600" y="2209800"/>
              <a:ext cx="1143000" cy="1143000"/>
            </a:xfrm>
            <a:prstGeom prst="pie">
              <a:avLst>
                <a:gd name="adj1" fmla="val 5430698"/>
                <a:gd name="adj2" fmla="val 10805048"/>
              </a:avLst>
            </a:prstGeom>
            <a:solidFill>
              <a:srgbClr val="006600"/>
            </a:solidFill>
            <a:ln>
              <a:solidFill>
                <a:srgbClr val="0066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6" name="TextBox 105"/>
            <p:cNvSpPr txBox="1"/>
            <p:nvPr/>
          </p:nvSpPr>
          <p:spPr>
            <a:xfrm>
              <a:off x="1981200" y="2819400"/>
              <a:ext cx="228600" cy="369332"/>
            </a:xfrm>
            <a:prstGeom prst="rect">
              <a:avLst/>
            </a:prstGeom>
            <a:noFill/>
          </p:spPr>
          <p:txBody>
            <a:bodyPr wrap="square" rtlCol="0">
              <a:spAutoFit/>
            </a:bodyPr>
            <a:lstStyle/>
            <a:p>
              <a:r>
                <a:rPr lang="en-US" b="1" smtClean="0"/>
                <a:t>2</a:t>
              </a:r>
              <a:endParaRPr lang="en-US" b="1"/>
            </a:p>
          </p:txBody>
        </p:sp>
      </p:grpSp>
      <p:grpSp>
        <p:nvGrpSpPr>
          <p:cNvPr id="168" name="Group 167"/>
          <p:cNvGrpSpPr/>
          <p:nvPr/>
        </p:nvGrpSpPr>
        <p:grpSpPr>
          <a:xfrm>
            <a:off x="2667000" y="1879169"/>
            <a:ext cx="1143000" cy="1143000"/>
            <a:chOff x="2667000" y="1879169"/>
            <a:chExt cx="1143000" cy="1143000"/>
          </a:xfrm>
        </p:grpSpPr>
        <p:sp>
          <p:nvSpPr>
            <p:cNvPr id="107" name="Pie 106"/>
            <p:cNvSpPr/>
            <p:nvPr/>
          </p:nvSpPr>
          <p:spPr>
            <a:xfrm>
              <a:off x="2667000" y="1879169"/>
              <a:ext cx="1143000" cy="1143000"/>
            </a:xfrm>
            <a:prstGeom prst="pie">
              <a:avLst>
                <a:gd name="adj1" fmla="val 16170964"/>
                <a:gd name="adj2" fmla="val 21569470"/>
              </a:avLst>
            </a:prstGeom>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0" name="TextBox 109"/>
            <p:cNvSpPr txBox="1"/>
            <p:nvPr/>
          </p:nvSpPr>
          <p:spPr>
            <a:xfrm>
              <a:off x="3276600" y="2057400"/>
              <a:ext cx="228600" cy="369332"/>
            </a:xfrm>
            <a:prstGeom prst="rect">
              <a:avLst/>
            </a:prstGeom>
            <a:noFill/>
            <a:scene3d>
              <a:camera prst="perspectiveRelaxedModerately"/>
              <a:lightRig rig="threePt" dir="t"/>
            </a:scene3d>
          </p:spPr>
          <p:txBody>
            <a:bodyPr wrap="square" rtlCol="0">
              <a:spAutoFit/>
            </a:bodyPr>
            <a:lstStyle/>
            <a:p>
              <a:r>
                <a:rPr lang="en-US" b="1" smtClean="0"/>
                <a:t>1</a:t>
              </a:r>
              <a:endParaRPr lang="en-US" b="1"/>
            </a:p>
          </p:txBody>
        </p:sp>
      </p:grpSp>
      <p:grpSp>
        <p:nvGrpSpPr>
          <p:cNvPr id="167" name="Group 166"/>
          <p:cNvGrpSpPr/>
          <p:nvPr/>
        </p:nvGrpSpPr>
        <p:grpSpPr>
          <a:xfrm>
            <a:off x="2667000" y="1879169"/>
            <a:ext cx="1143000" cy="1143000"/>
            <a:chOff x="2678624" y="1879169"/>
            <a:chExt cx="1143000" cy="1143000"/>
          </a:xfrm>
        </p:grpSpPr>
        <p:sp>
          <p:nvSpPr>
            <p:cNvPr id="108" name="Pie 107"/>
            <p:cNvSpPr/>
            <p:nvPr/>
          </p:nvSpPr>
          <p:spPr>
            <a:xfrm>
              <a:off x="2678624" y="1879169"/>
              <a:ext cx="1143000" cy="1143000"/>
            </a:xfrm>
            <a:prstGeom prst="pie">
              <a:avLst>
                <a:gd name="adj1" fmla="val 10800000"/>
                <a:gd name="adj2" fmla="val 16166994"/>
              </a:avLst>
            </a:prstGeom>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5" name="TextBox 114"/>
            <p:cNvSpPr txBox="1"/>
            <p:nvPr/>
          </p:nvSpPr>
          <p:spPr>
            <a:xfrm>
              <a:off x="2895600" y="2057400"/>
              <a:ext cx="228600" cy="369332"/>
            </a:xfrm>
            <a:prstGeom prst="rect">
              <a:avLst/>
            </a:prstGeom>
            <a:noFill/>
            <a:scene3d>
              <a:camera prst="perspectiveRelaxedModerately"/>
              <a:lightRig rig="threePt" dir="t"/>
            </a:scene3d>
          </p:spPr>
          <p:txBody>
            <a:bodyPr wrap="square" rtlCol="0">
              <a:spAutoFit/>
            </a:bodyPr>
            <a:lstStyle/>
            <a:p>
              <a:r>
                <a:rPr lang="en-US" b="1" smtClean="0"/>
                <a:t>1</a:t>
              </a:r>
              <a:endParaRPr lang="en-US" b="1"/>
            </a:p>
          </p:txBody>
        </p:sp>
      </p:grpSp>
      <p:grpSp>
        <p:nvGrpSpPr>
          <p:cNvPr id="116" name="Group 35"/>
          <p:cNvGrpSpPr/>
          <p:nvPr/>
        </p:nvGrpSpPr>
        <p:grpSpPr>
          <a:xfrm>
            <a:off x="2667000" y="1752600"/>
            <a:ext cx="1143000" cy="1143000"/>
            <a:chOff x="1752600" y="2209800"/>
            <a:chExt cx="1143000" cy="1143000"/>
          </a:xfrm>
          <a:scene3d>
            <a:camera prst="perspectiveRelaxedModerately"/>
            <a:lightRig rig="threePt" dir="t"/>
          </a:scene3d>
        </p:grpSpPr>
        <p:sp>
          <p:nvSpPr>
            <p:cNvPr id="117" name="Pie 116"/>
            <p:cNvSpPr/>
            <p:nvPr/>
          </p:nvSpPr>
          <p:spPr>
            <a:xfrm>
              <a:off x="1752600" y="2209800"/>
              <a:ext cx="1143000" cy="1143000"/>
            </a:xfrm>
            <a:prstGeom prst="pie">
              <a:avLst>
                <a:gd name="adj1" fmla="val 5430698"/>
                <a:gd name="adj2" fmla="val 10805048"/>
              </a:avLst>
            </a:prstGeom>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8" name="TextBox 117"/>
            <p:cNvSpPr txBox="1"/>
            <p:nvPr/>
          </p:nvSpPr>
          <p:spPr>
            <a:xfrm>
              <a:off x="1981200" y="2819400"/>
              <a:ext cx="228600" cy="369332"/>
            </a:xfrm>
            <a:prstGeom prst="rect">
              <a:avLst/>
            </a:prstGeom>
            <a:noFill/>
          </p:spPr>
          <p:txBody>
            <a:bodyPr wrap="square" rtlCol="0">
              <a:spAutoFit/>
            </a:bodyPr>
            <a:lstStyle/>
            <a:p>
              <a:r>
                <a:rPr lang="en-US" b="1" smtClean="0"/>
                <a:t>1</a:t>
              </a:r>
              <a:endParaRPr lang="en-US" b="1"/>
            </a:p>
          </p:txBody>
        </p:sp>
      </p:grpSp>
      <p:grpSp>
        <p:nvGrpSpPr>
          <p:cNvPr id="169" name="Group 168"/>
          <p:cNvGrpSpPr/>
          <p:nvPr/>
        </p:nvGrpSpPr>
        <p:grpSpPr>
          <a:xfrm>
            <a:off x="2667000" y="1752600"/>
            <a:ext cx="1143000" cy="1143000"/>
            <a:chOff x="2667000" y="1752600"/>
            <a:chExt cx="1143000" cy="1143000"/>
          </a:xfrm>
        </p:grpSpPr>
        <p:sp>
          <p:nvSpPr>
            <p:cNvPr id="112" name="Pie 111"/>
            <p:cNvSpPr/>
            <p:nvPr/>
          </p:nvSpPr>
          <p:spPr>
            <a:xfrm>
              <a:off x="2667000" y="1752600"/>
              <a:ext cx="1143000" cy="1143000"/>
            </a:xfrm>
            <a:prstGeom prst="pie">
              <a:avLst>
                <a:gd name="adj1" fmla="val 21589163"/>
                <a:gd name="adj2" fmla="val 5400552"/>
              </a:avLst>
            </a:prstGeom>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3" name="TextBox 112"/>
            <p:cNvSpPr txBox="1"/>
            <p:nvPr/>
          </p:nvSpPr>
          <p:spPr>
            <a:xfrm>
              <a:off x="3276600" y="2362200"/>
              <a:ext cx="228600" cy="369332"/>
            </a:xfrm>
            <a:prstGeom prst="rect">
              <a:avLst/>
            </a:prstGeom>
            <a:noFill/>
            <a:scene3d>
              <a:camera prst="perspectiveRelaxedModerately"/>
              <a:lightRig rig="threePt" dir="t"/>
            </a:scene3d>
          </p:spPr>
          <p:txBody>
            <a:bodyPr wrap="square" rtlCol="0">
              <a:spAutoFit/>
            </a:bodyPr>
            <a:lstStyle/>
            <a:p>
              <a:r>
                <a:rPr lang="en-US" b="1" smtClean="0"/>
                <a:t>1</a:t>
              </a:r>
              <a:endParaRPr lang="en-US" b="1"/>
            </a:p>
          </p:txBody>
        </p:sp>
      </p:grpSp>
      <p:grpSp>
        <p:nvGrpSpPr>
          <p:cNvPr id="176" name="Group 175"/>
          <p:cNvGrpSpPr/>
          <p:nvPr/>
        </p:nvGrpSpPr>
        <p:grpSpPr>
          <a:xfrm>
            <a:off x="7239000" y="4165169"/>
            <a:ext cx="1143000" cy="1143000"/>
            <a:chOff x="7239000" y="1879169"/>
            <a:chExt cx="1143000" cy="1143000"/>
          </a:xfrm>
        </p:grpSpPr>
        <p:sp>
          <p:nvSpPr>
            <p:cNvPr id="177" name="Pie 176"/>
            <p:cNvSpPr/>
            <p:nvPr/>
          </p:nvSpPr>
          <p:spPr>
            <a:xfrm>
              <a:off x="7239000" y="1879169"/>
              <a:ext cx="1143000" cy="1143000"/>
            </a:xfrm>
            <a:prstGeom prst="pie">
              <a:avLst>
                <a:gd name="adj1" fmla="val 16170964"/>
                <a:gd name="adj2" fmla="val 21569470"/>
              </a:avLst>
            </a:prstGeom>
            <a:solidFill>
              <a:srgbClr val="006600"/>
            </a:solidFill>
            <a:ln>
              <a:solidFill>
                <a:srgbClr val="0066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8" name="TextBox 177"/>
            <p:cNvSpPr txBox="1"/>
            <p:nvPr/>
          </p:nvSpPr>
          <p:spPr>
            <a:xfrm>
              <a:off x="7848600" y="2057400"/>
              <a:ext cx="228600" cy="369332"/>
            </a:xfrm>
            <a:prstGeom prst="rect">
              <a:avLst/>
            </a:prstGeom>
            <a:noFill/>
            <a:scene3d>
              <a:camera prst="perspectiveRelaxedModerately"/>
              <a:lightRig rig="threePt" dir="t"/>
            </a:scene3d>
          </p:spPr>
          <p:txBody>
            <a:bodyPr wrap="square" rtlCol="0">
              <a:spAutoFit/>
            </a:bodyPr>
            <a:lstStyle/>
            <a:p>
              <a:r>
                <a:rPr lang="en-US" b="1" smtClean="0"/>
                <a:t>2</a:t>
              </a:r>
              <a:endParaRPr lang="en-US" b="1"/>
            </a:p>
          </p:txBody>
        </p:sp>
      </p:grpSp>
      <p:grpSp>
        <p:nvGrpSpPr>
          <p:cNvPr id="179" name="Group 36"/>
          <p:cNvGrpSpPr/>
          <p:nvPr/>
        </p:nvGrpSpPr>
        <p:grpSpPr>
          <a:xfrm>
            <a:off x="7239000" y="4088969"/>
            <a:ext cx="1143000" cy="1143000"/>
            <a:chOff x="1752600" y="2083231"/>
            <a:chExt cx="1143000" cy="1143000"/>
          </a:xfrm>
          <a:scene3d>
            <a:camera prst="perspectiveRelaxedModerately"/>
            <a:lightRig rig="threePt" dir="t"/>
          </a:scene3d>
        </p:grpSpPr>
        <p:sp>
          <p:nvSpPr>
            <p:cNvPr id="180" name="Pie 179"/>
            <p:cNvSpPr/>
            <p:nvPr/>
          </p:nvSpPr>
          <p:spPr>
            <a:xfrm>
              <a:off x="1752600" y="2083231"/>
              <a:ext cx="1143000" cy="1143000"/>
            </a:xfrm>
            <a:prstGeom prst="pie">
              <a:avLst>
                <a:gd name="adj1" fmla="val 21589163"/>
                <a:gd name="adj2" fmla="val 5400552"/>
              </a:avLst>
            </a:prstGeom>
            <a:solidFill>
              <a:srgbClr val="FFFF00"/>
            </a:solidFill>
            <a:ln>
              <a:solidFill>
                <a:srgbClr val="FFFF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1" name="TextBox 180"/>
            <p:cNvSpPr txBox="1"/>
            <p:nvPr/>
          </p:nvSpPr>
          <p:spPr>
            <a:xfrm>
              <a:off x="2362200" y="2743200"/>
              <a:ext cx="228600" cy="369332"/>
            </a:xfrm>
            <a:prstGeom prst="rect">
              <a:avLst/>
            </a:prstGeom>
            <a:noFill/>
          </p:spPr>
          <p:txBody>
            <a:bodyPr wrap="square" rtlCol="0">
              <a:spAutoFit/>
            </a:bodyPr>
            <a:lstStyle/>
            <a:p>
              <a:r>
                <a:rPr lang="en-US" b="1" smtClean="0"/>
                <a:t>3</a:t>
              </a:r>
              <a:endParaRPr lang="en-US" b="1"/>
            </a:p>
          </p:txBody>
        </p:sp>
      </p:grpSp>
      <p:grpSp>
        <p:nvGrpSpPr>
          <p:cNvPr id="182" name="Group 181"/>
          <p:cNvGrpSpPr/>
          <p:nvPr/>
        </p:nvGrpSpPr>
        <p:grpSpPr>
          <a:xfrm>
            <a:off x="7239000" y="4165169"/>
            <a:ext cx="1143000" cy="1143000"/>
            <a:chOff x="7239000" y="1879169"/>
            <a:chExt cx="1143000" cy="1143000"/>
          </a:xfrm>
        </p:grpSpPr>
        <p:sp>
          <p:nvSpPr>
            <p:cNvPr id="183" name="Pie 182"/>
            <p:cNvSpPr/>
            <p:nvPr/>
          </p:nvSpPr>
          <p:spPr>
            <a:xfrm>
              <a:off x="7239000" y="1879169"/>
              <a:ext cx="1143000" cy="1143000"/>
            </a:xfrm>
            <a:prstGeom prst="pie">
              <a:avLst>
                <a:gd name="adj1" fmla="val 10800000"/>
                <a:gd name="adj2" fmla="val 16166994"/>
              </a:avLst>
            </a:prstGeom>
            <a:solidFill>
              <a:schemeClr val="accent5"/>
            </a:solidFill>
            <a:ln>
              <a:solidFill>
                <a:schemeClr val="accent5"/>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4" name="TextBox 183"/>
            <p:cNvSpPr txBox="1"/>
            <p:nvPr/>
          </p:nvSpPr>
          <p:spPr>
            <a:xfrm>
              <a:off x="7391400" y="2057400"/>
              <a:ext cx="228600" cy="369332"/>
            </a:xfrm>
            <a:prstGeom prst="rect">
              <a:avLst/>
            </a:prstGeom>
            <a:noFill/>
            <a:scene3d>
              <a:camera prst="perspectiveRelaxedModerately"/>
              <a:lightRig rig="threePt" dir="t"/>
            </a:scene3d>
          </p:spPr>
          <p:txBody>
            <a:bodyPr wrap="square" rtlCol="0">
              <a:spAutoFit/>
            </a:bodyPr>
            <a:lstStyle/>
            <a:p>
              <a:r>
                <a:rPr lang="en-US" b="1" smtClean="0"/>
                <a:t>1</a:t>
              </a:r>
              <a:endParaRPr lang="en-US" b="1"/>
            </a:p>
          </p:txBody>
        </p:sp>
      </p:grpSp>
      <p:grpSp>
        <p:nvGrpSpPr>
          <p:cNvPr id="185" name="Group 35"/>
          <p:cNvGrpSpPr/>
          <p:nvPr/>
        </p:nvGrpSpPr>
        <p:grpSpPr>
          <a:xfrm>
            <a:off x="7227376" y="4088969"/>
            <a:ext cx="1143000" cy="1143000"/>
            <a:chOff x="1752600" y="2209800"/>
            <a:chExt cx="1143000" cy="1143000"/>
          </a:xfrm>
          <a:scene3d>
            <a:camera prst="perspectiveRelaxedModerately"/>
            <a:lightRig rig="threePt" dir="t"/>
          </a:scene3d>
        </p:grpSpPr>
        <p:sp>
          <p:nvSpPr>
            <p:cNvPr id="186" name="Pie 185"/>
            <p:cNvSpPr/>
            <p:nvPr/>
          </p:nvSpPr>
          <p:spPr>
            <a:xfrm>
              <a:off x="1752600" y="2209800"/>
              <a:ext cx="1143000" cy="1143000"/>
            </a:xfrm>
            <a:prstGeom prst="pie">
              <a:avLst>
                <a:gd name="adj1" fmla="val 5430698"/>
                <a:gd name="adj2" fmla="val 10805048"/>
              </a:avLst>
            </a:prstGeom>
            <a:solidFill>
              <a:srgbClr val="FF0000"/>
            </a:solidFill>
            <a:ln>
              <a:solidFill>
                <a:srgbClr val="FF00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7" name="TextBox 186"/>
            <p:cNvSpPr txBox="1"/>
            <p:nvPr/>
          </p:nvSpPr>
          <p:spPr>
            <a:xfrm>
              <a:off x="1981200" y="2819400"/>
              <a:ext cx="228600" cy="369332"/>
            </a:xfrm>
            <a:prstGeom prst="rect">
              <a:avLst/>
            </a:prstGeom>
            <a:noFill/>
          </p:spPr>
          <p:txBody>
            <a:bodyPr wrap="square" rtlCol="0">
              <a:spAutoFit/>
            </a:bodyPr>
            <a:lstStyle/>
            <a:p>
              <a:r>
                <a:rPr lang="en-US" b="1" smtClean="0"/>
                <a:t>4</a:t>
              </a:r>
              <a:endParaRPr lang="en-US" b="1"/>
            </a:p>
          </p:txBody>
        </p:sp>
      </p:grpSp>
      <p:grpSp>
        <p:nvGrpSpPr>
          <p:cNvPr id="188" name="Group 187"/>
          <p:cNvGrpSpPr/>
          <p:nvPr/>
        </p:nvGrpSpPr>
        <p:grpSpPr>
          <a:xfrm>
            <a:off x="5715000" y="4165169"/>
            <a:ext cx="1143000" cy="1143000"/>
            <a:chOff x="5715000" y="1879169"/>
            <a:chExt cx="1143000" cy="1143000"/>
          </a:xfrm>
        </p:grpSpPr>
        <p:sp>
          <p:nvSpPr>
            <p:cNvPr id="189" name="Pie 188"/>
            <p:cNvSpPr/>
            <p:nvPr/>
          </p:nvSpPr>
          <p:spPr>
            <a:xfrm>
              <a:off x="5715000" y="1879169"/>
              <a:ext cx="1143000" cy="1143000"/>
            </a:xfrm>
            <a:prstGeom prst="pie">
              <a:avLst>
                <a:gd name="adj1" fmla="val 16170964"/>
                <a:gd name="adj2" fmla="val 21569470"/>
              </a:avLst>
            </a:prstGeom>
            <a:solidFill>
              <a:schemeClr val="accent5"/>
            </a:solidFill>
            <a:ln>
              <a:solidFill>
                <a:schemeClr val="accent5"/>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0" name="TextBox 189"/>
            <p:cNvSpPr txBox="1"/>
            <p:nvPr/>
          </p:nvSpPr>
          <p:spPr>
            <a:xfrm>
              <a:off x="6324600" y="2057400"/>
              <a:ext cx="228600" cy="369332"/>
            </a:xfrm>
            <a:prstGeom prst="rect">
              <a:avLst/>
            </a:prstGeom>
            <a:noFill/>
            <a:scene3d>
              <a:camera prst="perspectiveRelaxedModerately"/>
              <a:lightRig rig="threePt" dir="t"/>
            </a:scene3d>
          </p:spPr>
          <p:txBody>
            <a:bodyPr wrap="square" rtlCol="0">
              <a:spAutoFit/>
            </a:bodyPr>
            <a:lstStyle/>
            <a:p>
              <a:r>
                <a:rPr lang="en-US" b="1" smtClean="0"/>
                <a:t>1</a:t>
              </a:r>
              <a:endParaRPr lang="en-US" b="1"/>
            </a:p>
          </p:txBody>
        </p:sp>
      </p:grpSp>
      <p:grpSp>
        <p:nvGrpSpPr>
          <p:cNvPr id="191" name="Group 36"/>
          <p:cNvGrpSpPr/>
          <p:nvPr/>
        </p:nvGrpSpPr>
        <p:grpSpPr>
          <a:xfrm>
            <a:off x="5715000" y="4088969"/>
            <a:ext cx="1143000" cy="1143000"/>
            <a:chOff x="1752600" y="2083231"/>
            <a:chExt cx="1143000" cy="1143000"/>
          </a:xfrm>
          <a:scene3d>
            <a:camera prst="perspectiveRelaxedModerately"/>
            <a:lightRig rig="threePt" dir="t"/>
          </a:scene3d>
        </p:grpSpPr>
        <p:sp>
          <p:nvSpPr>
            <p:cNvPr id="192" name="Pie 191"/>
            <p:cNvSpPr/>
            <p:nvPr/>
          </p:nvSpPr>
          <p:spPr>
            <a:xfrm>
              <a:off x="1752600" y="2083231"/>
              <a:ext cx="1143000" cy="1143000"/>
            </a:xfrm>
            <a:prstGeom prst="pie">
              <a:avLst>
                <a:gd name="adj1" fmla="val 21589163"/>
                <a:gd name="adj2" fmla="val 5400552"/>
              </a:avLst>
            </a:prstGeom>
            <a:solidFill>
              <a:srgbClr val="FF0000"/>
            </a:solidFill>
            <a:ln>
              <a:solidFill>
                <a:srgbClr val="FF00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3" name="TextBox 192"/>
            <p:cNvSpPr txBox="1"/>
            <p:nvPr/>
          </p:nvSpPr>
          <p:spPr>
            <a:xfrm>
              <a:off x="2362200" y="2743200"/>
              <a:ext cx="228600" cy="369332"/>
            </a:xfrm>
            <a:prstGeom prst="rect">
              <a:avLst/>
            </a:prstGeom>
            <a:noFill/>
          </p:spPr>
          <p:txBody>
            <a:bodyPr wrap="square" rtlCol="0">
              <a:spAutoFit/>
            </a:bodyPr>
            <a:lstStyle/>
            <a:p>
              <a:r>
                <a:rPr lang="en-US" b="1" smtClean="0"/>
                <a:t>4</a:t>
              </a:r>
              <a:endParaRPr lang="en-US" b="1"/>
            </a:p>
          </p:txBody>
        </p:sp>
      </p:grpSp>
      <p:grpSp>
        <p:nvGrpSpPr>
          <p:cNvPr id="194" name="Group 193"/>
          <p:cNvGrpSpPr/>
          <p:nvPr/>
        </p:nvGrpSpPr>
        <p:grpSpPr>
          <a:xfrm>
            <a:off x="5715000" y="4165169"/>
            <a:ext cx="1143000" cy="1143000"/>
            <a:chOff x="5715000" y="1879169"/>
            <a:chExt cx="1143000" cy="1143000"/>
          </a:xfrm>
        </p:grpSpPr>
        <p:sp>
          <p:nvSpPr>
            <p:cNvPr id="195" name="Pie 194"/>
            <p:cNvSpPr/>
            <p:nvPr/>
          </p:nvSpPr>
          <p:spPr>
            <a:xfrm>
              <a:off x="5715000" y="1879169"/>
              <a:ext cx="1143000" cy="1143000"/>
            </a:xfrm>
            <a:prstGeom prst="pie">
              <a:avLst>
                <a:gd name="adj1" fmla="val 10800000"/>
                <a:gd name="adj2" fmla="val 16166994"/>
              </a:avLst>
            </a:prstGeom>
            <a:solidFill>
              <a:srgbClr val="006600"/>
            </a:solidFill>
            <a:ln>
              <a:solidFill>
                <a:srgbClr val="0066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6" name="TextBox 195"/>
            <p:cNvSpPr txBox="1"/>
            <p:nvPr/>
          </p:nvSpPr>
          <p:spPr>
            <a:xfrm>
              <a:off x="5867400" y="2057400"/>
              <a:ext cx="228600" cy="369332"/>
            </a:xfrm>
            <a:prstGeom prst="rect">
              <a:avLst/>
            </a:prstGeom>
            <a:noFill/>
            <a:scene3d>
              <a:camera prst="perspectiveRelaxedModerately"/>
              <a:lightRig rig="threePt" dir="t"/>
            </a:scene3d>
          </p:spPr>
          <p:txBody>
            <a:bodyPr wrap="square" rtlCol="0">
              <a:spAutoFit/>
            </a:bodyPr>
            <a:lstStyle/>
            <a:p>
              <a:r>
                <a:rPr lang="en-US" b="1" smtClean="0"/>
                <a:t>2</a:t>
              </a:r>
              <a:endParaRPr lang="en-US" b="1"/>
            </a:p>
          </p:txBody>
        </p:sp>
      </p:grpSp>
      <p:grpSp>
        <p:nvGrpSpPr>
          <p:cNvPr id="197" name="Group 35"/>
          <p:cNvGrpSpPr/>
          <p:nvPr/>
        </p:nvGrpSpPr>
        <p:grpSpPr>
          <a:xfrm>
            <a:off x="5715000" y="4088969"/>
            <a:ext cx="1143000" cy="1143000"/>
            <a:chOff x="1752600" y="2209800"/>
            <a:chExt cx="1143000" cy="1143000"/>
          </a:xfrm>
          <a:scene3d>
            <a:camera prst="perspectiveRelaxedModerately"/>
            <a:lightRig rig="threePt" dir="t"/>
          </a:scene3d>
        </p:grpSpPr>
        <p:sp>
          <p:nvSpPr>
            <p:cNvPr id="198" name="Pie 197"/>
            <p:cNvSpPr/>
            <p:nvPr/>
          </p:nvSpPr>
          <p:spPr>
            <a:xfrm>
              <a:off x="1752600" y="2209800"/>
              <a:ext cx="1143000" cy="1143000"/>
            </a:xfrm>
            <a:prstGeom prst="pie">
              <a:avLst>
                <a:gd name="adj1" fmla="val 5430698"/>
                <a:gd name="adj2" fmla="val 10805048"/>
              </a:avLst>
            </a:prstGeom>
            <a:solidFill>
              <a:srgbClr val="FFFF00"/>
            </a:solidFill>
            <a:ln>
              <a:solidFill>
                <a:srgbClr val="FFFF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9" name="TextBox 198"/>
            <p:cNvSpPr txBox="1"/>
            <p:nvPr/>
          </p:nvSpPr>
          <p:spPr>
            <a:xfrm>
              <a:off x="1981200" y="2819400"/>
              <a:ext cx="228600" cy="369332"/>
            </a:xfrm>
            <a:prstGeom prst="rect">
              <a:avLst/>
            </a:prstGeom>
            <a:noFill/>
          </p:spPr>
          <p:txBody>
            <a:bodyPr wrap="square" rtlCol="0">
              <a:spAutoFit/>
            </a:bodyPr>
            <a:lstStyle/>
            <a:p>
              <a:r>
                <a:rPr lang="en-US" b="1" smtClean="0"/>
                <a:t>3</a:t>
              </a:r>
              <a:endParaRPr lang="en-US" b="1"/>
            </a:p>
          </p:txBody>
        </p:sp>
      </p:grpSp>
      <p:grpSp>
        <p:nvGrpSpPr>
          <p:cNvPr id="200" name="Group 199"/>
          <p:cNvGrpSpPr/>
          <p:nvPr/>
        </p:nvGrpSpPr>
        <p:grpSpPr>
          <a:xfrm>
            <a:off x="4191000" y="4191000"/>
            <a:ext cx="1143000" cy="1143000"/>
            <a:chOff x="4191000" y="1905000"/>
            <a:chExt cx="1143000" cy="1143000"/>
          </a:xfrm>
        </p:grpSpPr>
        <p:sp>
          <p:nvSpPr>
            <p:cNvPr id="201" name="Pie 200"/>
            <p:cNvSpPr/>
            <p:nvPr/>
          </p:nvSpPr>
          <p:spPr>
            <a:xfrm>
              <a:off x="4191000" y="1905000"/>
              <a:ext cx="1143000" cy="1143000"/>
            </a:xfrm>
            <a:prstGeom prst="pie">
              <a:avLst>
                <a:gd name="adj1" fmla="val 16170964"/>
                <a:gd name="adj2" fmla="val 21569470"/>
              </a:avLst>
            </a:prstGeom>
            <a:solidFill>
              <a:srgbClr val="FFFF00"/>
            </a:solidFill>
            <a:ln>
              <a:solidFill>
                <a:srgbClr val="FFFF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2" name="TextBox 201"/>
            <p:cNvSpPr txBox="1"/>
            <p:nvPr/>
          </p:nvSpPr>
          <p:spPr>
            <a:xfrm>
              <a:off x="4800600" y="2057400"/>
              <a:ext cx="228600" cy="369332"/>
            </a:xfrm>
            <a:prstGeom prst="rect">
              <a:avLst/>
            </a:prstGeom>
            <a:noFill/>
            <a:scene3d>
              <a:camera prst="perspectiveRelaxedModerately"/>
              <a:lightRig rig="threePt" dir="t"/>
            </a:scene3d>
          </p:spPr>
          <p:txBody>
            <a:bodyPr wrap="square" rtlCol="0">
              <a:spAutoFit/>
            </a:bodyPr>
            <a:lstStyle/>
            <a:p>
              <a:r>
                <a:rPr lang="en-US" b="1" smtClean="0"/>
                <a:t>3</a:t>
              </a:r>
              <a:endParaRPr lang="en-US" b="1"/>
            </a:p>
          </p:txBody>
        </p:sp>
      </p:grpSp>
      <p:grpSp>
        <p:nvGrpSpPr>
          <p:cNvPr id="203" name="Group 36"/>
          <p:cNvGrpSpPr/>
          <p:nvPr/>
        </p:nvGrpSpPr>
        <p:grpSpPr>
          <a:xfrm>
            <a:off x="4191000" y="4114800"/>
            <a:ext cx="1143000" cy="1143000"/>
            <a:chOff x="1752600" y="2083231"/>
            <a:chExt cx="1143000" cy="1143000"/>
          </a:xfrm>
          <a:scene3d>
            <a:camera prst="perspectiveRelaxedModerately"/>
            <a:lightRig rig="threePt" dir="t"/>
          </a:scene3d>
        </p:grpSpPr>
        <p:sp>
          <p:nvSpPr>
            <p:cNvPr id="204" name="Pie 203"/>
            <p:cNvSpPr/>
            <p:nvPr/>
          </p:nvSpPr>
          <p:spPr>
            <a:xfrm>
              <a:off x="1752600" y="2083231"/>
              <a:ext cx="1143000" cy="1143000"/>
            </a:xfrm>
            <a:prstGeom prst="pie">
              <a:avLst>
                <a:gd name="adj1" fmla="val 21589163"/>
                <a:gd name="adj2" fmla="val 5400552"/>
              </a:avLst>
            </a:prstGeom>
            <a:solidFill>
              <a:schemeClr val="accent5"/>
            </a:solidFill>
            <a:ln>
              <a:solidFill>
                <a:schemeClr val="accent5"/>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5" name="TextBox 204"/>
            <p:cNvSpPr txBox="1"/>
            <p:nvPr/>
          </p:nvSpPr>
          <p:spPr>
            <a:xfrm>
              <a:off x="2362200" y="2743200"/>
              <a:ext cx="228600" cy="369332"/>
            </a:xfrm>
            <a:prstGeom prst="rect">
              <a:avLst/>
            </a:prstGeom>
            <a:noFill/>
          </p:spPr>
          <p:txBody>
            <a:bodyPr wrap="square" rtlCol="0">
              <a:spAutoFit/>
            </a:bodyPr>
            <a:lstStyle/>
            <a:p>
              <a:r>
                <a:rPr lang="en-US" b="1" smtClean="0"/>
                <a:t>1</a:t>
              </a:r>
              <a:endParaRPr lang="en-US" b="1"/>
            </a:p>
          </p:txBody>
        </p:sp>
      </p:grpSp>
      <p:grpSp>
        <p:nvGrpSpPr>
          <p:cNvPr id="206" name="Group 205"/>
          <p:cNvGrpSpPr/>
          <p:nvPr/>
        </p:nvGrpSpPr>
        <p:grpSpPr>
          <a:xfrm>
            <a:off x="4191000" y="4191000"/>
            <a:ext cx="1143000" cy="1143000"/>
            <a:chOff x="4191000" y="1905000"/>
            <a:chExt cx="1143000" cy="1143000"/>
          </a:xfrm>
        </p:grpSpPr>
        <p:sp>
          <p:nvSpPr>
            <p:cNvPr id="207" name="Pie 206"/>
            <p:cNvSpPr/>
            <p:nvPr/>
          </p:nvSpPr>
          <p:spPr>
            <a:xfrm>
              <a:off x="4191000" y="1905000"/>
              <a:ext cx="1143000" cy="1143000"/>
            </a:xfrm>
            <a:prstGeom prst="pie">
              <a:avLst>
                <a:gd name="adj1" fmla="val 10800000"/>
                <a:gd name="adj2" fmla="val 16166994"/>
              </a:avLst>
            </a:prstGeom>
            <a:solidFill>
              <a:srgbClr val="FF0000"/>
            </a:solidFill>
            <a:ln>
              <a:solidFill>
                <a:srgbClr val="FF00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8" name="TextBox 207"/>
            <p:cNvSpPr txBox="1"/>
            <p:nvPr/>
          </p:nvSpPr>
          <p:spPr>
            <a:xfrm>
              <a:off x="4343400" y="2057400"/>
              <a:ext cx="228600" cy="369332"/>
            </a:xfrm>
            <a:prstGeom prst="rect">
              <a:avLst/>
            </a:prstGeom>
            <a:noFill/>
            <a:scene3d>
              <a:camera prst="perspectiveRelaxedModerately"/>
              <a:lightRig rig="threePt" dir="t"/>
            </a:scene3d>
          </p:spPr>
          <p:txBody>
            <a:bodyPr wrap="square" rtlCol="0">
              <a:spAutoFit/>
            </a:bodyPr>
            <a:lstStyle/>
            <a:p>
              <a:r>
                <a:rPr lang="en-US" b="1" smtClean="0"/>
                <a:t>4</a:t>
              </a:r>
              <a:endParaRPr lang="en-US" b="1"/>
            </a:p>
          </p:txBody>
        </p:sp>
      </p:grpSp>
      <p:grpSp>
        <p:nvGrpSpPr>
          <p:cNvPr id="209" name="Group 35"/>
          <p:cNvGrpSpPr/>
          <p:nvPr/>
        </p:nvGrpSpPr>
        <p:grpSpPr>
          <a:xfrm>
            <a:off x="4191000" y="4114800"/>
            <a:ext cx="1143000" cy="1143000"/>
            <a:chOff x="1752600" y="2209800"/>
            <a:chExt cx="1143000" cy="1143000"/>
          </a:xfrm>
          <a:scene3d>
            <a:camera prst="perspectiveRelaxedModerately"/>
            <a:lightRig rig="threePt" dir="t"/>
          </a:scene3d>
        </p:grpSpPr>
        <p:sp>
          <p:nvSpPr>
            <p:cNvPr id="210" name="Pie 209"/>
            <p:cNvSpPr/>
            <p:nvPr/>
          </p:nvSpPr>
          <p:spPr>
            <a:xfrm>
              <a:off x="1752600" y="2209800"/>
              <a:ext cx="1143000" cy="1143000"/>
            </a:xfrm>
            <a:prstGeom prst="pie">
              <a:avLst>
                <a:gd name="adj1" fmla="val 5430698"/>
                <a:gd name="adj2" fmla="val 10805048"/>
              </a:avLst>
            </a:prstGeom>
            <a:solidFill>
              <a:srgbClr val="006600"/>
            </a:solidFill>
            <a:ln>
              <a:solidFill>
                <a:srgbClr val="006600"/>
              </a:solidFill>
            </a:ln>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1" name="TextBox 210"/>
            <p:cNvSpPr txBox="1"/>
            <p:nvPr/>
          </p:nvSpPr>
          <p:spPr>
            <a:xfrm>
              <a:off x="1981200" y="2819400"/>
              <a:ext cx="228600" cy="369332"/>
            </a:xfrm>
            <a:prstGeom prst="rect">
              <a:avLst/>
            </a:prstGeom>
            <a:noFill/>
          </p:spPr>
          <p:txBody>
            <a:bodyPr wrap="square" rtlCol="0">
              <a:spAutoFit/>
            </a:bodyPr>
            <a:lstStyle/>
            <a:p>
              <a:r>
                <a:rPr lang="en-US" b="1" smtClean="0"/>
                <a:t>2</a:t>
              </a:r>
              <a:endParaRPr lang="en-US" b="1"/>
            </a:p>
          </p:txBody>
        </p:sp>
      </p:grpSp>
      <p:grpSp>
        <p:nvGrpSpPr>
          <p:cNvPr id="212" name="Group 211"/>
          <p:cNvGrpSpPr/>
          <p:nvPr/>
        </p:nvGrpSpPr>
        <p:grpSpPr>
          <a:xfrm>
            <a:off x="2667000" y="4165169"/>
            <a:ext cx="1143000" cy="1143000"/>
            <a:chOff x="2667000" y="1879169"/>
            <a:chExt cx="1143000" cy="1143000"/>
          </a:xfrm>
        </p:grpSpPr>
        <p:sp>
          <p:nvSpPr>
            <p:cNvPr id="213" name="Pie 212"/>
            <p:cNvSpPr/>
            <p:nvPr/>
          </p:nvSpPr>
          <p:spPr>
            <a:xfrm>
              <a:off x="2667000" y="1879169"/>
              <a:ext cx="1143000" cy="1143000"/>
            </a:xfrm>
            <a:prstGeom prst="pie">
              <a:avLst>
                <a:gd name="adj1" fmla="val 16170964"/>
                <a:gd name="adj2" fmla="val 21569470"/>
              </a:avLst>
            </a:prstGeom>
            <a:solidFill>
              <a:srgbClr val="FF0000"/>
            </a:solidFill>
            <a:ln>
              <a:solidFill>
                <a:srgbClr val="FF00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4" name="TextBox 213"/>
            <p:cNvSpPr txBox="1"/>
            <p:nvPr/>
          </p:nvSpPr>
          <p:spPr>
            <a:xfrm>
              <a:off x="3276600" y="2057400"/>
              <a:ext cx="228600" cy="369332"/>
            </a:xfrm>
            <a:prstGeom prst="rect">
              <a:avLst/>
            </a:prstGeom>
            <a:noFill/>
            <a:scene3d>
              <a:camera prst="perspectiveRelaxedModerately"/>
              <a:lightRig rig="threePt" dir="t"/>
            </a:scene3d>
          </p:spPr>
          <p:txBody>
            <a:bodyPr wrap="square" rtlCol="0">
              <a:spAutoFit/>
            </a:bodyPr>
            <a:lstStyle/>
            <a:p>
              <a:r>
                <a:rPr lang="en-US" b="1" smtClean="0"/>
                <a:t>4</a:t>
              </a:r>
              <a:endParaRPr lang="en-US" b="1"/>
            </a:p>
          </p:txBody>
        </p:sp>
      </p:grpSp>
      <p:grpSp>
        <p:nvGrpSpPr>
          <p:cNvPr id="215" name="Group 214"/>
          <p:cNvGrpSpPr/>
          <p:nvPr/>
        </p:nvGrpSpPr>
        <p:grpSpPr>
          <a:xfrm>
            <a:off x="2667000" y="4165169"/>
            <a:ext cx="1143000" cy="1143000"/>
            <a:chOff x="2678624" y="1879169"/>
            <a:chExt cx="1143000" cy="1143000"/>
          </a:xfrm>
        </p:grpSpPr>
        <p:sp>
          <p:nvSpPr>
            <p:cNvPr id="216" name="Pie 215"/>
            <p:cNvSpPr/>
            <p:nvPr/>
          </p:nvSpPr>
          <p:spPr>
            <a:xfrm>
              <a:off x="2678624" y="1879169"/>
              <a:ext cx="1143000" cy="1143000"/>
            </a:xfrm>
            <a:prstGeom prst="pie">
              <a:avLst>
                <a:gd name="adj1" fmla="val 10800000"/>
                <a:gd name="adj2" fmla="val 16166994"/>
              </a:avLst>
            </a:prstGeom>
            <a:solidFill>
              <a:srgbClr val="FFFF00"/>
            </a:solidFill>
            <a:ln>
              <a:solidFill>
                <a:srgbClr val="FFFF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7" name="TextBox 216"/>
            <p:cNvSpPr txBox="1"/>
            <p:nvPr/>
          </p:nvSpPr>
          <p:spPr>
            <a:xfrm>
              <a:off x="2895600" y="2057400"/>
              <a:ext cx="228600" cy="369332"/>
            </a:xfrm>
            <a:prstGeom prst="rect">
              <a:avLst/>
            </a:prstGeom>
            <a:noFill/>
            <a:scene3d>
              <a:camera prst="perspectiveRelaxedModerately"/>
              <a:lightRig rig="threePt" dir="t"/>
            </a:scene3d>
          </p:spPr>
          <p:txBody>
            <a:bodyPr wrap="square" rtlCol="0">
              <a:spAutoFit/>
            </a:bodyPr>
            <a:lstStyle/>
            <a:p>
              <a:r>
                <a:rPr lang="en-US" b="1" smtClean="0"/>
                <a:t>3</a:t>
              </a:r>
              <a:endParaRPr lang="en-US" b="1"/>
            </a:p>
          </p:txBody>
        </p:sp>
      </p:grpSp>
      <p:grpSp>
        <p:nvGrpSpPr>
          <p:cNvPr id="218" name="Group 35"/>
          <p:cNvGrpSpPr/>
          <p:nvPr/>
        </p:nvGrpSpPr>
        <p:grpSpPr>
          <a:xfrm>
            <a:off x="2667000" y="4038600"/>
            <a:ext cx="1143000" cy="1143000"/>
            <a:chOff x="1752600" y="2209800"/>
            <a:chExt cx="1143000" cy="1143000"/>
          </a:xfrm>
          <a:scene3d>
            <a:camera prst="perspectiveRelaxedModerately"/>
            <a:lightRig rig="threePt" dir="t"/>
          </a:scene3d>
        </p:grpSpPr>
        <p:sp>
          <p:nvSpPr>
            <p:cNvPr id="219" name="Pie 218"/>
            <p:cNvSpPr/>
            <p:nvPr/>
          </p:nvSpPr>
          <p:spPr>
            <a:xfrm>
              <a:off x="1752600" y="2209800"/>
              <a:ext cx="1143000" cy="1143000"/>
            </a:xfrm>
            <a:prstGeom prst="pie">
              <a:avLst>
                <a:gd name="adj1" fmla="val 5430698"/>
                <a:gd name="adj2" fmla="val 10805048"/>
              </a:avLst>
            </a:prstGeom>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0" name="TextBox 219"/>
            <p:cNvSpPr txBox="1"/>
            <p:nvPr/>
          </p:nvSpPr>
          <p:spPr>
            <a:xfrm>
              <a:off x="1981200" y="2819400"/>
              <a:ext cx="228600" cy="369332"/>
            </a:xfrm>
            <a:prstGeom prst="rect">
              <a:avLst/>
            </a:prstGeom>
            <a:noFill/>
          </p:spPr>
          <p:txBody>
            <a:bodyPr wrap="square" rtlCol="0">
              <a:spAutoFit/>
            </a:bodyPr>
            <a:lstStyle/>
            <a:p>
              <a:r>
                <a:rPr lang="en-US" b="1" smtClean="0"/>
                <a:t>1</a:t>
              </a:r>
              <a:endParaRPr lang="en-US" b="1"/>
            </a:p>
          </p:txBody>
        </p:sp>
      </p:grpSp>
      <p:grpSp>
        <p:nvGrpSpPr>
          <p:cNvPr id="221" name="Group 220"/>
          <p:cNvGrpSpPr/>
          <p:nvPr/>
        </p:nvGrpSpPr>
        <p:grpSpPr>
          <a:xfrm>
            <a:off x="2667000" y="4038600"/>
            <a:ext cx="1143000" cy="1143000"/>
            <a:chOff x="2667000" y="1752600"/>
            <a:chExt cx="1143000" cy="1143000"/>
          </a:xfrm>
        </p:grpSpPr>
        <p:sp>
          <p:nvSpPr>
            <p:cNvPr id="222" name="Pie 221"/>
            <p:cNvSpPr/>
            <p:nvPr/>
          </p:nvSpPr>
          <p:spPr>
            <a:xfrm>
              <a:off x="2667000" y="1752600"/>
              <a:ext cx="1143000" cy="1143000"/>
            </a:xfrm>
            <a:prstGeom prst="pie">
              <a:avLst>
                <a:gd name="adj1" fmla="val 21589163"/>
                <a:gd name="adj2" fmla="val 5400552"/>
              </a:avLst>
            </a:prstGeom>
            <a:solidFill>
              <a:srgbClr val="006600"/>
            </a:solidFill>
            <a:ln>
              <a:solidFill>
                <a:srgbClr val="006600"/>
              </a:solidFill>
            </a:ln>
            <a:scene3d>
              <a:camera prst="perspectiveRelaxedModerately"/>
              <a:lightRig rig="threePt" dir="t"/>
            </a:scene3d>
            <a:sp3d prstMaterial="metal">
              <a:bevelT w="88900" h="171450"/>
              <a:bevelB w="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3" name="TextBox 222"/>
            <p:cNvSpPr txBox="1"/>
            <p:nvPr/>
          </p:nvSpPr>
          <p:spPr>
            <a:xfrm>
              <a:off x="3276600" y="2362200"/>
              <a:ext cx="228600" cy="369332"/>
            </a:xfrm>
            <a:prstGeom prst="rect">
              <a:avLst/>
            </a:prstGeom>
            <a:noFill/>
            <a:scene3d>
              <a:camera prst="perspectiveRelaxedModerately"/>
              <a:lightRig rig="threePt" dir="t"/>
            </a:scene3d>
          </p:spPr>
          <p:txBody>
            <a:bodyPr wrap="square" rtlCol="0">
              <a:spAutoFit/>
            </a:bodyPr>
            <a:lstStyle/>
            <a:p>
              <a:r>
                <a:rPr lang="en-US" b="1" smtClean="0"/>
                <a:t>2</a:t>
              </a:r>
              <a:endParaRPr lang="en-US" b="1"/>
            </a:p>
          </p:txBody>
        </p:sp>
      </p:grpSp>
      <p:sp>
        <p:nvSpPr>
          <p:cNvPr id="224" name="TextBox 223"/>
          <p:cNvSpPr txBox="1"/>
          <p:nvPr/>
        </p:nvSpPr>
        <p:spPr>
          <a:xfrm>
            <a:off x="685800" y="1905000"/>
            <a:ext cx="1828800" cy="1015663"/>
          </a:xfrm>
          <a:prstGeom prst="rect">
            <a:avLst/>
          </a:prstGeom>
          <a:noFill/>
          <a:ln>
            <a:solidFill>
              <a:srgbClr val="006600"/>
            </a:solidFill>
          </a:ln>
        </p:spPr>
        <p:txBody>
          <a:bodyPr wrap="square" rtlCol="0">
            <a:spAutoFit/>
          </a:bodyPr>
          <a:lstStyle/>
          <a:p>
            <a:pPr algn="ctr"/>
            <a:r>
              <a:rPr lang="en-US" sz="2000" b="1" u="sng" smtClean="0">
                <a:solidFill>
                  <a:srgbClr val="FF0000"/>
                </a:solidFill>
              </a:rPr>
              <a:t>Bước 1</a:t>
            </a:r>
          </a:p>
          <a:p>
            <a:pPr algn="ctr"/>
            <a:r>
              <a:rPr lang="en-US" sz="2000" b="1" smtClean="0"/>
              <a:t> làm việc nhóm chuyên gia</a:t>
            </a:r>
            <a:endParaRPr lang="en-US" sz="2000" b="1"/>
          </a:p>
        </p:txBody>
      </p:sp>
      <p:sp>
        <p:nvSpPr>
          <p:cNvPr id="225" name="TextBox 224"/>
          <p:cNvSpPr txBox="1"/>
          <p:nvPr/>
        </p:nvSpPr>
        <p:spPr>
          <a:xfrm>
            <a:off x="609600" y="4013537"/>
            <a:ext cx="1981200" cy="1015663"/>
          </a:xfrm>
          <a:prstGeom prst="rect">
            <a:avLst/>
          </a:prstGeom>
          <a:noFill/>
          <a:ln>
            <a:solidFill>
              <a:srgbClr val="006600"/>
            </a:solidFill>
          </a:ln>
        </p:spPr>
        <p:txBody>
          <a:bodyPr wrap="square" rtlCol="0">
            <a:spAutoFit/>
          </a:bodyPr>
          <a:lstStyle/>
          <a:p>
            <a:pPr algn="ctr"/>
            <a:r>
              <a:rPr lang="en-US" sz="2000" b="1" u="sng" smtClean="0">
                <a:solidFill>
                  <a:srgbClr val="FF0000"/>
                </a:solidFill>
              </a:rPr>
              <a:t>Bước 2</a:t>
            </a:r>
          </a:p>
          <a:p>
            <a:pPr algn="ctr"/>
            <a:r>
              <a:rPr lang="en-US" sz="2000" b="1" smtClean="0"/>
              <a:t> làm việc nhóm hợp tác</a:t>
            </a:r>
            <a:endParaRPr lang="en-US" sz="2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4"/>
                                        </p:tgtEl>
                                        <p:attrNameLst>
                                          <p:attrName>style.visibility</p:attrName>
                                        </p:attrNameLst>
                                      </p:cBhvr>
                                      <p:to>
                                        <p:strVal val="visible"/>
                                      </p:to>
                                    </p:set>
                                    <p:animEffect transition="in" filter="fade">
                                      <p:cBhvr>
                                        <p:cTn id="12" dur="500"/>
                                        <p:tgtEl>
                                          <p:spTgt spid="2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500"/>
                                        <p:tgtEl>
                                          <p:spTgt spid="168"/>
                                        </p:tgtEl>
                                      </p:cBhvr>
                                    </p:animEffect>
                                  </p:childTnLst>
                                </p:cTn>
                              </p:par>
                              <p:par>
                                <p:cTn id="18" presetID="10" presetClass="entr" presetSubtype="0" fill="hold" nodeType="withEffect">
                                  <p:stCondLst>
                                    <p:cond delay="0"/>
                                  </p:stCondLst>
                                  <p:childTnLst>
                                    <p:set>
                                      <p:cBhvr>
                                        <p:cTn id="19" dur="1" fill="hold">
                                          <p:stCondLst>
                                            <p:cond delay="0"/>
                                          </p:stCondLst>
                                        </p:cTn>
                                        <p:tgtEl>
                                          <p:spTgt spid="167"/>
                                        </p:tgtEl>
                                        <p:attrNameLst>
                                          <p:attrName>style.visibility</p:attrName>
                                        </p:attrNameLst>
                                      </p:cBhvr>
                                      <p:to>
                                        <p:strVal val="visible"/>
                                      </p:to>
                                    </p:set>
                                    <p:animEffect transition="in" filter="fade">
                                      <p:cBhvr>
                                        <p:cTn id="20" dur="500"/>
                                        <p:tgtEl>
                                          <p:spTgt spid="167"/>
                                        </p:tgtEl>
                                      </p:cBhvr>
                                    </p:animEffect>
                                  </p:childTnLst>
                                </p:cTn>
                              </p:par>
                              <p:par>
                                <p:cTn id="21" presetID="10" presetClass="entr" presetSubtype="0" fill="hold" nodeType="withEffect">
                                  <p:stCondLst>
                                    <p:cond delay="0"/>
                                  </p:stCondLst>
                                  <p:childTnLst>
                                    <p:set>
                                      <p:cBhvr>
                                        <p:cTn id="22" dur="1" fill="hold">
                                          <p:stCondLst>
                                            <p:cond delay="0"/>
                                          </p:stCondLst>
                                        </p:cTn>
                                        <p:tgtEl>
                                          <p:spTgt spid="116"/>
                                        </p:tgtEl>
                                        <p:attrNameLst>
                                          <p:attrName>style.visibility</p:attrName>
                                        </p:attrNameLst>
                                      </p:cBhvr>
                                      <p:to>
                                        <p:strVal val="visible"/>
                                      </p:to>
                                    </p:set>
                                    <p:animEffect transition="in" filter="fade">
                                      <p:cBhvr>
                                        <p:cTn id="23" dur="500"/>
                                        <p:tgtEl>
                                          <p:spTgt spid="116"/>
                                        </p:tgtEl>
                                      </p:cBhvr>
                                    </p:animEffect>
                                  </p:childTnLst>
                                </p:cTn>
                              </p:par>
                              <p:par>
                                <p:cTn id="24" presetID="10" presetClass="entr" presetSubtype="0" fill="hold" nodeType="withEffect">
                                  <p:stCondLst>
                                    <p:cond delay="0"/>
                                  </p:stCondLst>
                                  <p:childTnLst>
                                    <p:set>
                                      <p:cBhvr>
                                        <p:cTn id="25" dur="1" fill="hold">
                                          <p:stCondLst>
                                            <p:cond delay="0"/>
                                          </p:stCondLst>
                                        </p:cTn>
                                        <p:tgtEl>
                                          <p:spTgt spid="169"/>
                                        </p:tgtEl>
                                        <p:attrNameLst>
                                          <p:attrName>style.visibility</p:attrName>
                                        </p:attrNameLst>
                                      </p:cBhvr>
                                      <p:to>
                                        <p:strVal val="visible"/>
                                      </p:to>
                                    </p:set>
                                    <p:animEffect transition="in" filter="fade">
                                      <p:cBhvr>
                                        <p:cTn id="26" dur="500"/>
                                        <p:tgtEl>
                                          <p:spTgt spid="169"/>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171"/>
                                        </p:tgtEl>
                                        <p:attrNameLst>
                                          <p:attrName>style.visibility</p:attrName>
                                        </p:attrNameLst>
                                      </p:cBhvr>
                                      <p:to>
                                        <p:strVal val="visible"/>
                                      </p:to>
                                    </p:set>
                                    <p:animEffect transition="in" filter="fade">
                                      <p:cBhvr>
                                        <p:cTn id="30" dur="500"/>
                                        <p:tgtEl>
                                          <p:spTgt spid="171"/>
                                        </p:tgtEl>
                                      </p:cBhvr>
                                    </p:animEffect>
                                  </p:childTnLst>
                                </p:cTn>
                              </p:par>
                              <p:par>
                                <p:cTn id="31" presetID="10" presetClass="entr" presetSubtype="0" fill="hold" nodeType="with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fade">
                                      <p:cBhvr>
                                        <p:cTn id="33" dur="500"/>
                                        <p:tgtEl>
                                          <p:spTgt spid="99"/>
                                        </p:tgtEl>
                                      </p:cBhvr>
                                    </p:animEffect>
                                  </p:childTnLst>
                                </p:cTn>
                              </p:par>
                              <p:par>
                                <p:cTn id="34" presetID="10" presetClass="entr" presetSubtype="0" fill="hold" nodeType="withEffect">
                                  <p:stCondLst>
                                    <p:cond delay="0"/>
                                  </p:stCondLst>
                                  <p:childTnLst>
                                    <p:set>
                                      <p:cBhvr>
                                        <p:cTn id="35" dur="1" fill="hold">
                                          <p:stCondLst>
                                            <p:cond delay="0"/>
                                          </p:stCondLst>
                                        </p:cTn>
                                        <p:tgtEl>
                                          <p:spTgt spid="170"/>
                                        </p:tgtEl>
                                        <p:attrNameLst>
                                          <p:attrName>style.visibility</p:attrName>
                                        </p:attrNameLst>
                                      </p:cBhvr>
                                      <p:to>
                                        <p:strVal val="visible"/>
                                      </p:to>
                                    </p:set>
                                    <p:animEffect transition="in" filter="fade">
                                      <p:cBhvr>
                                        <p:cTn id="36" dur="500"/>
                                        <p:tgtEl>
                                          <p:spTgt spid="170"/>
                                        </p:tgtEl>
                                      </p:cBhvr>
                                    </p:animEffect>
                                  </p:childTnLst>
                                </p:cTn>
                              </p:par>
                              <p:par>
                                <p:cTn id="37" presetID="10" presetClass="entr" presetSubtype="0" fill="hold" nodeType="with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500"/>
                                        <p:tgtEl>
                                          <p:spTgt spid="104"/>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173"/>
                                        </p:tgtEl>
                                        <p:attrNameLst>
                                          <p:attrName>style.visibility</p:attrName>
                                        </p:attrNameLst>
                                      </p:cBhvr>
                                      <p:to>
                                        <p:strVal val="visible"/>
                                      </p:to>
                                    </p:set>
                                    <p:animEffect transition="in" filter="fade">
                                      <p:cBhvr>
                                        <p:cTn id="43" dur="500"/>
                                        <p:tgtEl>
                                          <p:spTgt spid="173"/>
                                        </p:tgtEl>
                                      </p:cBhvr>
                                    </p:animEffect>
                                  </p:childTnLst>
                                </p:cTn>
                              </p:par>
                              <p:par>
                                <p:cTn id="44" presetID="10" presetClass="entr" presetSubtype="0" fill="hold" nodeType="with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fade">
                                      <p:cBhvr>
                                        <p:cTn id="46" dur="500"/>
                                        <p:tgtEl>
                                          <p:spTgt spid="87"/>
                                        </p:tgtEl>
                                      </p:cBhvr>
                                    </p:animEffect>
                                  </p:childTnLst>
                                </p:cTn>
                              </p:par>
                              <p:par>
                                <p:cTn id="47" presetID="10" presetClass="entr" presetSubtype="0" fill="hold" nodeType="withEffect">
                                  <p:stCondLst>
                                    <p:cond delay="0"/>
                                  </p:stCondLst>
                                  <p:childTnLst>
                                    <p:set>
                                      <p:cBhvr>
                                        <p:cTn id="48" dur="1" fill="hold">
                                          <p:stCondLst>
                                            <p:cond delay="0"/>
                                          </p:stCondLst>
                                        </p:cTn>
                                        <p:tgtEl>
                                          <p:spTgt spid="172"/>
                                        </p:tgtEl>
                                        <p:attrNameLst>
                                          <p:attrName>style.visibility</p:attrName>
                                        </p:attrNameLst>
                                      </p:cBhvr>
                                      <p:to>
                                        <p:strVal val="visible"/>
                                      </p:to>
                                    </p:set>
                                    <p:animEffect transition="in" filter="fade">
                                      <p:cBhvr>
                                        <p:cTn id="49" dur="500"/>
                                        <p:tgtEl>
                                          <p:spTgt spid="172"/>
                                        </p:tgtEl>
                                      </p:cBhvr>
                                    </p:animEffect>
                                  </p:childTnLst>
                                </p:cTn>
                              </p:par>
                              <p:par>
                                <p:cTn id="50" presetID="10" presetClass="entr" presetSubtype="0" fill="hold" nodeType="with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childTnLst>
                          </p:cTn>
                        </p:par>
                        <p:par>
                          <p:cTn id="53" fill="hold">
                            <p:stCondLst>
                              <p:cond delay="1500"/>
                            </p:stCondLst>
                            <p:childTnLst>
                              <p:par>
                                <p:cTn id="54" presetID="10" presetClass="entr" presetSubtype="0" fill="hold" nodeType="afterEffect">
                                  <p:stCondLst>
                                    <p:cond delay="0"/>
                                  </p:stCondLst>
                                  <p:childTnLst>
                                    <p:set>
                                      <p:cBhvr>
                                        <p:cTn id="55" dur="1" fill="hold">
                                          <p:stCondLst>
                                            <p:cond delay="0"/>
                                          </p:stCondLst>
                                        </p:cTn>
                                        <p:tgtEl>
                                          <p:spTgt spid="175"/>
                                        </p:tgtEl>
                                        <p:attrNameLst>
                                          <p:attrName>style.visibility</p:attrName>
                                        </p:attrNameLst>
                                      </p:cBhvr>
                                      <p:to>
                                        <p:strVal val="visible"/>
                                      </p:to>
                                    </p:set>
                                    <p:animEffect transition="in" filter="fade">
                                      <p:cBhvr>
                                        <p:cTn id="56" dur="500"/>
                                        <p:tgtEl>
                                          <p:spTgt spid="175"/>
                                        </p:tgtEl>
                                      </p:cBhvr>
                                    </p:animEffect>
                                  </p:childTnLst>
                                </p:cTn>
                              </p:par>
                              <p:par>
                                <p:cTn id="57" presetID="10" presetClass="entr" presetSubtype="0" fill="hold"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par>
                                <p:cTn id="60" presetID="10" presetClass="entr" presetSubtype="0" fill="hold" nodeType="withEffect">
                                  <p:stCondLst>
                                    <p:cond delay="0"/>
                                  </p:stCondLst>
                                  <p:childTnLst>
                                    <p:set>
                                      <p:cBhvr>
                                        <p:cTn id="61" dur="1" fill="hold">
                                          <p:stCondLst>
                                            <p:cond delay="0"/>
                                          </p:stCondLst>
                                        </p:cTn>
                                        <p:tgtEl>
                                          <p:spTgt spid="174"/>
                                        </p:tgtEl>
                                        <p:attrNameLst>
                                          <p:attrName>style.visibility</p:attrName>
                                        </p:attrNameLst>
                                      </p:cBhvr>
                                      <p:to>
                                        <p:strVal val="visible"/>
                                      </p:to>
                                    </p:set>
                                    <p:animEffect transition="in" filter="fade">
                                      <p:cBhvr>
                                        <p:cTn id="62" dur="500"/>
                                        <p:tgtEl>
                                          <p:spTgt spid="174"/>
                                        </p:tgtEl>
                                      </p:cBhvr>
                                    </p:animEffect>
                                  </p:childTnLst>
                                </p:cTn>
                              </p:par>
                              <p:par>
                                <p:cTn id="63" presetID="10" presetClass="entr" presetSubtype="0" fill="hold" nodeType="with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225"/>
                                        </p:tgtEl>
                                        <p:attrNameLst>
                                          <p:attrName>style.visibility</p:attrName>
                                        </p:attrNameLst>
                                      </p:cBhvr>
                                      <p:to>
                                        <p:strVal val="visible"/>
                                      </p:to>
                                    </p:set>
                                    <p:animEffect transition="in" filter="wipe(up)">
                                      <p:cBhvr>
                                        <p:cTn id="70" dur="1000"/>
                                        <p:tgtEl>
                                          <p:spTgt spid="225"/>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0 0  L 0 0.33287  E" pathEditMode="relative" ptsTypes="">
                                      <p:cBhvr>
                                        <p:cTn id="74" dur="2000" fill="hold"/>
                                        <p:tgtEl>
                                          <p:spTgt spid="116"/>
                                        </p:tgtEl>
                                        <p:attrNameLst>
                                          <p:attrName>ppt_x</p:attrName>
                                          <p:attrName>ppt_y</p:attrName>
                                        </p:attrNameLst>
                                      </p:cBhvr>
                                    </p:animMotion>
                                  </p:childTnLst>
                                </p:cTn>
                              </p:par>
                              <p:par>
                                <p:cTn id="75" presetID="49" presetClass="path" presetSubtype="0" accel="50000" decel="50000" fill="hold" nodeType="withEffect">
                                  <p:stCondLst>
                                    <p:cond delay="0"/>
                                  </p:stCondLst>
                                  <p:childTnLst>
                                    <p:animMotion origin="layout" path="M -3.33333E-6 1.96205E-6 L -0.16736 0.32184 " pathEditMode="relative" rAng="0" ptsTypes="AA">
                                      <p:cBhvr>
                                        <p:cTn id="76" dur="2000" fill="hold"/>
                                        <p:tgtEl>
                                          <p:spTgt spid="99"/>
                                        </p:tgtEl>
                                        <p:attrNameLst>
                                          <p:attrName>ppt_x</p:attrName>
                                          <p:attrName>ppt_y</p:attrName>
                                        </p:attrNameLst>
                                      </p:cBhvr>
                                      <p:rCtr x="-8400" y="16100"/>
                                    </p:animMotion>
                                  </p:childTnLst>
                                </p:cTn>
                              </p:par>
                              <p:par>
                                <p:cTn id="77" presetID="49" presetClass="path" presetSubtype="0" accel="50000" decel="50000" fill="hold" nodeType="withEffect">
                                  <p:stCondLst>
                                    <p:cond delay="0"/>
                                  </p:stCondLst>
                                  <p:childTnLst>
                                    <p:animMotion origin="layout" path="M 1.11022E-16 -4.69336E-6 L -0.33351 0.33234 " pathEditMode="relative" rAng="0" ptsTypes="AA">
                                      <p:cBhvr>
                                        <p:cTn id="78" dur="2000" fill="hold"/>
                                        <p:tgtEl>
                                          <p:spTgt spid="172"/>
                                        </p:tgtEl>
                                        <p:attrNameLst>
                                          <p:attrName>ppt_x</p:attrName>
                                          <p:attrName>ppt_y</p:attrName>
                                        </p:attrNameLst>
                                      </p:cBhvr>
                                      <p:rCtr x="-16700" y="16600"/>
                                    </p:animMotion>
                                  </p:childTnLst>
                                </p:cTn>
                              </p:par>
                              <p:par>
                                <p:cTn id="79" presetID="49" presetClass="path" presetSubtype="0" accel="50000" decel="50000" fill="hold" nodeType="withEffect">
                                  <p:stCondLst>
                                    <p:cond delay="0"/>
                                  </p:stCondLst>
                                  <p:childTnLst>
                                    <p:animMotion origin="layout" path="M 3.33333E-6 -2.01758E-6 L -0.50122 0.33364 " pathEditMode="relative" rAng="0" ptsTypes="AA">
                                      <p:cBhvr>
                                        <p:cTn id="80" dur="2000" fill="hold"/>
                                        <p:tgtEl>
                                          <p:spTgt spid="175"/>
                                        </p:tgtEl>
                                        <p:attrNameLst>
                                          <p:attrName>ppt_x</p:attrName>
                                          <p:attrName>ppt_y</p:attrName>
                                        </p:attrNameLst>
                                      </p:cBhvr>
                                      <p:rCtr x="-25100" y="16700"/>
                                    </p:animMotion>
                                  </p:childTnLst>
                                </p:cTn>
                              </p:par>
                            </p:childTnLst>
                          </p:cTn>
                        </p:par>
                        <p:par>
                          <p:cTn id="81" fill="hold">
                            <p:stCondLst>
                              <p:cond delay="2000"/>
                            </p:stCondLst>
                            <p:childTnLst>
                              <p:par>
                                <p:cTn id="82" presetID="10" presetClass="entr" presetSubtype="0" fill="hold" nodeType="afterEffect">
                                  <p:stCondLst>
                                    <p:cond delay="0"/>
                                  </p:stCondLst>
                                  <p:childTnLst>
                                    <p:set>
                                      <p:cBhvr>
                                        <p:cTn id="83" dur="1" fill="hold">
                                          <p:stCondLst>
                                            <p:cond delay="0"/>
                                          </p:stCondLst>
                                        </p:cTn>
                                        <p:tgtEl>
                                          <p:spTgt spid="212"/>
                                        </p:tgtEl>
                                        <p:attrNameLst>
                                          <p:attrName>style.visibility</p:attrName>
                                        </p:attrNameLst>
                                      </p:cBhvr>
                                      <p:to>
                                        <p:strVal val="visible"/>
                                      </p:to>
                                    </p:set>
                                    <p:animEffect transition="in" filter="fade">
                                      <p:cBhvr>
                                        <p:cTn id="84" dur="500"/>
                                        <p:tgtEl>
                                          <p:spTgt spid="212"/>
                                        </p:tgtEl>
                                      </p:cBhvr>
                                    </p:animEffect>
                                  </p:childTnLst>
                                </p:cTn>
                              </p:par>
                              <p:par>
                                <p:cTn id="85" presetID="10" presetClass="entr" presetSubtype="0" fill="hold" nodeType="withEffect">
                                  <p:stCondLst>
                                    <p:cond delay="0"/>
                                  </p:stCondLst>
                                  <p:childTnLst>
                                    <p:set>
                                      <p:cBhvr>
                                        <p:cTn id="86" dur="1" fill="hold">
                                          <p:stCondLst>
                                            <p:cond delay="0"/>
                                          </p:stCondLst>
                                        </p:cTn>
                                        <p:tgtEl>
                                          <p:spTgt spid="215"/>
                                        </p:tgtEl>
                                        <p:attrNameLst>
                                          <p:attrName>style.visibility</p:attrName>
                                        </p:attrNameLst>
                                      </p:cBhvr>
                                      <p:to>
                                        <p:strVal val="visible"/>
                                      </p:to>
                                    </p:set>
                                    <p:animEffect transition="in" filter="fade">
                                      <p:cBhvr>
                                        <p:cTn id="87" dur="500"/>
                                        <p:tgtEl>
                                          <p:spTgt spid="215"/>
                                        </p:tgtEl>
                                      </p:cBhvr>
                                    </p:animEffect>
                                  </p:childTnLst>
                                </p:cTn>
                              </p:par>
                              <p:par>
                                <p:cTn id="88" presetID="10" presetClass="entr" presetSubtype="0" fill="hold" nodeType="withEffect">
                                  <p:stCondLst>
                                    <p:cond delay="0"/>
                                  </p:stCondLst>
                                  <p:childTnLst>
                                    <p:set>
                                      <p:cBhvr>
                                        <p:cTn id="89" dur="1" fill="hold">
                                          <p:stCondLst>
                                            <p:cond delay="0"/>
                                          </p:stCondLst>
                                        </p:cTn>
                                        <p:tgtEl>
                                          <p:spTgt spid="218"/>
                                        </p:tgtEl>
                                        <p:attrNameLst>
                                          <p:attrName>style.visibility</p:attrName>
                                        </p:attrNameLst>
                                      </p:cBhvr>
                                      <p:to>
                                        <p:strVal val="visible"/>
                                      </p:to>
                                    </p:set>
                                    <p:animEffect transition="in" filter="fade">
                                      <p:cBhvr>
                                        <p:cTn id="90" dur="500"/>
                                        <p:tgtEl>
                                          <p:spTgt spid="218"/>
                                        </p:tgtEl>
                                      </p:cBhvr>
                                    </p:animEffect>
                                  </p:childTnLst>
                                </p:cTn>
                              </p:par>
                              <p:par>
                                <p:cTn id="91" presetID="10" presetClass="entr" presetSubtype="0" fill="hold" nodeType="withEffect">
                                  <p:stCondLst>
                                    <p:cond delay="0"/>
                                  </p:stCondLst>
                                  <p:childTnLst>
                                    <p:set>
                                      <p:cBhvr>
                                        <p:cTn id="92" dur="1" fill="hold">
                                          <p:stCondLst>
                                            <p:cond delay="0"/>
                                          </p:stCondLst>
                                        </p:cTn>
                                        <p:tgtEl>
                                          <p:spTgt spid="221"/>
                                        </p:tgtEl>
                                        <p:attrNameLst>
                                          <p:attrName>style.visibility</p:attrName>
                                        </p:attrNameLst>
                                      </p:cBhvr>
                                      <p:to>
                                        <p:strVal val="visible"/>
                                      </p:to>
                                    </p:set>
                                    <p:animEffect transition="in" filter="fade">
                                      <p:cBhvr>
                                        <p:cTn id="93" dur="500"/>
                                        <p:tgtEl>
                                          <p:spTgt spid="221"/>
                                        </p:tgtEl>
                                      </p:cBhvr>
                                    </p:animEffect>
                                  </p:childTnLst>
                                </p:cTn>
                              </p:par>
                            </p:childTnLst>
                          </p:cTn>
                        </p:par>
                        <p:par>
                          <p:cTn id="94" fill="hold">
                            <p:stCondLst>
                              <p:cond delay="2500"/>
                            </p:stCondLst>
                            <p:childTnLst>
                              <p:par>
                                <p:cTn id="95" presetID="49" presetClass="path" presetSubtype="0" accel="50000" decel="50000" fill="hold" nodeType="afterEffect">
                                  <p:stCondLst>
                                    <p:cond delay="0"/>
                                  </p:stCondLst>
                                  <p:childTnLst>
                                    <p:animMotion origin="layout" path="M 0.00034 -0.00556 L 0.16666 0.34329 " pathEditMode="relative" rAng="0" ptsTypes="AA">
                                      <p:cBhvr>
                                        <p:cTn id="96" dur="2000" fill="hold"/>
                                        <p:tgtEl>
                                          <p:spTgt spid="169"/>
                                        </p:tgtEl>
                                        <p:attrNameLst>
                                          <p:attrName>ppt_x</p:attrName>
                                          <p:attrName>ppt_y</p:attrName>
                                        </p:attrNameLst>
                                      </p:cBhvr>
                                      <p:rCtr x="8300" y="17400"/>
                                    </p:animMotion>
                                  </p:childTnLst>
                                </p:cTn>
                              </p:par>
                              <p:par>
                                <p:cTn id="97" presetID="49" presetClass="path" presetSubtype="0" accel="50000" decel="50000" fill="hold" nodeType="withEffect">
                                  <p:stCondLst>
                                    <p:cond delay="0"/>
                                  </p:stCondLst>
                                  <p:childTnLst>
                                    <p:animMotion origin="layout" path="M 0.00139 -0.00556 L -3.33333E-6 0.32917 " pathEditMode="relative" rAng="0" ptsTypes="AA">
                                      <p:cBhvr>
                                        <p:cTn id="98" dur="2000" fill="hold"/>
                                        <p:tgtEl>
                                          <p:spTgt spid="104"/>
                                        </p:tgtEl>
                                        <p:attrNameLst>
                                          <p:attrName>ppt_x</p:attrName>
                                          <p:attrName>ppt_y</p:attrName>
                                        </p:attrNameLst>
                                      </p:cBhvr>
                                      <p:rCtr x="-100" y="16700"/>
                                    </p:animMotion>
                                  </p:childTnLst>
                                </p:cTn>
                              </p:par>
                              <p:par>
                                <p:cTn id="99" presetID="49" presetClass="path" presetSubtype="0" accel="50000" decel="50000" fill="hold" nodeType="withEffect">
                                  <p:stCondLst>
                                    <p:cond delay="0"/>
                                  </p:stCondLst>
                                  <p:childTnLst>
                                    <p:animMotion origin="layout" path="M -0.00417 0.01666 L -0.16667 0.33681 " pathEditMode="relative" rAng="0" ptsTypes="AA">
                                      <p:cBhvr>
                                        <p:cTn id="100" dur="2000" fill="hold"/>
                                        <p:tgtEl>
                                          <p:spTgt spid="173"/>
                                        </p:tgtEl>
                                        <p:attrNameLst>
                                          <p:attrName>ppt_x</p:attrName>
                                          <p:attrName>ppt_y</p:attrName>
                                        </p:attrNameLst>
                                      </p:cBhvr>
                                      <p:rCtr x="-8100" y="16000"/>
                                    </p:animMotion>
                                  </p:childTnLst>
                                </p:cTn>
                              </p:par>
                              <p:par>
                                <p:cTn id="101" presetID="49" presetClass="path" presetSubtype="0" accel="50000" decel="50000" fill="hold" nodeType="withEffect">
                                  <p:stCondLst>
                                    <p:cond delay="0"/>
                                  </p:stCondLst>
                                  <p:childTnLst>
                                    <p:animMotion origin="layout" path="M -0.00416 0.00555 L -0.33333 0.3368 " pathEditMode="relative" rAng="0" ptsTypes="AA">
                                      <p:cBhvr>
                                        <p:cTn id="102" dur="2000" fill="hold"/>
                                        <p:tgtEl>
                                          <p:spTgt spid="174"/>
                                        </p:tgtEl>
                                        <p:attrNameLst>
                                          <p:attrName>ppt_x</p:attrName>
                                          <p:attrName>ppt_y</p:attrName>
                                        </p:attrNameLst>
                                      </p:cBhvr>
                                      <p:rCtr x="-16500" y="16600"/>
                                    </p:animMotion>
                                  </p:childTnLst>
                                </p:cTn>
                              </p:par>
                            </p:childTnLst>
                          </p:cTn>
                        </p:par>
                        <p:par>
                          <p:cTn id="103" fill="hold">
                            <p:stCondLst>
                              <p:cond delay="4500"/>
                            </p:stCondLst>
                            <p:childTnLst>
                              <p:par>
                                <p:cTn id="104" presetID="10" presetClass="entr" presetSubtype="0" fill="hold" nodeType="afterEffect">
                                  <p:stCondLst>
                                    <p:cond delay="0"/>
                                  </p:stCondLst>
                                  <p:childTnLst>
                                    <p:set>
                                      <p:cBhvr>
                                        <p:cTn id="105" dur="1" fill="hold">
                                          <p:stCondLst>
                                            <p:cond delay="0"/>
                                          </p:stCondLst>
                                        </p:cTn>
                                        <p:tgtEl>
                                          <p:spTgt spid="200"/>
                                        </p:tgtEl>
                                        <p:attrNameLst>
                                          <p:attrName>style.visibility</p:attrName>
                                        </p:attrNameLst>
                                      </p:cBhvr>
                                      <p:to>
                                        <p:strVal val="visible"/>
                                      </p:to>
                                    </p:set>
                                    <p:animEffect transition="in" filter="fade">
                                      <p:cBhvr>
                                        <p:cTn id="106" dur="500"/>
                                        <p:tgtEl>
                                          <p:spTgt spid="200"/>
                                        </p:tgtEl>
                                      </p:cBhvr>
                                    </p:animEffect>
                                  </p:childTnLst>
                                </p:cTn>
                              </p:par>
                              <p:par>
                                <p:cTn id="107" presetID="10" presetClass="entr" presetSubtype="0" fill="hold" nodeType="withEffect">
                                  <p:stCondLst>
                                    <p:cond delay="0"/>
                                  </p:stCondLst>
                                  <p:childTnLst>
                                    <p:set>
                                      <p:cBhvr>
                                        <p:cTn id="108" dur="1" fill="hold">
                                          <p:stCondLst>
                                            <p:cond delay="0"/>
                                          </p:stCondLst>
                                        </p:cTn>
                                        <p:tgtEl>
                                          <p:spTgt spid="203"/>
                                        </p:tgtEl>
                                        <p:attrNameLst>
                                          <p:attrName>style.visibility</p:attrName>
                                        </p:attrNameLst>
                                      </p:cBhvr>
                                      <p:to>
                                        <p:strVal val="visible"/>
                                      </p:to>
                                    </p:set>
                                    <p:animEffect transition="in" filter="fade">
                                      <p:cBhvr>
                                        <p:cTn id="109" dur="500"/>
                                        <p:tgtEl>
                                          <p:spTgt spid="203"/>
                                        </p:tgtEl>
                                      </p:cBhvr>
                                    </p:animEffect>
                                  </p:childTnLst>
                                </p:cTn>
                              </p:par>
                              <p:par>
                                <p:cTn id="110" presetID="10" presetClass="entr" presetSubtype="0" fill="hold" nodeType="withEffect">
                                  <p:stCondLst>
                                    <p:cond delay="0"/>
                                  </p:stCondLst>
                                  <p:childTnLst>
                                    <p:set>
                                      <p:cBhvr>
                                        <p:cTn id="111" dur="1" fill="hold">
                                          <p:stCondLst>
                                            <p:cond delay="0"/>
                                          </p:stCondLst>
                                        </p:cTn>
                                        <p:tgtEl>
                                          <p:spTgt spid="206"/>
                                        </p:tgtEl>
                                        <p:attrNameLst>
                                          <p:attrName>style.visibility</p:attrName>
                                        </p:attrNameLst>
                                      </p:cBhvr>
                                      <p:to>
                                        <p:strVal val="visible"/>
                                      </p:to>
                                    </p:set>
                                    <p:animEffect transition="in" filter="fade">
                                      <p:cBhvr>
                                        <p:cTn id="112" dur="500"/>
                                        <p:tgtEl>
                                          <p:spTgt spid="206"/>
                                        </p:tgtEl>
                                      </p:cBhvr>
                                    </p:animEffect>
                                  </p:childTnLst>
                                </p:cTn>
                              </p:par>
                              <p:par>
                                <p:cTn id="113" presetID="10" presetClass="entr" presetSubtype="0" fill="hold" nodeType="withEffect">
                                  <p:stCondLst>
                                    <p:cond delay="0"/>
                                  </p:stCondLst>
                                  <p:childTnLst>
                                    <p:set>
                                      <p:cBhvr>
                                        <p:cTn id="114" dur="1" fill="hold">
                                          <p:stCondLst>
                                            <p:cond delay="0"/>
                                          </p:stCondLst>
                                        </p:cTn>
                                        <p:tgtEl>
                                          <p:spTgt spid="209"/>
                                        </p:tgtEl>
                                        <p:attrNameLst>
                                          <p:attrName>style.visibility</p:attrName>
                                        </p:attrNameLst>
                                      </p:cBhvr>
                                      <p:to>
                                        <p:strVal val="visible"/>
                                      </p:to>
                                    </p:set>
                                    <p:animEffect transition="in" filter="fade">
                                      <p:cBhvr>
                                        <p:cTn id="115" dur="500"/>
                                        <p:tgtEl>
                                          <p:spTgt spid="209"/>
                                        </p:tgtEl>
                                      </p:cBhvr>
                                    </p:animEffect>
                                  </p:childTnLst>
                                </p:cTn>
                              </p:par>
                            </p:childTnLst>
                          </p:cTn>
                        </p:par>
                        <p:par>
                          <p:cTn id="116" fill="hold">
                            <p:stCondLst>
                              <p:cond delay="5000"/>
                            </p:stCondLst>
                            <p:childTnLst>
                              <p:par>
                                <p:cTn id="117" presetID="49" presetClass="path" presetSubtype="0" accel="50000" decel="50000" fill="hold" nodeType="afterEffect">
                                  <p:stCondLst>
                                    <p:cond delay="0"/>
                                  </p:stCondLst>
                                  <p:childTnLst>
                                    <p:animMotion origin="layout" path="M 3.33333E-6 3.21924E-6 L 0.33038 0.33094 " pathEditMode="relative" rAng="0" ptsTypes="AA">
                                      <p:cBhvr>
                                        <p:cTn id="118" dur="2000" fill="hold"/>
                                        <p:tgtEl>
                                          <p:spTgt spid="168"/>
                                        </p:tgtEl>
                                        <p:attrNameLst>
                                          <p:attrName>ppt_x</p:attrName>
                                          <p:attrName>ppt_y</p:attrName>
                                        </p:attrNameLst>
                                      </p:cBhvr>
                                      <p:rCtr x="16500" y="16500"/>
                                    </p:animMotion>
                                  </p:childTnLst>
                                </p:cTn>
                              </p:par>
                              <p:par>
                                <p:cTn id="119" presetID="49" presetClass="path" presetSubtype="0" accel="50000" decel="50000" fill="hold" nodeType="withEffect">
                                  <p:stCondLst>
                                    <p:cond delay="0"/>
                                  </p:stCondLst>
                                  <p:childTnLst>
                                    <p:animMotion origin="layout" path="M -3.33333E-6 -0.00555 L 0.17084 0.3331 " pathEditMode="relative" rAng="0" ptsTypes="AA">
                                      <p:cBhvr>
                                        <p:cTn id="120" dur="2000" fill="hold"/>
                                        <p:tgtEl>
                                          <p:spTgt spid="170"/>
                                        </p:tgtEl>
                                        <p:attrNameLst>
                                          <p:attrName>ppt_x</p:attrName>
                                          <p:attrName>ppt_y</p:attrName>
                                        </p:attrNameLst>
                                      </p:cBhvr>
                                      <p:rCtr x="8500" y="16900"/>
                                    </p:animMotion>
                                  </p:childTnLst>
                                </p:cTn>
                              </p:par>
                              <p:par>
                                <p:cTn id="121" presetID="49" presetClass="path" presetSubtype="0" accel="50000" decel="50000" fill="hold" nodeType="withEffect">
                                  <p:stCondLst>
                                    <p:cond delay="0"/>
                                  </p:stCondLst>
                                  <p:childTnLst>
                                    <p:animMotion origin="layout" path="M 0.00122 -0.00856 L 0.00538 0.33533 " pathEditMode="relative" rAng="0" ptsTypes="AA">
                                      <p:cBhvr>
                                        <p:cTn id="122" dur="2000" fill="hold"/>
                                        <p:tgtEl>
                                          <p:spTgt spid="92"/>
                                        </p:tgtEl>
                                        <p:attrNameLst>
                                          <p:attrName>ppt_x</p:attrName>
                                          <p:attrName>ppt_y</p:attrName>
                                        </p:attrNameLst>
                                      </p:cBhvr>
                                      <p:rCtr x="200" y="17200"/>
                                    </p:animMotion>
                                  </p:childTnLst>
                                </p:cTn>
                              </p:par>
                              <p:par>
                                <p:cTn id="123" presetID="49" presetClass="path" presetSubtype="0" accel="50000" decel="50000" fill="hold" nodeType="withEffect">
                                  <p:stCondLst>
                                    <p:cond delay="0"/>
                                  </p:stCondLst>
                                  <p:childTnLst>
                                    <p:animMotion origin="layout" path="M -0.00261 -0.00671 L -0.16632 0.33464 " pathEditMode="relative" rAng="0" ptsTypes="AA">
                                      <p:cBhvr>
                                        <p:cTn id="124" dur="2000" fill="hold"/>
                                        <p:tgtEl>
                                          <p:spTgt spid="75"/>
                                        </p:tgtEl>
                                        <p:attrNameLst>
                                          <p:attrName>ppt_x</p:attrName>
                                          <p:attrName>ppt_y</p:attrName>
                                        </p:attrNameLst>
                                      </p:cBhvr>
                                      <p:rCtr x="-8200" y="17100"/>
                                    </p:animMotion>
                                  </p:childTnLst>
                                </p:cTn>
                              </p:par>
                            </p:childTnLst>
                          </p:cTn>
                        </p:par>
                        <p:par>
                          <p:cTn id="125" fill="hold">
                            <p:stCondLst>
                              <p:cond delay="7000"/>
                            </p:stCondLst>
                            <p:childTnLst>
                              <p:par>
                                <p:cTn id="126" presetID="10" presetClass="entr" presetSubtype="0" fill="hold" nodeType="afterEffect">
                                  <p:stCondLst>
                                    <p:cond delay="0"/>
                                  </p:stCondLst>
                                  <p:childTnLst>
                                    <p:set>
                                      <p:cBhvr>
                                        <p:cTn id="127" dur="1" fill="hold">
                                          <p:stCondLst>
                                            <p:cond delay="0"/>
                                          </p:stCondLst>
                                        </p:cTn>
                                        <p:tgtEl>
                                          <p:spTgt spid="188"/>
                                        </p:tgtEl>
                                        <p:attrNameLst>
                                          <p:attrName>style.visibility</p:attrName>
                                        </p:attrNameLst>
                                      </p:cBhvr>
                                      <p:to>
                                        <p:strVal val="visible"/>
                                      </p:to>
                                    </p:set>
                                    <p:animEffect transition="in" filter="fade">
                                      <p:cBhvr>
                                        <p:cTn id="128" dur="500"/>
                                        <p:tgtEl>
                                          <p:spTgt spid="188"/>
                                        </p:tgtEl>
                                      </p:cBhvr>
                                    </p:animEffect>
                                  </p:childTnLst>
                                </p:cTn>
                              </p:par>
                              <p:par>
                                <p:cTn id="129" presetID="10" presetClass="entr" presetSubtype="0" fill="hold" nodeType="withEffect">
                                  <p:stCondLst>
                                    <p:cond delay="0"/>
                                  </p:stCondLst>
                                  <p:childTnLst>
                                    <p:set>
                                      <p:cBhvr>
                                        <p:cTn id="130" dur="1" fill="hold">
                                          <p:stCondLst>
                                            <p:cond delay="0"/>
                                          </p:stCondLst>
                                        </p:cTn>
                                        <p:tgtEl>
                                          <p:spTgt spid="191"/>
                                        </p:tgtEl>
                                        <p:attrNameLst>
                                          <p:attrName>style.visibility</p:attrName>
                                        </p:attrNameLst>
                                      </p:cBhvr>
                                      <p:to>
                                        <p:strVal val="visible"/>
                                      </p:to>
                                    </p:set>
                                    <p:animEffect transition="in" filter="fade">
                                      <p:cBhvr>
                                        <p:cTn id="131" dur="500"/>
                                        <p:tgtEl>
                                          <p:spTgt spid="191"/>
                                        </p:tgtEl>
                                      </p:cBhvr>
                                    </p:animEffect>
                                  </p:childTnLst>
                                </p:cTn>
                              </p:par>
                              <p:par>
                                <p:cTn id="132" presetID="10" presetClass="entr" presetSubtype="0" fill="hold" nodeType="withEffect">
                                  <p:stCondLst>
                                    <p:cond delay="0"/>
                                  </p:stCondLst>
                                  <p:childTnLst>
                                    <p:set>
                                      <p:cBhvr>
                                        <p:cTn id="133" dur="1" fill="hold">
                                          <p:stCondLst>
                                            <p:cond delay="0"/>
                                          </p:stCondLst>
                                        </p:cTn>
                                        <p:tgtEl>
                                          <p:spTgt spid="194"/>
                                        </p:tgtEl>
                                        <p:attrNameLst>
                                          <p:attrName>style.visibility</p:attrName>
                                        </p:attrNameLst>
                                      </p:cBhvr>
                                      <p:to>
                                        <p:strVal val="visible"/>
                                      </p:to>
                                    </p:set>
                                    <p:animEffect transition="in" filter="fade">
                                      <p:cBhvr>
                                        <p:cTn id="134" dur="500"/>
                                        <p:tgtEl>
                                          <p:spTgt spid="194"/>
                                        </p:tgtEl>
                                      </p:cBhvr>
                                    </p:animEffect>
                                  </p:childTnLst>
                                </p:cTn>
                              </p:par>
                              <p:par>
                                <p:cTn id="135" presetID="10" presetClass="entr" presetSubtype="0" fill="hold" nodeType="withEffect">
                                  <p:stCondLst>
                                    <p:cond delay="0"/>
                                  </p:stCondLst>
                                  <p:childTnLst>
                                    <p:set>
                                      <p:cBhvr>
                                        <p:cTn id="136" dur="1" fill="hold">
                                          <p:stCondLst>
                                            <p:cond delay="0"/>
                                          </p:stCondLst>
                                        </p:cTn>
                                        <p:tgtEl>
                                          <p:spTgt spid="197"/>
                                        </p:tgtEl>
                                        <p:attrNameLst>
                                          <p:attrName>style.visibility</p:attrName>
                                        </p:attrNameLst>
                                      </p:cBhvr>
                                      <p:to>
                                        <p:strVal val="visible"/>
                                      </p:to>
                                    </p:set>
                                    <p:animEffect transition="in" filter="fade">
                                      <p:cBhvr>
                                        <p:cTn id="137" dur="500"/>
                                        <p:tgtEl>
                                          <p:spTgt spid="197"/>
                                        </p:tgtEl>
                                      </p:cBhvr>
                                    </p:animEffect>
                                  </p:childTnLst>
                                </p:cTn>
                              </p:par>
                            </p:childTnLst>
                          </p:cTn>
                        </p:par>
                        <p:par>
                          <p:cTn id="138" fill="hold">
                            <p:stCondLst>
                              <p:cond delay="7500"/>
                            </p:stCondLst>
                            <p:childTnLst>
                              <p:par>
                                <p:cTn id="139" presetID="49" presetClass="path" presetSubtype="0" accel="50000" decel="50000" fill="hold" nodeType="afterEffect">
                                  <p:stCondLst>
                                    <p:cond delay="0"/>
                                  </p:stCondLst>
                                  <p:childTnLst>
                                    <p:animMotion origin="layout" path="M 3.33333E-6 3.21924E-6 L 0.49965 0.33626 " pathEditMode="relative" rAng="0" ptsTypes="AA">
                                      <p:cBhvr>
                                        <p:cTn id="140" dur="2000" fill="hold"/>
                                        <p:tgtEl>
                                          <p:spTgt spid="167"/>
                                        </p:tgtEl>
                                        <p:attrNameLst>
                                          <p:attrName>ppt_x</p:attrName>
                                          <p:attrName>ppt_y</p:attrName>
                                        </p:attrNameLst>
                                      </p:cBhvr>
                                      <p:rCtr x="25000" y="16800"/>
                                    </p:animMotion>
                                  </p:childTnLst>
                                </p:cTn>
                              </p:par>
                              <p:par>
                                <p:cTn id="141" presetID="49" presetClass="path" presetSubtype="0" accel="50000" decel="50000" fill="hold" nodeType="withEffect">
                                  <p:stCondLst>
                                    <p:cond delay="0"/>
                                  </p:stCondLst>
                                  <p:childTnLst>
                                    <p:animMotion origin="layout" path="M -0.00416 2.94172E-6 L 0.33334 0.33857 " pathEditMode="relative" rAng="0" ptsTypes="AA">
                                      <p:cBhvr>
                                        <p:cTn id="142" dur="2000" fill="hold"/>
                                        <p:tgtEl>
                                          <p:spTgt spid="171"/>
                                        </p:tgtEl>
                                        <p:attrNameLst>
                                          <p:attrName>ppt_x</p:attrName>
                                          <p:attrName>ppt_y</p:attrName>
                                        </p:attrNameLst>
                                      </p:cBhvr>
                                      <p:rCtr x="16900" y="16900"/>
                                    </p:animMotion>
                                  </p:childTnLst>
                                </p:cTn>
                              </p:par>
                              <p:par>
                                <p:cTn id="143" presetID="49" presetClass="path" presetSubtype="0" accel="50000" decel="50000" fill="hold" nodeType="withEffect">
                                  <p:stCondLst>
                                    <p:cond delay="0"/>
                                  </p:stCondLst>
                                  <p:childTnLst>
                                    <p:animMotion origin="layout" path="M 1.11022E-16 4.0518E-6 L 0.16563 0.33695 " pathEditMode="relative" rAng="0" ptsTypes="AA">
                                      <p:cBhvr>
                                        <p:cTn id="144" dur="2000" fill="hold"/>
                                        <p:tgtEl>
                                          <p:spTgt spid="87"/>
                                        </p:tgtEl>
                                        <p:attrNameLst>
                                          <p:attrName>ppt_x</p:attrName>
                                          <p:attrName>ppt_y</p:attrName>
                                        </p:attrNameLst>
                                      </p:cBhvr>
                                      <p:rCtr x="8300" y="16800"/>
                                    </p:animMotion>
                                  </p:childTnLst>
                                </p:cTn>
                              </p:par>
                              <p:par>
                                <p:cTn id="145" presetID="49" presetClass="path" presetSubtype="0" accel="50000" decel="50000" fill="hold" nodeType="withEffect">
                                  <p:stCondLst>
                                    <p:cond delay="0"/>
                                  </p:stCondLst>
                                  <p:childTnLst>
                                    <p:animMotion origin="layout" path="M 3.33333E-6 4.0518E-6 L 0.00416 0.33117 " pathEditMode="relative" rAng="0" ptsTypes="AA">
                                      <p:cBhvr>
                                        <p:cTn id="146" dur="2000" fill="hold"/>
                                        <p:tgtEl>
                                          <p:spTgt spid="80"/>
                                        </p:tgtEl>
                                        <p:attrNameLst>
                                          <p:attrName>ppt_x</p:attrName>
                                          <p:attrName>ppt_y</p:attrName>
                                        </p:attrNameLst>
                                      </p:cBhvr>
                                      <p:rCtr x="200" y="16600"/>
                                    </p:animMotion>
                                  </p:childTnLst>
                                </p:cTn>
                              </p:par>
                            </p:childTnLst>
                          </p:cTn>
                        </p:par>
                        <p:par>
                          <p:cTn id="147" fill="hold">
                            <p:stCondLst>
                              <p:cond delay="9500"/>
                            </p:stCondLst>
                            <p:childTnLst>
                              <p:par>
                                <p:cTn id="148" presetID="10" presetClass="entr" presetSubtype="0" fill="hold" nodeType="afterEffect">
                                  <p:stCondLst>
                                    <p:cond delay="0"/>
                                  </p:stCondLst>
                                  <p:childTnLst>
                                    <p:set>
                                      <p:cBhvr>
                                        <p:cTn id="149" dur="1" fill="hold">
                                          <p:stCondLst>
                                            <p:cond delay="0"/>
                                          </p:stCondLst>
                                        </p:cTn>
                                        <p:tgtEl>
                                          <p:spTgt spid="176"/>
                                        </p:tgtEl>
                                        <p:attrNameLst>
                                          <p:attrName>style.visibility</p:attrName>
                                        </p:attrNameLst>
                                      </p:cBhvr>
                                      <p:to>
                                        <p:strVal val="visible"/>
                                      </p:to>
                                    </p:set>
                                    <p:animEffect transition="in" filter="fade">
                                      <p:cBhvr>
                                        <p:cTn id="150" dur="500"/>
                                        <p:tgtEl>
                                          <p:spTgt spid="176"/>
                                        </p:tgtEl>
                                      </p:cBhvr>
                                    </p:animEffect>
                                  </p:childTnLst>
                                </p:cTn>
                              </p:par>
                              <p:par>
                                <p:cTn id="151" presetID="10" presetClass="entr" presetSubtype="0" fill="hold" nodeType="withEffect">
                                  <p:stCondLst>
                                    <p:cond delay="0"/>
                                  </p:stCondLst>
                                  <p:childTnLst>
                                    <p:set>
                                      <p:cBhvr>
                                        <p:cTn id="152" dur="1" fill="hold">
                                          <p:stCondLst>
                                            <p:cond delay="0"/>
                                          </p:stCondLst>
                                        </p:cTn>
                                        <p:tgtEl>
                                          <p:spTgt spid="179"/>
                                        </p:tgtEl>
                                        <p:attrNameLst>
                                          <p:attrName>style.visibility</p:attrName>
                                        </p:attrNameLst>
                                      </p:cBhvr>
                                      <p:to>
                                        <p:strVal val="visible"/>
                                      </p:to>
                                    </p:set>
                                    <p:animEffect transition="in" filter="fade">
                                      <p:cBhvr>
                                        <p:cTn id="153" dur="500"/>
                                        <p:tgtEl>
                                          <p:spTgt spid="179"/>
                                        </p:tgtEl>
                                      </p:cBhvr>
                                    </p:animEffect>
                                  </p:childTnLst>
                                </p:cTn>
                              </p:par>
                              <p:par>
                                <p:cTn id="154" presetID="10" presetClass="entr" presetSubtype="0" fill="hold" nodeType="withEffect">
                                  <p:stCondLst>
                                    <p:cond delay="0"/>
                                  </p:stCondLst>
                                  <p:childTnLst>
                                    <p:set>
                                      <p:cBhvr>
                                        <p:cTn id="155" dur="1" fill="hold">
                                          <p:stCondLst>
                                            <p:cond delay="0"/>
                                          </p:stCondLst>
                                        </p:cTn>
                                        <p:tgtEl>
                                          <p:spTgt spid="182"/>
                                        </p:tgtEl>
                                        <p:attrNameLst>
                                          <p:attrName>style.visibility</p:attrName>
                                        </p:attrNameLst>
                                      </p:cBhvr>
                                      <p:to>
                                        <p:strVal val="visible"/>
                                      </p:to>
                                    </p:set>
                                    <p:animEffect transition="in" filter="fade">
                                      <p:cBhvr>
                                        <p:cTn id="156" dur="500"/>
                                        <p:tgtEl>
                                          <p:spTgt spid="182"/>
                                        </p:tgtEl>
                                      </p:cBhvr>
                                    </p:animEffect>
                                  </p:childTnLst>
                                </p:cTn>
                              </p:par>
                              <p:par>
                                <p:cTn id="157" presetID="10" presetClass="entr" presetSubtype="0" fill="hold" nodeType="withEffect">
                                  <p:stCondLst>
                                    <p:cond delay="0"/>
                                  </p:stCondLst>
                                  <p:childTnLst>
                                    <p:set>
                                      <p:cBhvr>
                                        <p:cTn id="158" dur="1" fill="hold">
                                          <p:stCondLst>
                                            <p:cond delay="0"/>
                                          </p:stCondLst>
                                        </p:cTn>
                                        <p:tgtEl>
                                          <p:spTgt spid="185"/>
                                        </p:tgtEl>
                                        <p:attrNameLst>
                                          <p:attrName>style.visibility</p:attrName>
                                        </p:attrNameLst>
                                      </p:cBhvr>
                                      <p:to>
                                        <p:strVal val="visible"/>
                                      </p:to>
                                    </p:set>
                                    <p:animEffect transition="in" filter="fade">
                                      <p:cBhvr>
                                        <p:cTn id="159"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24" grpId="0" animBg="1"/>
      <p:bldP spid="2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sp>
        <p:nvSpPr>
          <p:cNvPr id="22" name="Rounded Rectangle 21"/>
          <p:cNvSpPr/>
          <p:nvPr/>
        </p:nvSpPr>
        <p:spPr>
          <a:xfrm>
            <a:off x="1905000" y="381000"/>
            <a:ext cx="5791200" cy="533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3" name="TextBox 22"/>
          <p:cNvSpPr txBox="1"/>
          <p:nvPr/>
        </p:nvSpPr>
        <p:spPr>
          <a:xfrm>
            <a:off x="1981200" y="391180"/>
            <a:ext cx="5638800" cy="461665"/>
          </a:xfrm>
          <a:prstGeom prst="rect">
            <a:avLst/>
          </a:prstGeom>
          <a:noFill/>
        </p:spPr>
        <p:txBody>
          <a:bodyPr vert="horz" wrap="square" rtlCol="0">
            <a:spAutoFit/>
          </a:bodyPr>
          <a:lstStyle/>
          <a:p>
            <a:pPr algn="ctr"/>
            <a:r>
              <a:rPr lang="en-US" sz="2400" b="1" smtClean="0">
                <a:solidFill>
                  <a:schemeClr val="bg1"/>
                </a:solidFill>
                <a:latin typeface="Times New Roman" pitchFamily="18" charset="0"/>
                <a:cs typeface="Times New Roman" pitchFamily="18" charset="0"/>
              </a:rPr>
              <a:t>CÁC KỸ THUẬT DẠY HỌC TÍCH CỰC</a:t>
            </a:r>
            <a:endParaRPr lang="en-US" sz="2400" b="1">
              <a:solidFill>
                <a:schemeClr val="bg1"/>
              </a:solidFill>
              <a:latin typeface="Times New Roman" pitchFamily="18" charset="0"/>
              <a:cs typeface="Times New Roman" pitchFamily="18" charset="0"/>
            </a:endParaRPr>
          </a:p>
        </p:txBody>
      </p:sp>
      <p:sp>
        <p:nvSpPr>
          <p:cNvPr id="24" name="TextBox 23"/>
          <p:cNvSpPr txBox="1"/>
          <p:nvPr/>
        </p:nvSpPr>
        <p:spPr>
          <a:xfrm>
            <a:off x="381000" y="990600"/>
            <a:ext cx="4419600" cy="461665"/>
          </a:xfrm>
          <a:prstGeom prst="rect">
            <a:avLst/>
          </a:prstGeom>
          <a:noFill/>
        </p:spPr>
        <p:txBody>
          <a:bodyPr wrap="square" rtlCol="0">
            <a:spAutoFit/>
          </a:bodyPr>
          <a:lstStyle/>
          <a:p>
            <a:r>
              <a:rPr lang="en-US" sz="2400" b="1" smtClean="0"/>
              <a:t>1. Kỹ thuật khăn trải bàn</a:t>
            </a:r>
            <a:endParaRPr lang="en-US" sz="2400" b="1"/>
          </a:p>
        </p:txBody>
      </p:sp>
      <p:sp>
        <p:nvSpPr>
          <p:cNvPr id="122" name="TextBox 121"/>
          <p:cNvSpPr txBox="1"/>
          <p:nvPr/>
        </p:nvSpPr>
        <p:spPr>
          <a:xfrm>
            <a:off x="381000" y="1748135"/>
            <a:ext cx="4419600" cy="461665"/>
          </a:xfrm>
          <a:prstGeom prst="rect">
            <a:avLst/>
          </a:prstGeom>
          <a:noFill/>
        </p:spPr>
        <p:txBody>
          <a:bodyPr wrap="square" rtlCol="0">
            <a:spAutoFit/>
          </a:bodyPr>
          <a:lstStyle/>
          <a:p>
            <a:r>
              <a:rPr lang="en-US" sz="2400" b="1" smtClean="0"/>
              <a:t>3. Kỹ thuật xyz</a:t>
            </a:r>
            <a:endParaRPr lang="en-US" sz="2400" b="1"/>
          </a:p>
        </p:txBody>
      </p:sp>
      <p:sp>
        <p:nvSpPr>
          <p:cNvPr id="29" name="TextBox 28"/>
          <p:cNvSpPr txBox="1"/>
          <p:nvPr/>
        </p:nvSpPr>
        <p:spPr>
          <a:xfrm>
            <a:off x="381000" y="1367135"/>
            <a:ext cx="4419600" cy="461665"/>
          </a:xfrm>
          <a:prstGeom prst="rect">
            <a:avLst/>
          </a:prstGeom>
          <a:noFill/>
        </p:spPr>
        <p:txBody>
          <a:bodyPr wrap="square" rtlCol="0">
            <a:spAutoFit/>
          </a:bodyPr>
          <a:lstStyle/>
          <a:p>
            <a:r>
              <a:rPr lang="en-US" sz="2400" b="1" smtClean="0"/>
              <a:t>2. Kỹ thuật các mảnh ghép</a:t>
            </a:r>
            <a:endParaRPr lang="en-US" sz="2400" b="1"/>
          </a:p>
        </p:txBody>
      </p:sp>
      <p:grpSp>
        <p:nvGrpSpPr>
          <p:cNvPr id="136" name="Group 135"/>
          <p:cNvGrpSpPr/>
          <p:nvPr/>
        </p:nvGrpSpPr>
        <p:grpSpPr>
          <a:xfrm>
            <a:off x="2743200" y="1981200"/>
            <a:ext cx="5943600" cy="3429000"/>
            <a:chOff x="2743200" y="1981200"/>
            <a:chExt cx="5943600" cy="3429000"/>
          </a:xfrm>
        </p:grpSpPr>
        <p:pic>
          <p:nvPicPr>
            <p:cNvPr id="31750" name="Picture 6" descr="C:\Users\Admin\Desktop\ANH LINH TINH\tem.jpg"/>
            <p:cNvPicPr>
              <a:picLocks noChangeAspect="1" noChangeArrowheads="1"/>
            </p:cNvPicPr>
            <p:nvPr/>
          </p:nvPicPr>
          <p:blipFill>
            <a:blip r:embed="rId4" cstate="print"/>
            <a:srcRect/>
            <a:stretch>
              <a:fillRect/>
            </a:stretch>
          </p:blipFill>
          <p:spPr bwMode="auto">
            <a:xfrm>
              <a:off x="2743200" y="1981200"/>
              <a:ext cx="5943600" cy="3429000"/>
            </a:xfrm>
            <a:prstGeom prst="rect">
              <a:avLst/>
            </a:prstGeom>
            <a:noFill/>
          </p:spPr>
        </p:pic>
        <p:sp>
          <p:nvSpPr>
            <p:cNvPr id="133" name="Rectangle 132"/>
            <p:cNvSpPr/>
            <p:nvPr/>
          </p:nvSpPr>
          <p:spPr>
            <a:xfrm>
              <a:off x="2895600" y="2286000"/>
              <a:ext cx="5486400" cy="281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745" name="Rectangle 1"/>
          <p:cNvSpPr>
            <a:spLocks noChangeArrowheads="1"/>
          </p:cNvSpPr>
          <p:nvPr/>
        </p:nvSpPr>
        <p:spPr bwMode="auto">
          <a:xfrm>
            <a:off x="3048000" y="2286000"/>
            <a:ext cx="541020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2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Mỗi nhóm </a:t>
            </a:r>
            <a:r>
              <a:rPr lang="it-IT" sz="2200" smtClean="0">
                <a:solidFill>
                  <a:srgbClr val="000000"/>
                </a:solidFill>
                <a:latin typeface="Arial" pitchFamily="34" charset="0"/>
                <a:ea typeface="Times New Roman" pitchFamily="18" charset="0"/>
                <a:cs typeface="Arial" pitchFamily="34" charset="0"/>
              </a:rPr>
              <a:t>có X</a:t>
            </a:r>
            <a:r>
              <a:rPr kumimoji="0" lang="it-IT" sz="2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người, mỗi người viết Y ý kiến trên một tờ giấy trong vòng Z phút về cách giải quyết 1 vấn đề và tiếp tục chuyển cho người bên cạnh</a:t>
            </a:r>
            <a:r>
              <a:rPr lang="it-IT" sz="2200" smtClean="0">
                <a:solidFill>
                  <a:srgbClr val="000000"/>
                </a:solidFill>
                <a:latin typeface="Arial" pitchFamily="34" charset="0"/>
                <a:ea typeface="Times New Roman" pitchFamily="18" charset="0"/>
                <a:cs typeface="Arial" pitchFamily="34" charset="0"/>
              </a:rPr>
              <a:t>.</a:t>
            </a:r>
            <a:endParaRPr kumimoji="0" lang="en-US" sz="2200" b="0" i="0" u="none" strike="noStrike" cap="none" normalizeH="0" baseline="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Tiếp tục như vậy cho đến khi tất cả mọi người đều viết ý kiến của mình, có thể lặp lại vòng khác.</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sz="22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 Con số X-Y-Z có thể thay đổi</a:t>
            </a:r>
            <a:r>
              <a:rPr lang="it-IT" sz="2200" smtClean="0">
                <a:solidFill>
                  <a:srgbClr val="000000"/>
                </a:solidFill>
                <a:latin typeface="Arial" pitchFamily="34" charset="0"/>
                <a:ea typeface="Times New Roman" pitchFamily="18" charset="0"/>
                <a:cs typeface="Arial" pitchFamily="34" charset="0"/>
              </a:rPr>
              <a:t>. </a:t>
            </a:r>
            <a:endParaRPr kumimoji="0" lang="it-IT" sz="22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wipe(up)">
                                      <p:cBhvr>
                                        <p:cTn id="7" dur="500"/>
                                        <p:tgtEl>
                                          <p:spTgt spid="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1745"/>
                                        </p:tgtEl>
                                        <p:attrNameLst>
                                          <p:attrName>style.visibility</p:attrName>
                                        </p:attrNameLst>
                                      </p:cBhvr>
                                      <p:to>
                                        <p:strVal val="visible"/>
                                      </p:to>
                                    </p:set>
                                    <p:animEffect transition="in" filter="wipe(up)">
                                      <p:cBhvr>
                                        <p:cTn id="12" dur="500"/>
                                        <p:tgtEl>
                                          <p:spTgt spid="31745"/>
                                        </p:tgtEl>
                                      </p:cBhvr>
                                    </p:animEffect>
                                  </p:childTnLst>
                                </p:cTn>
                              </p:par>
                              <p:par>
                                <p:cTn id="13" presetID="22" presetClass="entr" presetSubtype="1" fill="hold" nodeType="withEffect">
                                  <p:stCondLst>
                                    <p:cond delay="0"/>
                                  </p:stCondLst>
                                  <p:childTnLst>
                                    <p:set>
                                      <p:cBhvr>
                                        <p:cTn id="14" dur="1" fill="hold">
                                          <p:stCondLst>
                                            <p:cond delay="0"/>
                                          </p:stCondLst>
                                        </p:cTn>
                                        <p:tgtEl>
                                          <p:spTgt spid="136"/>
                                        </p:tgtEl>
                                        <p:attrNameLst>
                                          <p:attrName>style.visibility</p:attrName>
                                        </p:attrNameLst>
                                      </p:cBhvr>
                                      <p:to>
                                        <p:strVal val="visible"/>
                                      </p:to>
                                    </p:set>
                                    <p:animEffect transition="in" filter="wipe(up)">
                                      <p:cBhvr>
                                        <p:cTn id="15"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317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sp>
        <p:nvSpPr>
          <p:cNvPr id="22" name="Rounded Rectangle 21"/>
          <p:cNvSpPr/>
          <p:nvPr/>
        </p:nvSpPr>
        <p:spPr>
          <a:xfrm>
            <a:off x="1905000" y="381000"/>
            <a:ext cx="5791200" cy="533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3" name="TextBox 22"/>
          <p:cNvSpPr txBox="1"/>
          <p:nvPr/>
        </p:nvSpPr>
        <p:spPr>
          <a:xfrm>
            <a:off x="1981200" y="391180"/>
            <a:ext cx="5638800" cy="461665"/>
          </a:xfrm>
          <a:prstGeom prst="rect">
            <a:avLst/>
          </a:prstGeom>
          <a:noFill/>
        </p:spPr>
        <p:txBody>
          <a:bodyPr vert="horz" wrap="square" rtlCol="0">
            <a:spAutoFit/>
          </a:bodyPr>
          <a:lstStyle/>
          <a:p>
            <a:pPr algn="ctr"/>
            <a:r>
              <a:rPr lang="en-US" sz="2400" b="1" smtClean="0">
                <a:solidFill>
                  <a:schemeClr val="bg1"/>
                </a:solidFill>
                <a:latin typeface="Times New Roman" pitchFamily="18" charset="0"/>
                <a:cs typeface="Times New Roman" pitchFamily="18" charset="0"/>
              </a:rPr>
              <a:t>CÁC KỸ THUẬT DẠY HỌC TÍCH CỰC</a:t>
            </a:r>
            <a:endParaRPr lang="en-US" sz="2400" b="1">
              <a:solidFill>
                <a:schemeClr val="bg1"/>
              </a:solidFill>
              <a:latin typeface="Times New Roman" pitchFamily="18" charset="0"/>
              <a:cs typeface="Times New Roman" pitchFamily="18" charset="0"/>
            </a:endParaRPr>
          </a:p>
        </p:txBody>
      </p:sp>
      <p:sp>
        <p:nvSpPr>
          <p:cNvPr id="24" name="TextBox 23"/>
          <p:cNvSpPr txBox="1"/>
          <p:nvPr/>
        </p:nvSpPr>
        <p:spPr>
          <a:xfrm>
            <a:off x="381000" y="990600"/>
            <a:ext cx="4419600" cy="461665"/>
          </a:xfrm>
          <a:prstGeom prst="rect">
            <a:avLst/>
          </a:prstGeom>
          <a:noFill/>
        </p:spPr>
        <p:txBody>
          <a:bodyPr wrap="square" rtlCol="0">
            <a:spAutoFit/>
          </a:bodyPr>
          <a:lstStyle/>
          <a:p>
            <a:r>
              <a:rPr lang="en-US" sz="2400" b="1" smtClean="0"/>
              <a:t>1. Kỹ thuật khăn trải bàn</a:t>
            </a:r>
            <a:endParaRPr lang="en-US" sz="2400" b="1"/>
          </a:p>
        </p:txBody>
      </p:sp>
      <p:sp>
        <p:nvSpPr>
          <p:cNvPr id="122" name="TextBox 121"/>
          <p:cNvSpPr txBox="1"/>
          <p:nvPr/>
        </p:nvSpPr>
        <p:spPr>
          <a:xfrm>
            <a:off x="381000" y="1748135"/>
            <a:ext cx="4419600" cy="461665"/>
          </a:xfrm>
          <a:prstGeom prst="rect">
            <a:avLst/>
          </a:prstGeom>
          <a:noFill/>
        </p:spPr>
        <p:txBody>
          <a:bodyPr wrap="square" rtlCol="0">
            <a:spAutoFit/>
          </a:bodyPr>
          <a:lstStyle/>
          <a:p>
            <a:r>
              <a:rPr lang="en-US" sz="2400" b="1" smtClean="0"/>
              <a:t>3. Kỹ thuật xyz</a:t>
            </a:r>
            <a:endParaRPr lang="en-US" sz="2400" b="1"/>
          </a:p>
        </p:txBody>
      </p:sp>
      <p:sp>
        <p:nvSpPr>
          <p:cNvPr id="29" name="TextBox 28"/>
          <p:cNvSpPr txBox="1"/>
          <p:nvPr/>
        </p:nvSpPr>
        <p:spPr>
          <a:xfrm>
            <a:off x="381000" y="1367135"/>
            <a:ext cx="4419600" cy="461665"/>
          </a:xfrm>
          <a:prstGeom prst="rect">
            <a:avLst/>
          </a:prstGeom>
          <a:noFill/>
        </p:spPr>
        <p:txBody>
          <a:bodyPr wrap="square" rtlCol="0">
            <a:spAutoFit/>
          </a:bodyPr>
          <a:lstStyle/>
          <a:p>
            <a:r>
              <a:rPr lang="en-US" sz="2400" b="1" smtClean="0"/>
              <a:t>2. Kỹ thuật các mảnh ghép</a:t>
            </a:r>
            <a:endParaRPr lang="en-US" sz="2400" b="1"/>
          </a:p>
        </p:txBody>
      </p:sp>
      <p:grpSp>
        <p:nvGrpSpPr>
          <p:cNvPr id="6" name="Group 135"/>
          <p:cNvGrpSpPr/>
          <p:nvPr/>
        </p:nvGrpSpPr>
        <p:grpSpPr>
          <a:xfrm>
            <a:off x="2743200" y="1981200"/>
            <a:ext cx="5943600" cy="3429000"/>
            <a:chOff x="2743200" y="1981200"/>
            <a:chExt cx="5943600" cy="3429000"/>
          </a:xfrm>
        </p:grpSpPr>
        <p:pic>
          <p:nvPicPr>
            <p:cNvPr id="31750" name="Picture 6" descr="C:\Users\Admin\Desktop\ANH LINH TINH\tem.jpg"/>
            <p:cNvPicPr>
              <a:picLocks noChangeAspect="1" noChangeArrowheads="1"/>
            </p:cNvPicPr>
            <p:nvPr/>
          </p:nvPicPr>
          <p:blipFill>
            <a:blip r:embed="rId4" cstate="print"/>
            <a:srcRect/>
            <a:stretch>
              <a:fillRect/>
            </a:stretch>
          </p:blipFill>
          <p:spPr bwMode="auto">
            <a:xfrm>
              <a:off x="2743200" y="1981200"/>
              <a:ext cx="5943600" cy="3429000"/>
            </a:xfrm>
            <a:prstGeom prst="rect">
              <a:avLst/>
            </a:prstGeom>
            <a:noFill/>
          </p:spPr>
        </p:pic>
        <p:sp>
          <p:nvSpPr>
            <p:cNvPr id="133" name="Rectangle 132"/>
            <p:cNvSpPr/>
            <p:nvPr/>
          </p:nvSpPr>
          <p:spPr>
            <a:xfrm>
              <a:off x="2895600" y="2286000"/>
              <a:ext cx="5486400" cy="281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745" name="Rectangle 1"/>
          <p:cNvSpPr>
            <a:spLocks noChangeArrowheads="1"/>
          </p:cNvSpPr>
          <p:nvPr/>
        </p:nvSpPr>
        <p:spPr bwMode="auto">
          <a:xfrm>
            <a:off x="3048000" y="2122200"/>
            <a:ext cx="541020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it-IT" sz="2400" smtClean="0"/>
              <a:t>• HS được yêu cầu cho ý kiến phản hồi về một vấn đề nào đó (VD: nội dung buổi thảo luận, phương pháp tiến hành thảo luận...)</a:t>
            </a:r>
            <a:endParaRPr lang="en-US" sz="2400" smtClean="0"/>
          </a:p>
          <a:p>
            <a:pPr algn="just"/>
            <a:r>
              <a:rPr lang="it-IT" sz="2400" smtClean="0"/>
              <a:t>•Mỗi người cần viết ra: 3 điều tốt 3 điều chưa tốt; 3 đề nghị cải tiến. </a:t>
            </a:r>
            <a:endParaRPr lang="en-US" sz="2400" smtClean="0"/>
          </a:p>
          <a:p>
            <a:pPr algn="just"/>
            <a:r>
              <a:rPr lang="it-IT" sz="2400" smtClean="0"/>
              <a:t>•Sau khi thu thập ý kiến thì xử lý và thảo luận về các ý kiến phản hồi. </a:t>
            </a:r>
            <a:endParaRPr lang="en-US" sz="2400"/>
          </a:p>
        </p:txBody>
      </p:sp>
      <p:sp>
        <p:nvSpPr>
          <p:cNvPr id="28" name="TextBox 27"/>
          <p:cNvSpPr txBox="1"/>
          <p:nvPr/>
        </p:nvSpPr>
        <p:spPr>
          <a:xfrm>
            <a:off x="381000" y="2129135"/>
            <a:ext cx="4419600" cy="461665"/>
          </a:xfrm>
          <a:prstGeom prst="rect">
            <a:avLst/>
          </a:prstGeom>
          <a:noFill/>
        </p:spPr>
        <p:txBody>
          <a:bodyPr wrap="square" rtlCol="0">
            <a:spAutoFit/>
          </a:bodyPr>
          <a:lstStyle/>
          <a:p>
            <a:r>
              <a:rPr lang="en-US" sz="2400" b="1" smtClean="0"/>
              <a:t>4. Kỹ thuật 3 lần 3</a:t>
            </a:r>
            <a:endParaRPr 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31745"/>
                                        </p:tgtEl>
                                        <p:attrNameLst>
                                          <p:attrName>style.visibility</p:attrName>
                                        </p:attrNameLst>
                                      </p:cBhvr>
                                      <p:to>
                                        <p:strVal val="visible"/>
                                      </p:to>
                                    </p:set>
                                    <p:animEffect transition="in" filter="wipe(up)">
                                      <p:cBhvr>
                                        <p:cTn id="16" dur="500"/>
                                        <p:tgtEl>
                                          <p:spTgt spid="31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sp>
        <p:nvSpPr>
          <p:cNvPr id="22" name="Rounded Rectangle 21"/>
          <p:cNvSpPr/>
          <p:nvPr/>
        </p:nvSpPr>
        <p:spPr>
          <a:xfrm>
            <a:off x="1905000" y="381000"/>
            <a:ext cx="5791200" cy="533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3" name="TextBox 22"/>
          <p:cNvSpPr txBox="1"/>
          <p:nvPr/>
        </p:nvSpPr>
        <p:spPr>
          <a:xfrm>
            <a:off x="1981200" y="391180"/>
            <a:ext cx="5638800" cy="461665"/>
          </a:xfrm>
          <a:prstGeom prst="rect">
            <a:avLst/>
          </a:prstGeom>
          <a:noFill/>
        </p:spPr>
        <p:txBody>
          <a:bodyPr vert="horz" wrap="square" rtlCol="0">
            <a:spAutoFit/>
          </a:bodyPr>
          <a:lstStyle/>
          <a:p>
            <a:pPr algn="ctr"/>
            <a:r>
              <a:rPr lang="en-US" sz="2400" b="1" smtClean="0">
                <a:solidFill>
                  <a:schemeClr val="bg1"/>
                </a:solidFill>
                <a:latin typeface="Times New Roman" pitchFamily="18" charset="0"/>
                <a:cs typeface="Times New Roman" pitchFamily="18" charset="0"/>
              </a:rPr>
              <a:t>CÁC KỸ THUẬT DẠY HỌC TÍCH CỰC</a:t>
            </a:r>
            <a:endParaRPr lang="en-US" sz="2400" b="1">
              <a:solidFill>
                <a:schemeClr val="bg1"/>
              </a:solidFill>
              <a:latin typeface="Times New Roman" pitchFamily="18" charset="0"/>
              <a:cs typeface="Times New Roman" pitchFamily="18" charset="0"/>
            </a:endParaRPr>
          </a:p>
        </p:txBody>
      </p:sp>
      <p:sp>
        <p:nvSpPr>
          <p:cNvPr id="24" name="TextBox 23"/>
          <p:cNvSpPr txBox="1"/>
          <p:nvPr/>
        </p:nvSpPr>
        <p:spPr>
          <a:xfrm>
            <a:off x="381000" y="990600"/>
            <a:ext cx="4419600" cy="461665"/>
          </a:xfrm>
          <a:prstGeom prst="rect">
            <a:avLst/>
          </a:prstGeom>
          <a:noFill/>
        </p:spPr>
        <p:txBody>
          <a:bodyPr wrap="square" rtlCol="0">
            <a:spAutoFit/>
          </a:bodyPr>
          <a:lstStyle/>
          <a:p>
            <a:r>
              <a:rPr lang="en-US" sz="2400" b="1" smtClean="0"/>
              <a:t>1. Kỹ thuật khăn trải bàn</a:t>
            </a:r>
            <a:endParaRPr lang="en-US" sz="2400" b="1"/>
          </a:p>
        </p:txBody>
      </p:sp>
      <p:sp>
        <p:nvSpPr>
          <p:cNvPr id="122" name="TextBox 121"/>
          <p:cNvSpPr txBox="1"/>
          <p:nvPr/>
        </p:nvSpPr>
        <p:spPr>
          <a:xfrm>
            <a:off x="381000" y="1748135"/>
            <a:ext cx="4419600" cy="461665"/>
          </a:xfrm>
          <a:prstGeom prst="rect">
            <a:avLst/>
          </a:prstGeom>
          <a:noFill/>
        </p:spPr>
        <p:txBody>
          <a:bodyPr wrap="square" rtlCol="0">
            <a:spAutoFit/>
          </a:bodyPr>
          <a:lstStyle/>
          <a:p>
            <a:r>
              <a:rPr lang="en-US" sz="2400" b="1" dirty="0" smtClean="0"/>
              <a:t>3. </a:t>
            </a:r>
            <a:r>
              <a:rPr lang="en-US" sz="2400" b="1" dirty="0" err="1" smtClean="0"/>
              <a:t>Kỹ</a:t>
            </a:r>
            <a:r>
              <a:rPr lang="en-US" sz="2400" b="1" dirty="0" smtClean="0"/>
              <a:t> </a:t>
            </a:r>
            <a:r>
              <a:rPr lang="en-US" sz="2400" b="1" dirty="0" err="1" smtClean="0"/>
              <a:t>thuật</a:t>
            </a:r>
            <a:r>
              <a:rPr lang="en-US" sz="2400" b="1" dirty="0" smtClean="0"/>
              <a:t> xyz</a:t>
            </a:r>
            <a:endParaRPr lang="en-US" sz="2400" b="1" dirty="0"/>
          </a:p>
        </p:txBody>
      </p:sp>
      <p:sp>
        <p:nvSpPr>
          <p:cNvPr id="29" name="TextBox 28"/>
          <p:cNvSpPr txBox="1"/>
          <p:nvPr/>
        </p:nvSpPr>
        <p:spPr>
          <a:xfrm>
            <a:off x="381000" y="1367135"/>
            <a:ext cx="4419600" cy="461665"/>
          </a:xfrm>
          <a:prstGeom prst="rect">
            <a:avLst/>
          </a:prstGeom>
          <a:noFill/>
        </p:spPr>
        <p:txBody>
          <a:bodyPr wrap="square" rtlCol="0">
            <a:spAutoFit/>
          </a:bodyPr>
          <a:lstStyle/>
          <a:p>
            <a:r>
              <a:rPr lang="en-US" sz="2400" b="1" smtClean="0"/>
              <a:t>2. Kỹ thuật các mảnh ghép</a:t>
            </a:r>
            <a:endParaRPr lang="en-US" sz="2400" b="1"/>
          </a:p>
        </p:txBody>
      </p:sp>
      <p:sp>
        <p:nvSpPr>
          <p:cNvPr id="28" name="TextBox 27"/>
          <p:cNvSpPr txBox="1"/>
          <p:nvPr/>
        </p:nvSpPr>
        <p:spPr>
          <a:xfrm>
            <a:off x="381000" y="2129135"/>
            <a:ext cx="4419600" cy="461665"/>
          </a:xfrm>
          <a:prstGeom prst="rect">
            <a:avLst/>
          </a:prstGeom>
          <a:noFill/>
        </p:spPr>
        <p:txBody>
          <a:bodyPr wrap="square" rtlCol="0">
            <a:spAutoFit/>
          </a:bodyPr>
          <a:lstStyle/>
          <a:p>
            <a:r>
              <a:rPr lang="en-US" sz="2400" b="1" smtClean="0"/>
              <a:t>4. Kỹ thuật 3 lần 3</a:t>
            </a:r>
            <a:endParaRPr lang="en-US" sz="2400" b="1"/>
          </a:p>
        </p:txBody>
      </p:sp>
      <p:sp>
        <p:nvSpPr>
          <p:cNvPr id="30" name="TextBox 29"/>
          <p:cNvSpPr txBox="1"/>
          <p:nvPr/>
        </p:nvSpPr>
        <p:spPr>
          <a:xfrm>
            <a:off x="381000" y="2510135"/>
            <a:ext cx="4419600" cy="461665"/>
          </a:xfrm>
          <a:prstGeom prst="rect">
            <a:avLst/>
          </a:prstGeom>
          <a:noFill/>
        </p:spPr>
        <p:txBody>
          <a:bodyPr wrap="square" rtlCol="0">
            <a:spAutoFit/>
          </a:bodyPr>
          <a:lstStyle/>
          <a:p>
            <a:r>
              <a:rPr lang="en-US" sz="2400" b="1" smtClean="0"/>
              <a:t>5. Lược đồ tư duy</a:t>
            </a:r>
            <a:endParaRPr lang="en-US" sz="2400" b="1"/>
          </a:p>
        </p:txBody>
      </p:sp>
      <p:pic>
        <p:nvPicPr>
          <p:cNvPr id="67586" name="Picture 2" descr="camungtu"/>
          <p:cNvPicPr>
            <a:picLocks noChangeAspect="1" noChangeArrowheads="1"/>
          </p:cNvPicPr>
          <p:nvPr/>
        </p:nvPicPr>
        <p:blipFill>
          <a:blip r:embed="rId4" cstate="print"/>
          <a:srcRect/>
          <a:stretch>
            <a:fillRect/>
          </a:stretch>
        </p:blipFill>
        <p:spPr bwMode="auto">
          <a:xfrm>
            <a:off x="2285999" y="1828800"/>
            <a:ext cx="6629401" cy="4267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7586"/>
                                        </p:tgtEl>
                                        <p:attrNameLst>
                                          <p:attrName>style.visibility</p:attrName>
                                        </p:attrNameLst>
                                      </p:cBhvr>
                                      <p:to>
                                        <p:strVal val="visible"/>
                                      </p:to>
                                    </p:set>
                                    <p:animEffect transition="in" filter="fade">
                                      <p:cBhvr>
                                        <p:cTn id="12" dur="1000"/>
                                        <p:tgtEl>
                                          <p:spTgt spid="675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2000"/>
                                        <p:tgtEl>
                                          <p:spTgt spid="67586"/>
                                        </p:tgtEl>
                                      </p:cBhvr>
                                    </p:animEffect>
                                    <p:set>
                                      <p:cBhvr>
                                        <p:cTn id="17" dur="1" fill="hold">
                                          <p:stCondLst>
                                            <p:cond delay="1999"/>
                                          </p:stCondLst>
                                        </p:cTn>
                                        <p:tgtEl>
                                          <p:spTgt spid="67586"/>
                                        </p:tgtEl>
                                        <p:attrNameLst>
                                          <p:attrName>style.visibility</p:attrName>
                                        </p:attrNameLst>
                                      </p:cBhvr>
                                      <p:to>
                                        <p:strVal val="hidden"/>
                                      </p:to>
                                    </p:set>
                                  </p:childTnLst>
                                </p:cTn>
                              </p:par>
                            </p:childTnLst>
                          </p:cTn>
                        </p:par>
                        <p:par>
                          <p:cTn id="18" fill="hold">
                            <p:stCondLst>
                              <p:cond delay="2000"/>
                            </p:stCondLst>
                            <p:childTnLst>
                              <p:par>
                                <p:cTn id="19" presetID="3" presetClass="emph" presetSubtype="2" fill="hold" grpId="2" nodeType="afterEffect">
                                  <p:stCondLst>
                                    <p:cond delay="0"/>
                                  </p:stCondLst>
                                  <p:iterate type="lt">
                                    <p:tmPct val="0"/>
                                  </p:iterate>
                                  <p:childTnLst>
                                    <p:animClr clrSpc="rgb" dir="cw">
                                      <p:cBhvr override="childStyle">
                                        <p:cTn id="20" dur="2000" fill="hold"/>
                                        <p:tgtEl>
                                          <p:spTgt spid="24"/>
                                        </p:tgtEl>
                                        <p:attrNameLst>
                                          <p:attrName>style.color</p:attrName>
                                        </p:attrNameLst>
                                      </p:cBhvr>
                                      <p:to>
                                        <a:srgbClr val="FA2A14"/>
                                      </p:to>
                                    </p:animClr>
                                  </p:childTnLst>
                                </p:cTn>
                              </p:par>
                              <p:par>
                                <p:cTn id="21" presetID="3" presetClass="emph" presetSubtype="2" fill="hold" grpId="2" nodeType="withEffect">
                                  <p:stCondLst>
                                    <p:cond delay="0"/>
                                  </p:stCondLst>
                                  <p:iterate type="lt">
                                    <p:tmPct val="0"/>
                                  </p:iterate>
                                  <p:childTnLst>
                                    <p:animClr clrSpc="rgb" dir="cw">
                                      <p:cBhvr override="childStyle">
                                        <p:cTn id="22" dur="2000" fill="hold"/>
                                        <p:tgtEl>
                                          <p:spTgt spid="29"/>
                                        </p:tgtEl>
                                        <p:attrNameLst>
                                          <p:attrName>style.color</p:attrName>
                                        </p:attrNameLst>
                                      </p:cBhvr>
                                      <p:to>
                                        <a:srgbClr val="FA2A14"/>
                                      </p:to>
                                    </p:animClr>
                                  </p:childTnLst>
                                </p:cTn>
                              </p:par>
                              <p:par>
                                <p:cTn id="23" presetID="36" presetClass="emph" presetSubtype="0" repeatCount="10000" fill="hold" grpId="3" nodeType="withEffect">
                                  <p:stCondLst>
                                    <p:cond delay="0"/>
                                  </p:stCondLst>
                                  <p:iterate type="lt">
                                    <p:tmPct val="10000"/>
                                  </p:iterate>
                                  <p:childTnLst>
                                    <p:animScale>
                                      <p:cBhvr>
                                        <p:cTn id="24" dur="250" autoRev="1" fill="hold">
                                          <p:stCondLst>
                                            <p:cond delay="0"/>
                                          </p:stCondLst>
                                        </p:cTn>
                                        <p:tgtEl>
                                          <p:spTgt spid="24"/>
                                        </p:tgtEl>
                                      </p:cBhvr>
                                      <p:to x="80000" y="100000"/>
                                    </p:animScale>
                                    <p:anim by="(#ppt_w*0.10)" calcmode="lin" valueType="num">
                                      <p:cBhvr>
                                        <p:cTn id="25" dur="250" autoRev="1" fill="hold">
                                          <p:stCondLst>
                                            <p:cond delay="0"/>
                                          </p:stCondLst>
                                        </p:cTn>
                                        <p:tgtEl>
                                          <p:spTgt spid="24"/>
                                        </p:tgtEl>
                                        <p:attrNameLst>
                                          <p:attrName>ppt_x</p:attrName>
                                        </p:attrNameLst>
                                      </p:cBhvr>
                                    </p:anim>
                                    <p:anim by="(-#ppt_w*0.10)" calcmode="lin" valueType="num">
                                      <p:cBhvr>
                                        <p:cTn id="26" dur="250" autoRev="1" fill="hold">
                                          <p:stCondLst>
                                            <p:cond delay="0"/>
                                          </p:stCondLst>
                                        </p:cTn>
                                        <p:tgtEl>
                                          <p:spTgt spid="24"/>
                                        </p:tgtEl>
                                        <p:attrNameLst>
                                          <p:attrName>ppt_y</p:attrName>
                                        </p:attrNameLst>
                                      </p:cBhvr>
                                    </p:anim>
                                    <p:animRot by="-480000">
                                      <p:cBhvr>
                                        <p:cTn id="27" dur="250" autoRev="1" fill="hold">
                                          <p:stCondLst>
                                            <p:cond delay="0"/>
                                          </p:stCondLst>
                                        </p:cTn>
                                        <p:tgtEl>
                                          <p:spTgt spid="24"/>
                                        </p:tgtEl>
                                        <p:attrNameLst>
                                          <p:attrName>r</p:attrName>
                                        </p:attrNameLst>
                                      </p:cBhvr>
                                    </p:animRot>
                                  </p:childTnLst>
                                </p:cTn>
                              </p:par>
                              <p:par>
                                <p:cTn id="28" presetID="36" presetClass="emph" presetSubtype="0" repeatCount="10000" fill="hold" grpId="3" nodeType="withEffect">
                                  <p:stCondLst>
                                    <p:cond delay="0"/>
                                  </p:stCondLst>
                                  <p:iterate type="lt">
                                    <p:tmPct val="10000"/>
                                  </p:iterate>
                                  <p:childTnLst>
                                    <p:animScale>
                                      <p:cBhvr>
                                        <p:cTn id="29" dur="250" autoRev="1" fill="hold">
                                          <p:stCondLst>
                                            <p:cond delay="0"/>
                                          </p:stCondLst>
                                        </p:cTn>
                                        <p:tgtEl>
                                          <p:spTgt spid="29"/>
                                        </p:tgtEl>
                                      </p:cBhvr>
                                      <p:to x="80000" y="100000"/>
                                    </p:animScale>
                                    <p:anim by="(#ppt_w*0.10)" calcmode="lin" valueType="num">
                                      <p:cBhvr>
                                        <p:cTn id="30" dur="250" autoRev="1" fill="hold">
                                          <p:stCondLst>
                                            <p:cond delay="0"/>
                                          </p:stCondLst>
                                        </p:cTn>
                                        <p:tgtEl>
                                          <p:spTgt spid="29"/>
                                        </p:tgtEl>
                                        <p:attrNameLst>
                                          <p:attrName>ppt_x</p:attrName>
                                        </p:attrNameLst>
                                      </p:cBhvr>
                                    </p:anim>
                                    <p:anim by="(-#ppt_w*0.10)" calcmode="lin" valueType="num">
                                      <p:cBhvr>
                                        <p:cTn id="31" dur="250" autoRev="1" fill="hold">
                                          <p:stCondLst>
                                            <p:cond delay="0"/>
                                          </p:stCondLst>
                                        </p:cTn>
                                        <p:tgtEl>
                                          <p:spTgt spid="29"/>
                                        </p:tgtEl>
                                        <p:attrNameLst>
                                          <p:attrName>ppt_y</p:attrName>
                                        </p:attrNameLst>
                                      </p:cBhvr>
                                    </p:anim>
                                    <p:animRot by="-480000">
                                      <p:cBhvr>
                                        <p:cTn id="32" dur="2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2"/>
      <p:bldP spid="24" grpId="3"/>
      <p:bldP spid="29" grpId="2"/>
      <p:bldP spid="29" grpId="3"/>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25"/>
          <p:cNvGrpSpPr/>
          <p:nvPr/>
        </p:nvGrpSpPr>
        <p:grpSpPr>
          <a:xfrm>
            <a:off x="116541" y="282665"/>
            <a:ext cx="8672937" cy="6346735"/>
            <a:chOff x="166263" y="195910"/>
            <a:chExt cx="8825337" cy="6379425"/>
          </a:xfrm>
        </p:grpSpPr>
        <p:sp>
          <p:nvSpPr>
            <p:cNvPr id="5" name="Rounded Rectangle 4"/>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Arc 5"/>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7" name="Straight Connector 6"/>
            <p:cNvCxnSpPr>
              <a:stCxn id="6"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8" name="Straight Connector 7"/>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20" name="Group 128"/>
          <p:cNvGrpSpPr/>
          <p:nvPr/>
        </p:nvGrpSpPr>
        <p:grpSpPr>
          <a:xfrm>
            <a:off x="152400" y="4800600"/>
            <a:ext cx="4038600" cy="1676400"/>
            <a:chOff x="152400" y="2895600"/>
            <a:chExt cx="4038600" cy="1676400"/>
          </a:xfrm>
        </p:grpSpPr>
        <p:sp>
          <p:nvSpPr>
            <p:cNvPr id="21" name="Freeform 20"/>
            <p:cNvSpPr/>
            <p:nvPr/>
          </p:nvSpPr>
          <p:spPr>
            <a:xfrm>
              <a:off x="1143000" y="3947160"/>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grpSp>
          <p:nvGrpSpPr>
            <p:cNvPr id="22" name="Group 102"/>
            <p:cNvGrpSpPr/>
            <p:nvPr/>
          </p:nvGrpSpPr>
          <p:grpSpPr>
            <a:xfrm>
              <a:off x="152400" y="2895600"/>
              <a:ext cx="1673157" cy="1676400"/>
              <a:chOff x="2263775" y="1219200"/>
              <a:chExt cx="1619250" cy="1589088"/>
            </a:xfrm>
          </p:grpSpPr>
          <p:sp>
            <p:nvSpPr>
              <p:cNvPr id="25"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26"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27"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28"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29"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30"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sp>
          <p:nvSpPr>
            <p:cNvPr id="23" name="TextBox 22"/>
            <p:cNvSpPr txBox="1"/>
            <p:nvPr/>
          </p:nvSpPr>
          <p:spPr>
            <a:xfrm>
              <a:off x="1676400" y="3962400"/>
              <a:ext cx="2091447" cy="584775"/>
            </a:xfrm>
            <a:prstGeom prst="rect">
              <a:avLst/>
            </a:prstGeom>
            <a:noFill/>
          </p:spPr>
          <p:txBody>
            <a:bodyPr wrap="square" rtlCol="0">
              <a:spAutoFit/>
            </a:bodyPr>
            <a:lstStyle/>
            <a:p>
              <a:pPr algn="ctr"/>
              <a:r>
                <a:rPr lang="en-US" sz="3200" b="1" smtClean="0">
                  <a:solidFill>
                    <a:schemeClr val="bg1"/>
                  </a:solidFill>
                </a:rPr>
                <a:t>MINH HỌA</a:t>
              </a:r>
              <a:endParaRPr lang="en-US" sz="3200" b="1">
                <a:solidFill>
                  <a:schemeClr val="bg1"/>
                </a:solidFill>
              </a:endParaRPr>
            </a:p>
          </p:txBody>
        </p:sp>
        <p:pic>
          <p:nvPicPr>
            <p:cNvPr id="24" name="Picture 25" descr="032"/>
            <p:cNvPicPr>
              <a:picLocks noChangeAspect="1" noChangeArrowheads="1"/>
            </p:cNvPicPr>
            <p:nvPr/>
          </p:nvPicPr>
          <p:blipFill>
            <a:blip r:embed="rId2" cstate="print"/>
            <a:srcRect/>
            <a:stretch>
              <a:fillRect/>
            </a:stretch>
          </p:blipFill>
          <p:spPr bwMode="auto">
            <a:xfrm>
              <a:off x="609600" y="3350932"/>
              <a:ext cx="773345" cy="763868"/>
            </a:xfrm>
            <a:prstGeom prst="rect">
              <a:avLst/>
            </a:prstGeom>
            <a:noFill/>
            <a:effectLst>
              <a:glow rad="63500">
                <a:schemeClr val="accent4">
                  <a:satMod val="175000"/>
                  <a:alpha val="40000"/>
                </a:schemeClr>
              </a:glow>
              <a:outerShdw blurRad="50800" dist="38100" dir="13500000" algn="br" rotWithShape="0">
                <a:prstClr val="black">
                  <a:alpha val="40000"/>
                </a:prstClr>
              </a:outerShdw>
            </a:effectLst>
          </p:spPr>
        </p:pic>
      </p:grpSp>
      <p:grpSp>
        <p:nvGrpSpPr>
          <p:cNvPr id="18" name="Group 341"/>
          <p:cNvGrpSpPr/>
          <p:nvPr/>
        </p:nvGrpSpPr>
        <p:grpSpPr>
          <a:xfrm>
            <a:off x="1066800" y="381000"/>
            <a:ext cx="7010400" cy="533400"/>
            <a:chOff x="1905000" y="228600"/>
            <a:chExt cx="5791200" cy="533400"/>
          </a:xfrm>
        </p:grpSpPr>
        <p:sp>
          <p:nvSpPr>
            <p:cNvPr id="19" name="Rounded Rectangle 18"/>
            <p:cNvSpPr/>
            <p:nvPr/>
          </p:nvSpPr>
          <p:spPr>
            <a:xfrm>
              <a:off x="1905000" y="228600"/>
              <a:ext cx="57912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rgbClr val="FFFF00"/>
                </a:solidFill>
              </a:endParaRPr>
            </a:p>
          </p:txBody>
        </p:sp>
        <p:sp>
          <p:nvSpPr>
            <p:cNvPr id="31" name="TextBox 30"/>
            <p:cNvSpPr txBox="1"/>
            <p:nvPr/>
          </p:nvSpPr>
          <p:spPr>
            <a:xfrm>
              <a:off x="1905000" y="238780"/>
              <a:ext cx="5715000" cy="523220"/>
            </a:xfrm>
            <a:prstGeom prst="rect">
              <a:avLst/>
            </a:prstGeom>
            <a:noFill/>
          </p:spPr>
          <p:txBody>
            <a:bodyPr vert="horz" wrap="square" rtlCol="0">
              <a:spAutoFit/>
            </a:bodyPr>
            <a:lstStyle/>
            <a:p>
              <a:pPr algn="ctr"/>
              <a:r>
                <a:rPr lang="en-US" sz="2800" b="1" smtClean="0">
                  <a:solidFill>
                    <a:srgbClr val="FFFF00"/>
                  </a:solidFill>
                </a:rPr>
                <a:t>Ý TƯỞNG SƯ PHẠM VỀ TIẾN TRÌNH DẠY HỌC</a:t>
              </a:r>
            </a:p>
          </p:txBody>
        </p:sp>
      </p:grpSp>
      <p:sp>
        <p:nvSpPr>
          <p:cNvPr id="43" name="AutoShape 12"/>
          <p:cNvSpPr>
            <a:spLocks noChangeArrowheads="1"/>
          </p:cNvSpPr>
          <p:nvPr/>
        </p:nvSpPr>
        <p:spPr bwMode="auto">
          <a:xfrm>
            <a:off x="5486400" y="2995612"/>
            <a:ext cx="3124200" cy="2795588"/>
          </a:xfrm>
          <a:prstGeom prst="roundRect">
            <a:avLst>
              <a:gd name="adj" fmla="val 16667"/>
            </a:avLst>
          </a:prstGeom>
          <a:noFill/>
          <a:ln w="38100">
            <a:solidFill>
              <a:schemeClr val="tx1"/>
            </a:solidFill>
            <a:round/>
            <a:headEnd/>
            <a:tailEnd/>
          </a:ln>
          <a:effectLst/>
        </p:spPr>
        <p:txBody>
          <a:bodyPr wrap="none" anchor="ctr"/>
          <a:lstStyle/>
          <a:p>
            <a:pPr algn="ctr"/>
            <a:endParaRPr lang="en-US" b="0"/>
          </a:p>
        </p:txBody>
      </p:sp>
      <p:sp>
        <p:nvSpPr>
          <p:cNvPr id="44" name="AutoShape 13"/>
          <p:cNvSpPr>
            <a:spLocks noChangeArrowheads="1"/>
          </p:cNvSpPr>
          <p:nvPr/>
        </p:nvSpPr>
        <p:spPr bwMode="auto">
          <a:xfrm>
            <a:off x="533400" y="2995612"/>
            <a:ext cx="2895600" cy="2667000"/>
          </a:xfrm>
          <a:prstGeom prst="roundRect">
            <a:avLst>
              <a:gd name="adj" fmla="val 16667"/>
            </a:avLst>
          </a:prstGeom>
          <a:noFill/>
          <a:ln w="38100">
            <a:solidFill>
              <a:schemeClr val="tx1"/>
            </a:solidFill>
            <a:round/>
            <a:headEnd/>
            <a:tailEnd/>
          </a:ln>
          <a:effectLst/>
        </p:spPr>
        <p:txBody>
          <a:bodyPr wrap="none" anchor="ctr"/>
          <a:lstStyle/>
          <a:p>
            <a:pPr algn="ctr"/>
            <a:endParaRPr lang="en-US" b="0"/>
          </a:p>
        </p:txBody>
      </p:sp>
      <p:sp>
        <p:nvSpPr>
          <p:cNvPr id="45" name="Text Box 14"/>
          <p:cNvSpPr txBox="1">
            <a:spLocks noChangeArrowheads="1"/>
          </p:cNvSpPr>
          <p:nvPr/>
        </p:nvSpPr>
        <p:spPr bwMode="auto">
          <a:xfrm>
            <a:off x="681446" y="2971800"/>
            <a:ext cx="2671354" cy="2233945"/>
          </a:xfrm>
          <a:prstGeom prst="rect">
            <a:avLst/>
          </a:prstGeom>
          <a:noFill/>
          <a:ln w="9525">
            <a:noFill/>
            <a:miter lim="800000"/>
            <a:headEnd/>
            <a:tailEnd/>
          </a:ln>
          <a:effectLst/>
        </p:spPr>
        <p:txBody>
          <a:bodyPr wrap="square" lIns="0" rIns="0">
            <a:spAutoFit/>
          </a:bodyPr>
          <a:lstStyle/>
          <a:p>
            <a:pPr algn="ctr">
              <a:lnSpc>
                <a:spcPts val="3500"/>
              </a:lnSpc>
            </a:pPr>
            <a:r>
              <a:rPr lang="en-US" sz="2200" b="1" smtClean="0">
                <a:solidFill>
                  <a:srgbClr val="0000FF"/>
                </a:solidFill>
                <a:latin typeface="Arial" charset="0"/>
              </a:rPr>
              <a:t>Tiến trình DH cũ</a:t>
            </a:r>
            <a:endParaRPr lang="en-US" sz="2200" b="1">
              <a:solidFill>
                <a:srgbClr val="0000FF"/>
              </a:solidFill>
              <a:latin typeface="Arial" charset="0"/>
            </a:endParaRPr>
          </a:p>
          <a:p>
            <a:pPr fontAlgn="base"/>
            <a:r>
              <a:rPr lang="en-US" sz="2200" b="1" smtClean="0">
                <a:solidFill>
                  <a:srgbClr val="FF0000"/>
                </a:solidFill>
                <a:latin typeface="Arial" charset="0"/>
              </a:rPr>
              <a:t>T1</a:t>
            </a:r>
            <a:r>
              <a:rPr lang="en-US" sz="2200" b="1" smtClean="0">
                <a:latin typeface="Arial" charset="0"/>
              </a:rPr>
              <a:t>:</a:t>
            </a:r>
            <a:r>
              <a:rPr lang="en-US" sz="2200" b="1" smtClean="0"/>
              <a:t> Định luật Bôilơ</a:t>
            </a:r>
          </a:p>
          <a:p>
            <a:pPr fontAlgn="base"/>
            <a:r>
              <a:rPr lang="en-US" sz="2200" b="1" smtClean="0">
                <a:solidFill>
                  <a:srgbClr val="FF0000"/>
                </a:solidFill>
              </a:rPr>
              <a:t>T2</a:t>
            </a:r>
            <a:r>
              <a:rPr lang="en-US" sz="2200" b="1" smtClean="0"/>
              <a:t>: Định luật Sáclơ</a:t>
            </a:r>
          </a:p>
          <a:p>
            <a:pPr fontAlgn="base"/>
            <a:r>
              <a:rPr lang="en-US" sz="2200" b="1" smtClean="0">
                <a:solidFill>
                  <a:srgbClr val="FF0000"/>
                </a:solidFill>
              </a:rPr>
              <a:t>T3</a:t>
            </a:r>
            <a:r>
              <a:rPr lang="en-US" sz="2200" b="1" smtClean="0"/>
              <a:t>: Phương trình trạng thái + Định luật Gay Luyxăc</a:t>
            </a:r>
            <a:endParaRPr lang="en-US" sz="2200" b="0">
              <a:latin typeface="Arial" charset="0"/>
            </a:endParaRPr>
          </a:p>
        </p:txBody>
      </p:sp>
      <p:sp>
        <p:nvSpPr>
          <p:cNvPr id="47" name="AutoShape 16"/>
          <p:cNvSpPr>
            <a:spLocks noChangeAspect="1" noChangeArrowheads="1" noTextEdit="1"/>
          </p:cNvSpPr>
          <p:nvPr/>
        </p:nvSpPr>
        <p:spPr bwMode="gray">
          <a:xfrm flipH="1">
            <a:off x="4868863" y="2895600"/>
            <a:ext cx="909637" cy="1244600"/>
          </a:xfrm>
          <a:prstGeom prst="rect">
            <a:avLst/>
          </a:prstGeom>
          <a:noFill/>
          <a:ln w="9525">
            <a:noFill/>
            <a:miter lim="800000"/>
            <a:headEnd/>
            <a:tailEnd/>
          </a:ln>
        </p:spPr>
        <p:txBody>
          <a:bodyPr/>
          <a:lstStyle/>
          <a:p>
            <a:endParaRPr lang="en-US"/>
          </a:p>
        </p:txBody>
      </p:sp>
      <p:grpSp>
        <p:nvGrpSpPr>
          <p:cNvPr id="52" name="Group 51"/>
          <p:cNvGrpSpPr/>
          <p:nvPr/>
        </p:nvGrpSpPr>
        <p:grpSpPr>
          <a:xfrm>
            <a:off x="3505199" y="2898775"/>
            <a:ext cx="1981201" cy="1749425"/>
            <a:chOff x="3505199" y="2898775"/>
            <a:chExt cx="1981201" cy="1749425"/>
          </a:xfrm>
        </p:grpSpPr>
        <p:grpSp>
          <p:nvGrpSpPr>
            <p:cNvPr id="33" name="Group 2"/>
            <p:cNvGrpSpPr>
              <a:grpSpLocks/>
            </p:cNvGrpSpPr>
            <p:nvPr/>
          </p:nvGrpSpPr>
          <p:grpSpPr bwMode="auto">
            <a:xfrm>
              <a:off x="3676650" y="2919412"/>
              <a:ext cx="1581150" cy="1728788"/>
              <a:chOff x="2184" y="2064"/>
              <a:chExt cx="1272" cy="1385"/>
            </a:xfrm>
          </p:grpSpPr>
          <p:sp>
            <p:nvSpPr>
              <p:cNvPr id="34" name="AutoShape 3"/>
              <p:cNvSpPr>
                <a:spLocks noChangeArrowheads="1"/>
              </p:cNvSpPr>
              <p:nvPr/>
            </p:nvSpPr>
            <p:spPr bwMode="gray">
              <a:xfrm rot="16200000" flipH="1">
                <a:off x="2153" y="2883"/>
                <a:ext cx="192" cy="130"/>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endParaRPr lang="en-US"/>
              </a:p>
            </p:txBody>
          </p:sp>
          <p:sp>
            <p:nvSpPr>
              <p:cNvPr id="35" name="AutoShape 4"/>
              <p:cNvSpPr>
                <a:spLocks noChangeArrowheads="1"/>
              </p:cNvSpPr>
              <p:nvPr/>
            </p:nvSpPr>
            <p:spPr bwMode="gray">
              <a:xfrm rot="5400000" flipH="1">
                <a:off x="3295" y="2862"/>
                <a:ext cx="192" cy="130"/>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endParaRPr lang="en-US"/>
              </a:p>
            </p:txBody>
          </p:sp>
          <p:sp>
            <p:nvSpPr>
              <p:cNvPr id="36" name="AutoShape 5"/>
              <p:cNvSpPr>
                <a:spLocks noChangeArrowheads="1"/>
              </p:cNvSpPr>
              <p:nvPr/>
            </p:nvSpPr>
            <p:spPr bwMode="gray">
              <a:xfrm rot="10800000" flipH="1">
                <a:off x="2734" y="2064"/>
                <a:ext cx="194" cy="128"/>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endParaRPr lang="en-US"/>
              </a:p>
            </p:txBody>
          </p:sp>
          <p:sp>
            <p:nvSpPr>
              <p:cNvPr id="37" name="Oval 6"/>
              <p:cNvSpPr>
                <a:spLocks noChangeArrowheads="1"/>
              </p:cNvSpPr>
              <p:nvPr/>
            </p:nvSpPr>
            <p:spPr bwMode="gray">
              <a:xfrm>
                <a:off x="2314" y="2448"/>
                <a:ext cx="1020" cy="1001"/>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38" name="Oval 7"/>
              <p:cNvSpPr>
                <a:spLocks noChangeArrowheads="1"/>
              </p:cNvSpPr>
              <p:nvPr/>
            </p:nvSpPr>
            <p:spPr bwMode="gray">
              <a:xfrm>
                <a:off x="2372" y="2504"/>
                <a:ext cx="903" cy="887"/>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39" name="Oval 8"/>
              <p:cNvSpPr>
                <a:spLocks noChangeArrowheads="1"/>
              </p:cNvSpPr>
              <p:nvPr/>
            </p:nvSpPr>
            <p:spPr bwMode="gray">
              <a:xfrm>
                <a:off x="2425" y="2557"/>
                <a:ext cx="797" cy="78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40" name="Oval 9"/>
              <p:cNvSpPr>
                <a:spLocks noChangeArrowheads="1"/>
              </p:cNvSpPr>
              <p:nvPr/>
            </p:nvSpPr>
            <p:spPr bwMode="gray">
              <a:xfrm>
                <a:off x="2425" y="2557"/>
                <a:ext cx="797" cy="784"/>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41" name="Oval 10"/>
              <p:cNvSpPr>
                <a:spLocks noChangeArrowheads="1"/>
              </p:cNvSpPr>
              <p:nvPr/>
            </p:nvSpPr>
            <p:spPr bwMode="gray">
              <a:xfrm>
                <a:off x="2478" y="2609"/>
                <a:ext cx="692" cy="68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42" name="Oval 11"/>
              <p:cNvSpPr>
                <a:spLocks noChangeArrowheads="1"/>
              </p:cNvSpPr>
              <p:nvPr/>
            </p:nvSpPr>
            <p:spPr bwMode="gray">
              <a:xfrm>
                <a:off x="2478" y="2609"/>
                <a:ext cx="692" cy="68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sp>
          <p:nvSpPr>
            <p:cNvPr id="46" name="Freeform 15"/>
            <p:cNvSpPr>
              <a:spLocks/>
            </p:cNvSpPr>
            <p:nvPr/>
          </p:nvSpPr>
          <p:spPr bwMode="gray">
            <a:xfrm>
              <a:off x="3505199" y="2898775"/>
              <a:ext cx="696913" cy="11398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endParaRPr lang="en-US"/>
            </a:p>
          </p:txBody>
        </p:sp>
        <p:sp>
          <p:nvSpPr>
            <p:cNvPr id="48" name="Freeform 17"/>
            <p:cNvSpPr>
              <a:spLocks/>
            </p:cNvSpPr>
            <p:nvPr/>
          </p:nvSpPr>
          <p:spPr bwMode="gray">
            <a:xfrm flipH="1">
              <a:off x="4724400" y="2898775"/>
              <a:ext cx="762000" cy="11398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0000FF"/>
                </a:gs>
                <a:gs pos="100000">
                  <a:srgbClr val="0000FF">
                    <a:gamma/>
                    <a:tint val="31765"/>
                    <a:invGamma/>
                  </a:srgbClr>
                </a:gs>
              </a:gsLst>
              <a:lin ang="0" scaled="1"/>
            </a:gradFill>
            <a:ln w="0">
              <a:noFill/>
              <a:prstDash val="solid"/>
              <a:round/>
              <a:headEnd/>
              <a:tailEnd/>
            </a:ln>
          </p:spPr>
          <p:txBody>
            <a:bodyPr/>
            <a:lstStyle/>
            <a:p>
              <a:endParaRPr lang="en-US"/>
            </a:p>
          </p:txBody>
        </p:sp>
      </p:grpSp>
      <p:sp>
        <p:nvSpPr>
          <p:cNvPr id="49" name="Text Box 18"/>
          <p:cNvSpPr txBox="1">
            <a:spLocks noChangeArrowheads="1"/>
          </p:cNvSpPr>
          <p:nvPr/>
        </p:nvSpPr>
        <p:spPr bwMode="auto">
          <a:xfrm>
            <a:off x="2628900" y="1600200"/>
            <a:ext cx="3810000" cy="1323439"/>
          </a:xfrm>
          <a:prstGeom prst="rect">
            <a:avLst/>
          </a:prstGeom>
          <a:noFill/>
          <a:ln w="9525" algn="ctr">
            <a:noFill/>
            <a:miter lim="800000"/>
            <a:headEnd/>
            <a:tailEnd/>
          </a:ln>
          <a:effectLst/>
        </p:spPr>
        <p:txBody>
          <a:bodyPr wrap="square">
            <a:spAutoFit/>
          </a:bodyPr>
          <a:lstStyle/>
          <a:p>
            <a:pPr algn="ctr" fontAlgn="base"/>
            <a:r>
              <a:rPr lang="en-US" sz="2000" b="1" smtClean="0"/>
              <a:t>- Định luật Bôilơ</a:t>
            </a:r>
          </a:p>
          <a:p>
            <a:pPr algn="ctr" fontAlgn="base"/>
            <a:r>
              <a:rPr lang="en-US" sz="2000" b="1" smtClean="0"/>
              <a:t>- Định luật Sáclơ</a:t>
            </a:r>
          </a:p>
          <a:p>
            <a:pPr algn="ctr" fontAlgn="base"/>
            <a:r>
              <a:rPr lang="en-US" sz="2000" b="1" smtClean="0"/>
              <a:t>- Định luật Gay Luyxăc</a:t>
            </a:r>
          </a:p>
          <a:p>
            <a:pPr algn="ctr" fontAlgn="base">
              <a:buFontTx/>
              <a:buChar char="-"/>
            </a:pPr>
            <a:r>
              <a:rPr lang="en-US" sz="2000" b="1" smtClean="0"/>
              <a:t>Phương trình trạng thái của KLT</a:t>
            </a:r>
          </a:p>
        </p:txBody>
      </p:sp>
      <p:sp>
        <p:nvSpPr>
          <p:cNvPr id="50" name="Text Box 19"/>
          <p:cNvSpPr txBox="1">
            <a:spLocks noChangeArrowheads="1"/>
          </p:cNvSpPr>
          <p:nvPr/>
        </p:nvSpPr>
        <p:spPr bwMode="auto">
          <a:xfrm>
            <a:off x="5638800" y="3097411"/>
            <a:ext cx="2895600" cy="2769989"/>
          </a:xfrm>
          <a:prstGeom prst="rect">
            <a:avLst/>
          </a:prstGeom>
          <a:noFill/>
          <a:ln w="9525">
            <a:noFill/>
            <a:miter lim="800000"/>
            <a:headEnd/>
            <a:tailEnd/>
          </a:ln>
          <a:effectLst/>
        </p:spPr>
        <p:txBody>
          <a:bodyPr wrap="square" lIns="0" rIns="0">
            <a:spAutoFit/>
          </a:bodyPr>
          <a:lstStyle/>
          <a:p>
            <a:pPr algn="ctr"/>
            <a:r>
              <a:rPr lang="en-US" sz="2000" b="1" smtClean="0">
                <a:solidFill>
                  <a:srgbClr val="0000FF"/>
                </a:solidFill>
                <a:latin typeface="Arial" charset="0"/>
              </a:rPr>
              <a:t>Tiến trình DH theo CĐ   </a:t>
            </a:r>
          </a:p>
          <a:p>
            <a:pPr lvl="0" algn="just"/>
            <a:r>
              <a:rPr lang="en-US" sz="2200" b="1" smtClean="0">
                <a:solidFill>
                  <a:srgbClr val="FF0000"/>
                </a:solidFill>
              </a:rPr>
              <a:t>T1</a:t>
            </a:r>
            <a:r>
              <a:rPr lang="en-US" sz="2200" b="1" smtClean="0"/>
              <a:t>:- Phát hiện vấn đề NC</a:t>
            </a:r>
          </a:p>
          <a:p>
            <a:pPr algn="just"/>
            <a:r>
              <a:rPr lang="en-US" sz="2200" b="1" smtClean="0"/>
              <a:t>- Đề xuất giải pháp giải quyết vấn đề</a:t>
            </a:r>
            <a:endParaRPr lang="en-US" sz="2200" smtClean="0"/>
          </a:p>
          <a:p>
            <a:pPr algn="just"/>
            <a:r>
              <a:rPr lang="en-US" sz="2200" b="1" smtClean="0">
                <a:solidFill>
                  <a:srgbClr val="FF0000"/>
                </a:solidFill>
              </a:rPr>
              <a:t>T2</a:t>
            </a:r>
            <a:r>
              <a:rPr lang="en-US" sz="2200" b="1" smtClean="0"/>
              <a:t>: Thực hiện giải pháp giải quyết vấn đề</a:t>
            </a:r>
            <a:endParaRPr lang="en-US" sz="2200" smtClean="0"/>
          </a:p>
          <a:p>
            <a:pPr algn="just"/>
            <a:r>
              <a:rPr lang="en-US" sz="2200" b="1" smtClean="0">
                <a:solidFill>
                  <a:srgbClr val="FF0000"/>
                </a:solidFill>
              </a:rPr>
              <a:t>T3</a:t>
            </a:r>
            <a:r>
              <a:rPr lang="en-US" sz="2200" b="1" smtClean="0"/>
              <a:t>: Hợp thức hóa kiến thức.</a:t>
            </a:r>
            <a:endParaRPr lang="en-US" sz="2200" smtClean="0"/>
          </a:p>
        </p:txBody>
      </p:sp>
      <p:sp>
        <p:nvSpPr>
          <p:cNvPr id="51" name="AutoShape 21"/>
          <p:cNvSpPr>
            <a:spLocks noChangeArrowheads="1"/>
          </p:cNvSpPr>
          <p:nvPr/>
        </p:nvSpPr>
        <p:spPr bwMode="auto">
          <a:xfrm>
            <a:off x="2390775" y="1100138"/>
            <a:ext cx="4286250" cy="500062"/>
          </a:xfrm>
          <a:prstGeom prst="roundRect">
            <a:avLst>
              <a:gd name="adj" fmla="val 50000"/>
            </a:avLst>
          </a:prstGeom>
          <a:solidFill>
            <a:schemeClr val="bg1"/>
          </a:solidFill>
          <a:ln w="38100">
            <a:solidFill>
              <a:schemeClr val="tx1"/>
            </a:solidFill>
            <a:round/>
            <a:headEnd/>
            <a:tailEnd/>
          </a:ln>
          <a:effectLst/>
        </p:spPr>
        <p:txBody>
          <a:bodyPr wrap="none" anchor="ctr"/>
          <a:lstStyle/>
          <a:p>
            <a:pPr algn="ctr"/>
            <a:r>
              <a:rPr lang="en-US" sz="2000" b="1" smtClean="0">
                <a:solidFill>
                  <a:srgbClr val="FF0000"/>
                </a:solidFill>
                <a:latin typeface="Arial" charset="0"/>
              </a:rPr>
              <a:t>Chủ đề: </a:t>
            </a:r>
            <a:r>
              <a:rPr lang="en-US" sz="2000" b="1" smtClean="0">
                <a:solidFill>
                  <a:srgbClr val="FF0000"/>
                </a:solidFill>
              </a:rPr>
              <a:t>CÁC ĐỊNH LUẬT CHẤT KHÍ</a:t>
            </a:r>
            <a:endParaRPr lang="en-US" sz="2000" b="1">
              <a:solidFill>
                <a:srgbClr val="FF0000"/>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left)">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up)">
                                      <p:cBhvr>
                                        <p:cTn id="17" dur="30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ipe(up)">
                                      <p:cBhvr>
                                        <p:cTn id="22" dur="500"/>
                                        <p:tgtEl>
                                          <p:spTgt spid="52"/>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up)">
                                      <p:cBhvr>
                                        <p:cTn id="29" dur="500"/>
                                        <p:tgtEl>
                                          <p:spTgt spid="43"/>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wipe(left)">
                                      <p:cBhvr>
                                        <p:cTn id="33" dur="500"/>
                                        <p:tgtEl>
                                          <p:spTgt spid="45">
                                            <p:txEl>
                                              <p:pRg st="0" end="0"/>
                                            </p:txEl>
                                          </p:spTgt>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50">
                                            <p:txEl>
                                              <p:pRg st="0" end="0"/>
                                            </p:txEl>
                                          </p:spTgt>
                                        </p:tgtEl>
                                        <p:attrNameLst>
                                          <p:attrName>style.visibility</p:attrName>
                                        </p:attrNameLst>
                                      </p:cBhvr>
                                      <p:to>
                                        <p:strVal val="visible"/>
                                      </p:to>
                                    </p:set>
                                    <p:animEffect transition="in" filter="wipe(left)">
                                      <p:cBhvr>
                                        <p:cTn id="37" dur="500"/>
                                        <p:tgtEl>
                                          <p:spTgt spid="5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45">
                                            <p:txEl>
                                              <p:pRg st="1" end="1"/>
                                            </p:txEl>
                                          </p:spTgt>
                                        </p:tgtEl>
                                        <p:attrNameLst>
                                          <p:attrName>style.visibility</p:attrName>
                                        </p:attrNameLst>
                                      </p:cBhvr>
                                      <p:to>
                                        <p:strVal val="visible"/>
                                      </p:to>
                                    </p:set>
                                    <p:animEffect transition="in" filter="wipe(up)">
                                      <p:cBhvr>
                                        <p:cTn id="42" dur="500"/>
                                        <p:tgtEl>
                                          <p:spTgt spid="45">
                                            <p:txEl>
                                              <p:pRg st="1" end="1"/>
                                            </p:txEl>
                                          </p:spTgt>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45">
                                            <p:txEl>
                                              <p:pRg st="2" end="2"/>
                                            </p:txEl>
                                          </p:spTgt>
                                        </p:tgtEl>
                                        <p:attrNameLst>
                                          <p:attrName>style.visibility</p:attrName>
                                        </p:attrNameLst>
                                      </p:cBhvr>
                                      <p:to>
                                        <p:strVal val="visible"/>
                                      </p:to>
                                    </p:set>
                                    <p:animEffect transition="in" filter="wipe(up)">
                                      <p:cBhvr>
                                        <p:cTn id="46" dur="500"/>
                                        <p:tgtEl>
                                          <p:spTgt spid="45">
                                            <p:txEl>
                                              <p:pRg st="2" end="2"/>
                                            </p:txEl>
                                          </p:spTgt>
                                        </p:tgtEl>
                                      </p:cBhvr>
                                    </p:animEffect>
                                  </p:childTnLst>
                                </p:cTn>
                              </p:par>
                            </p:childTnLst>
                          </p:cTn>
                        </p:par>
                        <p:par>
                          <p:cTn id="47" fill="hold">
                            <p:stCondLst>
                              <p:cond delay="1000"/>
                            </p:stCondLst>
                            <p:childTnLst>
                              <p:par>
                                <p:cTn id="48" presetID="22" presetClass="entr" presetSubtype="1" fill="hold" nodeType="afterEffect">
                                  <p:stCondLst>
                                    <p:cond delay="0"/>
                                  </p:stCondLst>
                                  <p:childTnLst>
                                    <p:set>
                                      <p:cBhvr>
                                        <p:cTn id="49" dur="1" fill="hold">
                                          <p:stCondLst>
                                            <p:cond delay="0"/>
                                          </p:stCondLst>
                                        </p:cTn>
                                        <p:tgtEl>
                                          <p:spTgt spid="45">
                                            <p:txEl>
                                              <p:pRg st="3" end="3"/>
                                            </p:txEl>
                                          </p:spTgt>
                                        </p:tgtEl>
                                        <p:attrNameLst>
                                          <p:attrName>style.visibility</p:attrName>
                                        </p:attrNameLst>
                                      </p:cBhvr>
                                      <p:to>
                                        <p:strVal val="visible"/>
                                      </p:to>
                                    </p:set>
                                    <p:animEffect transition="in" filter="wipe(up)">
                                      <p:cBhvr>
                                        <p:cTn id="50" dur="500"/>
                                        <p:tgtEl>
                                          <p:spTgt spid="45">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50">
                                            <p:txEl>
                                              <p:pRg st="1" end="1"/>
                                            </p:txEl>
                                          </p:spTgt>
                                        </p:tgtEl>
                                        <p:attrNameLst>
                                          <p:attrName>style.visibility</p:attrName>
                                        </p:attrNameLst>
                                      </p:cBhvr>
                                      <p:to>
                                        <p:strVal val="visible"/>
                                      </p:to>
                                    </p:set>
                                    <p:animEffect transition="in" filter="wipe(up)">
                                      <p:cBhvr>
                                        <p:cTn id="55" dur="500"/>
                                        <p:tgtEl>
                                          <p:spTgt spid="50">
                                            <p:txEl>
                                              <p:pRg st="1" end="1"/>
                                            </p:txEl>
                                          </p:spTgt>
                                        </p:tgtEl>
                                      </p:cBhvr>
                                    </p:animEffect>
                                  </p:childTnLst>
                                </p:cTn>
                              </p:par>
                            </p:childTnLst>
                          </p:cTn>
                        </p:par>
                        <p:par>
                          <p:cTn id="56" fill="hold">
                            <p:stCondLst>
                              <p:cond delay="500"/>
                            </p:stCondLst>
                            <p:childTnLst>
                              <p:par>
                                <p:cTn id="57" presetID="22" presetClass="entr" presetSubtype="1" fill="hold" nodeType="afterEffect">
                                  <p:stCondLst>
                                    <p:cond delay="0"/>
                                  </p:stCondLst>
                                  <p:childTnLst>
                                    <p:set>
                                      <p:cBhvr>
                                        <p:cTn id="58" dur="1" fill="hold">
                                          <p:stCondLst>
                                            <p:cond delay="0"/>
                                          </p:stCondLst>
                                        </p:cTn>
                                        <p:tgtEl>
                                          <p:spTgt spid="50">
                                            <p:txEl>
                                              <p:pRg st="2" end="2"/>
                                            </p:txEl>
                                          </p:spTgt>
                                        </p:tgtEl>
                                        <p:attrNameLst>
                                          <p:attrName>style.visibility</p:attrName>
                                        </p:attrNameLst>
                                      </p:cBhvr>
                                      <p:to>
                                        <p:strVal val="visible"/>
                                      </p:to>
                                    </p:set>
                                    <p:animEffect transition="in" filter="wipe(up)">
                                      <p:cBhvr>
                                        <p:cTn id="59" dur="500"/>
                                        <p:tgtEl>
                                          <p:spTgt spid="50">
                                            <p:txEl>
                                              <p:pRg st="2" end="2"/>
                                            </p:txEl>
                                          </p:spTgt>
                                        </p:tgtEl>
                                      </p:cBhvr>
                                    </p:animEffect>
                                  </p:childTnLst>
                                </p:cTn>
                              </p:par>
                            </p:childTnLst>
                          </p:cTn>
                        </p:par>
                        <p:par>
                          <p:cTn id="60" fill="hold">
                            <p:stCondLst>
                              <p:cond delay="1000"/>
                            </p:stCondLst>
                            <p:childTnLst>
                              <p:par>
                                <p:cTn id="61" presetID="22" presetClass="entr" presetSubtype="1" fill="hold" nodeType="afterEffect">
                                  <p:stCondLst>
                                    <p:cond delay="0"/>
                                  </p:stCondLst>
                                  <p:childTnLst>
                                    <p:set>
                                      <p:cBhvr>
                                        <p:cTn id="62" dur="1" fill="hold">
                                          <p:stCondLst>
                                            <p:cond delay="0"/>
                                          </p:stCondLst>
                                        </p:cTn>
                                        <p:tgtEl>
                                          <p:spTgt spid="50">
                                            <p:txEl>
                                              <p:pRg st="3" end="3"/>
                                            </p:txEl>
                                          </p:spTgt>
                                        </p:tgtEl>
                                        <p:attrNameLst>
                                          <p:attrName>style.visibility</p:attrName>
                                        </p:attrNameLst>
                                      </p:cBhvr>
                                      <p:to>
                                        <p:strVal val="visible"/>
                                      </p:to>
                                    </p:set>
                                    <p:animEffect transition="in" filter="wipe(up)">
                                      <p:cBhvr>
                                        <p:cTn id="63" dur="500"/>
                                        <p:tgtEl>
                                          <p:spTgt spid="50">
                                            <p:txEl>
                                              <p:pRg st="3" end="3"/>
                                            </p:txEl>
                                          </p:spTgt>
                                        </p:tgtEl>
                                      </p:cBhvr>
                                    </p:animEffect>
                                  </p:childTnLst>
                                </p:cTn>
                              </p:par>
                            </p:childTnLst>
                          </p:cTn>
                        </p:par>
                        <p:par>
                          <p:cTn id="64" fill="hold">
                            <p:stCondLst>
                              <p:cond delay="1500"/>
                            </p:stCondLst>
                            <p:childTnLst>
                              <p:par>
                                <p:cTn id="65" presetID="22" presetClass="entr" presetSubtype="1" fill="hold" nodeType="afterEffect">
                                  <p:stCondLst>
                                    <p:cond delay="0"/>
                                  </p:stCondLst>
                                  <p:childTnLst>
                                    <p:set>
                                      <p:cBhvr>
                                        <p:cTn id="66" dur="1" fill="hold">
                                          <p:stCondLst>
                                            <p:cond delay="0"/>
                                          </p:stCondLst>
                                        </p:cTn>
                                        <p:tgtEl>
                                          <p:spTgt spid="50">
                                            <p:txEl>
                                              <p:pRg st="4" end="4"/>
                                            </p:txEl>
                                          </p:spTgt>
                                        </p:tgtEl>
                                        <p:attrNameLst>
                                          <p:attrName>style.visibility</p:attrName>
                                        </p:attrNameLst>
                                      </p:cBhvr>
                                      <p:to>
                                        <p:strVal val="visible"/>
                                      </p:to>
                                    </p:set>
                                    <p:animEffect transition="in" filter="wipe(up)">
                                      <p:cBhvr>
                                        <p:cTn id="67" dur="500"/>
                                        <p:tgtEl>
                                          <p:spTgt spid="5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9" grpId="0"/>
      <p:bldP spid="5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341"/>
          <p:cNvGrpSpPr/>
          <p:nvPr/>
        </p:nvGrpSpPr>
        <p:grpSpPr>
          <a:xfrm>
            <a:off x="1066800" y="381000"/>
            <a:ext cx="7010400" cy="533400"/>
            <a:chOff x="1905000" y="228600"/>
            <a:chExt cx="5791200" cy="533400"/>
          </a:xfrm>
        </p:grpSpPr>
        <p:sp>
          <p:nvSpPr>
            <p:cNvPr id="18" name="Rounded Rectangle 17"/>
            <p:cNvSpPr/>
            <p:nvPr/>
          </p:nvSpPr>
          <p:spPr>
            <a:xfrm>
              <a:off x="1905000" y="228600"/>
              <a:ext cx="57912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rgbClr val="FFFF00"/>
                </a:solidFill>
              </a:endParaRPr>
            </a:p>
          </p:txBody>
        </p:sp>
        <p:sp>
          <p:nvSpPr>
            <p:cNvPr id="19" name="TextBox 18"/>
            <p:cNvSpPr txBox="1"/>
            <p:nvPr/>
          </p:nvSpPr>
          <p:spPr>
            <a:xfrm>
              <a:off x="1905000" y="238780"/>
              <a:ext cx="5715000" cy="523220"/>
            </a:xfrm>
            <a:prstGeom prst="rect">
              <a:avLst/>
            </a:prstGeom>
            <a:noFill/>
          </p:spPr>
          <p:txBody>
            <a:bodyPr vert="horz" wrap="square" rtlCol="0">
              <a:spAutoFit/>
            </a:bodyPr>
            <a:lstStyle/>
            <a:p>
              <a:pPr algn="ctr"/>
              <a:r>
                <a:rPr lang="en-US" sz="2800" b="1" smtClean="0">
                  <a:solidFill>
                    <a:srgbClr val="FFFF00"/>
                  </a:solidFill>
                </a:rPr>
                <a:t>VIDEO TÓM TẮT CÁC TIẾT HỌC MINH HỌA</a:t>
              </a:r>
            </a:p>
          </p:txBody>
        </p:sp>
      </p:grpSp>
      <p:sp>
        <p:nvSpPr>
          <p:cNvPr id="22" name="Action Button: Forward or Next 21">
            <a:hlinkClick r:id="" action="ppaction://noaction" highlightClick="1"/>
          </p:cNvPr>
          <p:cNvSpPr/>
          <p:nvPr/>
        </p:nvSpPr>
        <p:spPr>
          <a:xfrm>
            <a:off x="7924800" y="6096000"/>
            <a:ext cx="609600" cy="457200"/>
          </a:xfrm>
          <a:prstGeom prst="actionButtonForwardNex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p:cNvSpPr>
            <a:spLocks noGrp="1"/>
          </p:cNvSpPr>
          <p:nvPr>
            <p:ph idx="1"/>
          </p:nvPr>
        </p:nvSpPr>
        <p:spPr/>
        <p:txBody>
          <a:bodyPr/>
          <a:lstStyle/>
          <a:p>
            <a:endParaRPr lang="vi-V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Group 133"/>
          <p:cNvGrpSpPr/>
          <p:nvPr/>
        </p:nvGrpSpPr>
        <p:grpSpPr>
          <a:xfrm>
            <a:off x="1048871" y="936810"/>
            <a:ext cx="8476129" cy="1653990"/>
            <a:chOff x="1048871" y="936810"/>
            <a:chExt cx="8476129" cy="1653990"/>
          </a:xfrm>
        </p:grpSpPr>
        <p:sp>
          <p:nvSpPr>
            <p:cNvPr id="48" name="Freeform 47"/>
            <p:cNvSpPr/>
            <p:nvPr/>
          </p:nvSpPr>
          <p:spPr>
            <a:xfrm>
              <a:off x="1048871" y="936810"/>
              <a:ext cx="7637929" cy="1653990"/>
            </a:xfrm>
            <a:custGeom>
              <a:avLst/>
              <a:gdLst>
                <a:gd name="connsiteX0" fmla="*/ 0 w 6571129"/>
                <a:gd name="connsiteY0" fmla="*/ 1075764 h 1801905"/>
                <a:gd name="connsiteX1" fmla="*/ 8964 w 6571129"/>
                <a:gd name="connsiteY1" fmla="*/ 0 h 1801905"/>
                <a:gd name="connsiteX2" fmla="*/ 6571129 w 6571129"/>
                <a:gd name="connsiteY2" fmla="*/ 0 h 1801905"/>
                <a:gd name="connsiteX3" fmla="*/ 6571129 w 6571129"/>
                <a:gd name="connsiteY3" fmla="*/ 1703294 h 1801905"/>
                <a:gd name="connsiteX4" fmla="*/ 6571129 w 6571129"/>
                <a:gd name="connsiteY4" fmla="*/ 1801905 h 1801905"/>
                <a:gd name="connsiteX5" fmla="*/ 2779059 w 6571129"/>
                <a:gd name="connsiteY5" fmla="*/ 1801905 h 1801905"/>
                <a:gd name="connsiteX6" fmla="*/ 2124635 w 6571129"/>
                <a:gd name="connsiteY6" fmla="*/ 1066800 h 1801905"/>
                <a:gd name="connsiteX7" fmla="*/ 0 w 6571129"/>
                <a:gd name="connsiteY7" fmla="*/ 1075764 h 18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71129" h="1801905">
                  <a:moveTo>
                    <a:pt x="0" y="1075764"/>
                  </a:moveTo>
                  <a:lnTo>
                    <a:pt x="8964" y="0"/>
                  </a:lnTo>
                  <a:lnTo>
                    <a:pt x="6571129" y="0"/>
                  </a:lnTo>
                  <a:lnTo>
                    <a:pt x="6571129" y="1703294"/>
                  </a:lnTo>
                  <a:lnTo>
                    <a:pt x="6571129" y="1801905"/>
                  </a:lnTo>
                  <a:lnTo>
                    <a:pt x="2779059" y="1801905"/>
                  </a:lnTo>
                  <a:lnTo>
                    <a:pt x="2124635" y="1066800"/>
                  </a:lnTo>
                  <a:lnTo>
                    <a:pt x="0" y="1075764"/>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25" name="TextBox 24"/>
            <p:cNvSpPr txBox="1"/>
            <p:nvPr/>
          </p:nvSpPr>
          <p:spPr>
            <a:xfrm>
              <a:off x="1676400" y="1066800"/>
              <a:ext cx="7391400" cy="461665"/>
            </a:xfrm>
            <a:prstGeom prst="rect">
              <a:avLst/>
            </a:prstGeom>
            <a:noFill/>
          </p:spPr>
          <p:txBody>
            <a:bodyPr wrap="square" rtlCol="0">
              <a:spAutoFit/>
            </a:bodyPr>
            <a:lstStyle/>
            <a:p>
              <a:pPr>
                <a:buFont typeface="Wingdings" pitchFamily="2" charset="2"/>
                <a:buChar char="ü"/>
              </a:pPr>
              <a:r>
                <a:rPr lang="en-US" sz="2400" b="1" smtClean="0"/>
                <a:t>Dạy </a:t>
              </a:r>
              <a:r>
                <a:rPr lang="en-US" sz="2400" b="1" err="1" smtClean="0"/>
                <a:t>học</a:t>
              </a:r>
              <a:r>
                <a:rPr lang="en-US" sz="2400" b="1" smtClean="0"/>
                <a:t> </a:t>
              </a:r>
              <a:r>
                <a:rPr lang="en-US" sz="2400" b="1" err="1" smtClean="0"/>
                <a:t>chủ</a:t>
              </a:r>
              <a:r>
                <a:rPr lang="en-US" sz="2400" b="1" smtClean="0"/>
                <a:t> </a:t>
              </a:r>
              <a:r>
                <a:rPr lang="en-US" sz="2400" b="1" err="1" smtClean="0"/>
                <a:t>đề</a:t>
              </a:r>
              <a:r>
                <a:rPr lang="en-US" sz="2400" b="1" smtClean="0"/>
                <a:t>- Chủ trương đổi </a:t>
              </a:r>
              <a:r>
                <a:rPr lang="en-US" sz="2400" b="1" err="1" smtClean="0"/>
                <a:t>mới</a:t>
              </a:r>
              <a:r>
                <a:rPr lang="en-US" sz="2400" b="1" smtClean="0"/>
                <a:t> GD </a:t>
              </a:r>
              <a:r>
                <a:rPr lang="en-US" sz="2400" b="1" err="1" smtClean="0"/>
                <a:t>hiện</a:t>
              </a:r>
              <a:r>
                <a:rPr lang="en-US" sz="2400" b="1" smtClean="0"/>
                <a:t> nay</a:t>
              </a:r>
            </a:p>
          </p:txBody>
        </p:sp>
        <p:sp>
          <p:nvSpPr>
            <p:cNvPr id="26" name="Rectangle 25"/>
            <p:cNvSpPr/>
            <p:nvPr/>
          </p:nvSpPr>
          <p:spPr>
            <a:xfrm>
              <a:off x="1859280" y="1463040"/>
              <a:ext cx="7665720" cy="461665"/>
            </a:xfrm>
            <a:prstGeom prst="rect">
              <a:avLst/>
            </a:prstGeom>
          </p:spPr>
          <p:txBody>
            <a:bodyPr wrap="square">
              <a:spAutoFit/>
            </a:bodyPr>
            <a:lstStyle/>
            <a:p>
              <a:pPr>
                <a:buFont typeface="Wingdings" pitchFamily="2" charset="2"/>
                <a:buChar char="ü"/>
              </a:pPr>
              <a:r>
                <a:rPr lang="en-US" sz="2400" b="1" smtClean="0"/>
                <a:t>Dạy </a:t>
              </a:r>
              <a:r>
                <a:rPr lang="en-US" sz="2400" b="1" err="1" smtClean="0"/>
                <a:t>học</a:t>
              </a:r>
              <a:r>
                <a:rPr lang="en-US" sz="2400" b="1" smtClean="0"/>
                <a:t> </a:t>
              </a:r>
              <a:r>
                <a:rPr lang="en-US" sz="2400" b="1" err="1" smtClean="0"/>
                <a:t>nhóm</a:t>
              </a:r>
              <a:r>
                <a:rPr lang="en-US" sz="2400" b="1" smtClean="0"/>
                <a:t> – PPDH </a:t>
              </a:r>
              <a:r>
                <a:rPr lang="en-US" sz="2400" b="1" err="1" smtClean="0"/>
                <a:t>phù</a:t>
              </a:r>
              <a:r>
                <a:rPr lang="en-US" sz="2400" b="1" smtClean="0"/>
                <a:t> </a:t>
              </a:r>
              <a:r>
                <a:rPr lang="en-US" sz="2400" b="1" err="1" smtClean="0"/>
                <a:t>hợp</a:t>
              </a:r>
              <a:r>
                <a:rPr lang="en-US" sz="2400" b="1" smtClean="0"/>
                <a:t> xu hướng đổi mới</a:t>
              </a:r>
            </a:p>
          </p:txBody>
        </p:sp>
        <p:sp>
          <p:nvSpPr>
            <p:cNvPr id="27" name="Rectangle 26"/>
            <p:cNvSpPr/>
            <p:nvPr/>
          </p:nvSpPr>
          <p:spPr>
            <a:xfrm>
              <a:off x="4071034" y="1946565"/>
              <a:ext cx="4270272" cy="461665"/>
            </a:xfrm>
            <a:prstGeom prst="rect">
              <a:avLst/>
            </a:prstGeom>
          </p:spPr>
          <p:txBody>
            <a:bodyPr wrap="none">
              <a:spAutoFit/>
            </a:bodyPr>
            <a:lstStyle/>
            <a:p>
              <a:pPr>
                <a:buFont typeface="Wingdings" pitchFamily="2" charset="2"/>
                <a:buChar char="ü"/>
              </a:pPr>
              <a:r>
                <a:rPr lang="en-US" sz="2400" b="1" smtClean="0"/>
                <a:t> </a:t>
              </a:r>
              <a:r>
                <a:rPr lang="en-US" sz="2400" b="1" err="1" smtClean="0"/>
                <a:t>Các</a:t>
              </a:r>
              <a:r>
                <a:rPr lang="en-US" sz="2400" b="1" smtClean="0"/>
                <a:t> </a:t>
              </a:r>
              <a:r>
                <a:rPr lang="en-US" sz="2400" b="1" err="1" smtClean="0"/>
                <a:t>kỹ</a:t>
              </a:r>
              <a:r>
                <a:rPr lang="en-US" sz="2400" b="1" smtClean="0"/>
                <a:t> </a:t>
              </a:r>
              <a:r>
                <a:rPr lang="en-US" sz="2400" b="1" err="1" smtClean="0"/>
                <a:t>thuật</a:t>
              </a:r>
              <a:r>
                <a:rPr lang="en-US" sz="2400" b="1" smtClean="0"/>
                <a:t> </a:t>
              </a:r>
              <a:r>
                <a:rPr lang="en-US" sz="2400" b="1" err="1" smtClean="0"/>
                <a:t>dạy</a:t>
              </a:r>
              <a:r>
                <a:rPr lang="en-US" sz="2400" b="1" smtClean="0"/>
                <a:t> </a:t>
              </a:r>
              <a:r>
                <a:rPr lang="en-US" sz="2400" b="1" err="1" smtClean="0"/>
                <a:t>học</a:t>
              </a:r>
              <a:r>
                <a:rPr lang="en-US" sz="2400" b="1" smtClean="0"/>
                <a:t> </a:t>
              </a:r>
              <a:r>
                <a:rPr lang="en-US" sz="2400" b="1" err="1" smtClean="0"/>
                <a:t>tích</a:t>
              </a:r>
              <a:r>
                <a:rPr lang="en-US" sz="2400" b="1" smtClean="0"/>
                <a:t> </a:t>
              </a:r>
              <a:r>
                <a:rPr lang="en-US" sz="2400" b="1" err="1" smtClean="0"/>
                <a:t>cực</a:t>
              </a:r>
              <a:r>
                <a:rPr lang="en-US" sz="2400" b="1" smtClean="0"/>
                <a:t>.</a:t>
              </a:r>
              <a:endParaRPr lang="en-US" sz="2400" b="1"/>
            </a:p>
          </p:txBody>
        </p:sp>
      </p:grpSp>
      <p:grpSp>
        <p:nvGrpSpPr>
          <p:cNvPr id="128" name="Group 127"/>
          <p:cNvGrpSpPr/>
          <p:nvPr/>
        </p:nvGrpSpPr>
        <p:grpSpPr>
          <a:xfrm>
            <a:off x="152400" y="914400"/>
            <a:ext cx="4038600" cy="1676400"/>
            <a:chOff x="152400" y="914400"/>
            <a:chExt cx="4038600" cy="1676400"/>
          </a:xfrm>
        </p:grpSpPr>
        <p:sp>
          <p:nvSpPr>
            <p:cNvPr id="46" name="Freeform 45"/>
            <p:cNvSpPr/>
            <p:nvPr/>
          </p:nvSpPr>
          <p:spPr>
            <a:xfrm>
              <a:off x="1143000" y="1965960"/>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14" name="Group 13"/>
            <p:cNvGrpSpPr/>
            <p:nvPr/>
          </p:nvGrpSpPr>
          <p:grpSpPr>
            <a:xfrm>
              <a:off x="152400" y="914400"/>
              <a:ext cx="1673157" cy="1676400"/>
              <a:chOff x="2263775" y="1219200"/>
              <a:chExt cx="1619250" cy="1589088"/>
            </a:xfrm>
          </p:grpSpPr>
          <p:sp>
            <p:nvSpPr>
              <p:cNvPr id="8"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9"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0"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1"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2"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3"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52" name="Picture 22" descr="008"/>
            <p:cNvPicPr>
              <a:picLocks noChangeAspect="1" noChangeArrowheads="1"/>
            </p:cNvPicPr>
            <p:nvPr/>
          </p:nvPicPr>
          <p:blipFill>
            <a:blip r:embed="rId2"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23" name="TextBox 22"/>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nvGrpSpPr>
          <p:cNvPr id="342" name="Group 341"/>
          <p:cNvGrpSpPr/>
          <p:nvPr/>
        </p:nvGrpSpPr>
        <p:grpSpPr>
          <a:xfrm>
            <a:off x="1905000" y="228600"/>
            <a:ext cx="5791200" cy="533400"/>
            <a:chOff x="1905000" y="228600"/>
            <a:chExt cx="5791200" cy="533400"/>
          </a:xfrm>
        </p:grpSpPr>
        <p:sp>
          <p:nvSpPr>
            <p:cNvPr id="133" name="Rounded Rectangle 132"/>
            <p:cNvSpPr/>
            <p:nvPr/>
          </p:nvSpPr>
          <p:spPr>
            <a:xfrm>
              <a:off x="1905000" y="228600"/>
              <a:ext cx="5791200" cy="53340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6" name="TextBox 95"/>
            <p:cNvSpPr txBox="1"/>
            <p:nvPr/>
          </p:nvSpPr>
          <p:spPr>
            <a:xfrm>
              <a:off x="2438400" y="238780"/>
              <a:ext cx="51816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CHƯƠNG TRÌNH HỘI THẢO</a:t>
              </a:r>
              <a:endParaRPr lang="en-US" sz="2800" b="1">
                <a:solidFill>
                  <a:schemeClr val="bg1"/>
                </a:solidFill>
                <a:latin typeface="Times New Roman" pitchFamily="18" charset="0"/>
                <a:cs typeface="Times New Roman" pitchFamily="18" charset="0"/>
              </a:endParaRPr>
            </a:p>
          </p:txBody>
        </p:sp>
      </p:grpSp>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strips(upRight)">
                                      <p:cBhvr>
                                        <p:cTn id="7" dur="500"/>
                                        <p:tgtEl>
                                          <p:spTgt spid="128"/>
                                        </p:tgtEl>
                                      </p:cBhvr>
                                    </p:animEffect>
                                  </p:childTnLst>
                                </p:cTn>
                              </p:par>
                              <p:par>
                                <p:cTn id="8" presetID="18" presetClass="entr" presetSubtype="3" fill="hold" nodeType="withEffect">
                                  <p:stCondLst>
                                    <p:cond delay="0"/>
                                  </p:stCondLst>
                                  <p:childTnLst>
                                    <p:set>
                                      <p:cBhvr>
                                        <p:cTn id="9" dur="1" fill="hold">
                                          <p:stCondLst>
                                            <p:cond delay="0"/>
                                          </p:stCondLst>
                                        </p:cTn>
                                        <p:tgtEl>
                                          <p:spTgt spid="134"/>
                                        </p:tgtEl>
                                        <p:attrNameLst>
                                          <p:attrName>style.visibility</p:attrName>
                                        </p:attrNameLst>
                                      </p:cBhvr>
                                      <p:to>
                                        <p:strVal val="visible"/>
                                      </p:to>
                                    </p:set>
                                    <p:animEffect transition="in" filter="strips(upRight)">
                                      <p:cBhvr>
                                        <p:cTn id="10"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6541" y="282665"/>
            <a:ext cx="8672937" cy="6346735"/>
            <a:chOff x="116541" y="282665"/>
            <a:chExt cx="8672937" cy="6346735"/>
          </a:xfrm>
        </p:grpSpPr>
        <p:grpSp>
          <p:nvGrpSpPr>
            <p:cNvPr id="4"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5"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6"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sp>
        <p:nvSpPr>
          <p:cNvPr id="23" name="TextBox 22"/>
          <p:cNvSpPr txBox="1"/>
          <p:nvPr/>
        </p:nvSpPr>
        <p:spPr>
          <a:xfrm>
            <a:off x="2438400" y="238780"/>
            <a:ext cx="51816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CHƯƠNG TRÌNH LÀM VIỆC</a:t>
            </a:r>
            <a:endParaRPr lang="en-US" sz="2800" b="1">
              <a:solidFill>
                <a:schemeClr val="bg1"/>
              </a:solidFill>
              <a:latin typeface="Times New Roman" pitchFamily="18" charset="0"/>
              <a:cs typeface="Times New Roman" pitchFamily="18" charset="0"/>
            </a:endParaRPr>
          </a:p>
        </p:txBody>
      </p:sp>
      <p:grpSp>
        <p:nvGrpSpPr>
          <p:cNvPr id="24" name="Group 23"/>
          <p:cNvGrpSpPr/>
          <p:nvPr/>
        </p:nvGrpSpPr>
        <p:grpSpPr>
          <a:xfrm>
            <a:off x="1905000" y="381000"/>
            <a:ext cx="5791200" cy="533400"/>
            <a:chOff x="1905000" y="228600"/>
            <a:chExt cx="5791200" cy="533400"/>
          </a:xfrm>
        </p:grpSpPr>
        <p:sp>
          <p:nvSpPr>
            <p:cNvPr id="25" name="Rounded Rectangle 24"/>
            <p:cNvSpPr/>
            <p:nvPr/>
          </p:nvSpPr>
          <p:spPr>
            <a:xfrm>
              <a:off x="1905000" y="228600"/>
              <a:ext cx="57912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6" name="TextBox 25"/>
            <p:cNvSpPr txBox="1"/>
            <p:nvPr/>
          </p:nvSpPr>
          <p:spPr>
            <a:xfrm>
              <a:off x="1905000" y="238780"/>
              <a:ext cx="5715000" cy="523220"/>
            </a:xfrm>
            <a:prstGeom prst="rect">
              <a:avLst/>
            </a:prstGeom>
            <a:noFill/>
          </p:spPr>
          <p:txBody>
            <a:bodyPr vert="horz" wrap="square" rtlCol="0">
              <a:spAutoFit/>
            </a:bodyPr>
            <a:lstStyle/>
            <a:p>
              <a:pPr algn="ctr"/>
              <a:r>
                <a:rPr lang="en-US" sz="2800" b="1" smtClean="0">
                  <a:solidFill>
                    <a:srgbClr val="FFFF00"/>
                  </a:solidFill>
                  <a:latin typeface="Times New Roman" pitchFamily="18" charset="0"/>
                  <a:cs typeface="Times New Roman" pitchFamily="18" charset="0"/>
                </a:rPr>
                <a:t>DẠY HỌC THEO CHỦ ĐỀ</a:t>
              </a:r>
              <a:endParaRPr lang="en-US" sz="2800" b="1">
                <a:solidFill>
                  <a:srgbClr val="FFFF00"/>
                </a:solidFill>
                <a:latin typeface="Times New Roman" pitchFamily="18" charset="0"/>
                <a:cs typeface="Times New Roman" pitchFamily="18" charset="0"/>
              </a:endParaRPr>
            </a:p>
          </p:txBody>
        </p:sp>
      </p:grpSp>
      <p:grpSp>
        <p:nvGrpSpPr>
          <p:cNvPr id="33" name="Group 32"/>
          <p:cNvGrpSpPr/>
          <p:nvPr/>
        </p:nvGrpSpPr>
        <p:grpSpPr>
          <a:xfrm>
            <a:off x="1524000" y="1219200"/>
            <a:ext cx="6324600" cy="4267199"/>
            <a:chOff x="2362200" y="914401"/>
            <a:chExt cx="6233534" cy="4953000"/>
          </a:xfrm>
          <a:scene3d>
            <a:camera prst="perspectiveHeroicExtremeLeftFacing"/>
            <a:lightRig rig="threePt" dir="t"/>
          </a:scene3d>
        </p:grpSpPr>
        <p:pic>
          <p:nvPicPr>
            <p:cNvPr id="29701"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32" name="Rectangle 31"/>
            <p:cNvSpPr/>
            <p:nvPr/>
          </p:nvSpPr>
          <p:spPr>
            <a:xfrm>
              <a:off x="3048000" y="1841480"/>
              <a:ext cx="4876800" cy="517999"/>
            </a:xfrm>
            <a:prstGeom prst="rect">
              <a:avLst/>
            </a:prstGeom>
          </p:spPr>
          <p:txBody>
            <a:bodyPr wrap="square">
              <a:spAutoFit/>
            </a:bodyPr>
            <a:lstStyle/>
            <a:p>
              <a:pPr lvl="0" indent="457200" algn="just" fontAlgn="base">
                <a:spcBef>
                  <a:spcPct val="0"/>
                </a:spcBef>
                <a:spcAft>
                  <a:spcPct val="0"/>
                </a:spcAft>
              </a:pPr>
              <a:endParaRPr lang="en-US" sz="2300" smtClean="0">
                <a:latin typeface="Arial" pitchFamily="34" charset="0"/>
                <a:ea typeface="Times New Roman" pitchFamily="18" charset="0"/>
                <a:cs typeface="Arial" pitchFamily="34" charset="0"/>
              </a:endParaRPr>
            </a:p>
          </p:txBody>
        </p:sp>
      </p:grpSp>
      <p:sp>
        <p:nvSpPr>
          <p:cNvPr id="29700" name="WordArt 4"/>
          <p:cNvSpPr>
            <a:spLocks noChangeArrowheads="1" noChangeShapeType="1" noTextEdit="1"/>
          </p:cNvSpPr>
          <p:nvPr/>
        </p:nvSpPr>
        <p:spPr bwMode="auto">
          <a:xfrm rot="19246933">
            <a:off x="1257935" y="3500056"/>
            <a:ext cx="1487488" cy="763935"/>
          </a:xfrm>
          <a:prstGeom prst="rect">
            <a:avLst/>
          </a:prstGeom>
        </p:spPr>
        <p:txBody>
          <a:bodyPr wrap="none" fromWordArt="1">
            <a:prstTxWarp prst="textSlantUp">
              <a:avLst>
                <a:gd name="adj" fmla="val 55556"/>
              </a:avLst>
            </a:prstTxWarp>
          </a:bodyPr>
          <a:lstStyle/>
          <a:p>
            <a:pPr algn="ctr" rtl="0"/>
            <a:r>
              <a:rPr lang="en-US" sz="3600" b="1" kern="10" spc="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Khái niệm</a:t>
            </a:r>
            <a:endParaRPr lang="en-US" sz="3600" b="1" kern="10" spc="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p:txBody>
      </p:sp>
      <p:grpSp>
        <p:nvGrpSpPr>
          <p:cNvPr id="45" name="Group 44"/>
          <p:cNvGrpSpPr/>
          <p:nvPr/>
        </p:nvGrpSpPr>
        <p:grpSpPr>
          <a:xfrm>
            <a:off x="1524000" y="1219200"/>
            <a:ext cx="6324600" cy="4430477"/>
            <a:chOff x="2362200" y="914401"/>
            <a:chExt cx="6233534" cy="5142519"/>
          </a:xfrm>
          <a:scene3d>
            <a:camera prst="perspectiveHeroicExtremeLeftFacing"/>
            <a:lightRig rig="threePt" dir="t"/>
          </a:scene3d>
        </p:grpSpPr>
        <p:pic>
          <p:nvPicPr>
            <p:cNvPr id="47"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48" name="Rectangle 47"/>
            <p:cNvSpPr/>
            <p:nvPr/>
          </p:nvSpPr>
          <p:spPr>
            <a:xfrm>
              <a:off x="3048000" y="1841480"/>
              <a:ext cx="4876800" cy="4215440"/>
            </a:xfrm>
            <a:prstGeom prst="rect">
              <a:avLst/>
            </a:prstGeom>
          </p:spPr>
          <p:txBody>
            <a:bodyPr wrap="square">
              <a:spAutoFit/>
            </a:bodyPr>
            <a:lstStyle/>
            <a:p>
              <a:pPr lvl="0" indent="457200" algn="just" fontAlgn="base">
                <a:spcBef>
                  <a:spcPct val="0"/>
                </a:spcBef>
                <a:spcAft>
                  <a:spcPct val="0"/>
                </a:spcAft>
              </a:pPr>
              <a:r>
                <a:rPr lang="en-US" sz="2300" i="1" smtClean="0">
                  <a:solidFill>
                    <a:srgbClr val="000000"/>
                  </a:solidFill>
                  <a:latin typeface="Arial" pitchFamily="34" charset="0"/>
                  <a:ea typeface="Times New Roman" pitchFamily="18" charset="0"/>
                  <a:cs typeface="Arial" pitchFamily="34" charset="0"/>
                </a:rPr>
                <a:t>Dạy học theo chủ đề</a:t>
              </a:r>
              <a:r>
                <a:rPr lang="en-US" sz="2300" smtClean="0">
                  <a:solidFill>
                    <a:srgbClr val="000000"/>
                  </a:solidFill>
                  <a:latin typeface="Arial" pitchFamily="34" charset="0"/>
                  <a:ea typeface="Times New Roman" pitchFamily="18" charset="0"/>
                  <a:cs typeface="Arial" pitchFamily="34" charset="0"/>
                </a:rPr>
                <a:t>  là hình thức tìm tòi những đơn vị kiến thức, nội dung bài học có sự giao thoa, tương đồng lẫn nhau, làm thành nội dung học trong một chủ đề có ý nghĩa hơn, thực tế hơn, nhờ đó học sinh có thể tự hoạt động nhiều hơn để tìm ra kiến thức và vận dụng vào thực tiễn.</a:t>
              </a:r>
            </a:p>
            <a:p>
              <a:pPr lvl="0" indent="457200" algn="just" fontAlgn="base">
                <a:spcBef>
                  <a:spcPct val="0"/>
                </a:spcBef>
                <a:spcAft>
                  <a:spcPct val="0"/>
                </a:spcAft>
              </a:pPr>
              <a:endParaRPr lang="en-US" sz="2300" smtClean="0">
                <a:latin typeface="Arial" pitchFamily="34" charset="0"/>
                <a:ea typeface="Times New Roman" pitchFamily="18" charset="0"/>
                <a:cs typeface="Arial" pitchFamily="34" charset="0"/>
              </a:endParaRPr>
            </a:p>
          </p:txBody>
        </p:sp>
      </p:grpSp>
      <p:grpSp>
        <p:nvGrpSpPr>
          <p:cNvPr id="46" name="Group 45"/>
          <p:cNvGrpSpPr/>
          <p:nvPr/>
        </p:nvGrpSpPr>
        <p:grpSpPr>
          <a:xfrm>
            <a:off x="1262786" y="2089806"/>
            <a:ext cx="3734755" cy="3323882"/>
            <a:chOff x="1262786" y="2089806"/>
            <a:chExt cx="3734755" cy="3323882"/>
          </a:xfrm>
        </p:grpSpPr>
        <p:sp>
          <p:nvSpPr>
            <p:cNvPr id="39" name="Trapezoid 38"/>
            <p:cNvSpPr/>
            <p:nvPr/>
          </p:nvSpPr>
          <p:spPr>
            <a:xfrm rot="13080488">
              <a:off x="2227307" y="2089806"/>
              <a:ext cx="707127" cy="3218778"/>
            </a:xfrm>
            <a:prstGeom prst="trapezoid">
              <a:avLst>
                <a:gd name="adj" fmla="val 43518"/>
              </a:avLst>
            </a:prstGeom>
            <a:gradFill flip="none" rotWithShape="1">
              <a:gsLst>
                <a:gs pos="100000">
                  <a:schemeClr val="accent5">
                    <a:lumMod val="40000"/>
                    <a:lumOff val="60000"/>
                    <a:alpha val="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rapezoid 39"/>
            <p:cNvSpPr/>
            <p:nvPr/>
          </p:nvSpPr>
          <p:spPr>
            <a:xfrm rot="13791176">
              <a:off x="2501383" y="2377445"/>
              <a:ext cx="741583" cy="3218778"/>
            </a:xfrm>
            <a:prstGeom prst="trapezoid">
              <a:avLst>
                <a:gd name="adj" fmla="val 43518"/>
              </a:avLst>
            </a:prstGeom>
            <a:gradFill flip="none" rotWithShape="1">
              <a:gsLst>
                <a:gs pos="100000">
                  <a:schemeClr val="accent5">
                    <a:lumMod val="40000"/>
                    <a:lumOff val="60000"/>
                    <a:alpha val="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rapezoid 40"/>
            <p:cNvSpPr/>
            <p:nvPr/>
          </p:nvSpPr>
          <p:spPr>
            <a:xfrm rot="14476590">
              <a:off x="2758770" y="2706650"/>
              <a:ext cx="707127" cy="3218778"/>
            </a:xfrm>
            <a:prstGeom prst="trapezoid">
              <a:avLst>
                <a:gd name="adj" fmla="val 43518"/>
              </a:avLst>
            </a:prstGeom>
            <a:gradFill flip="none" rotWithShape="1">
              <a:gsLst>
                <a:gs pos="100000">
                  <a:schemeClr val="accent5">
                    <a:lumMod val="40000"/>
                    <a:lumOff val="60000"/>
                    <a:alpha val="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rapezoid 41"/>
            <p:cNvSpPr/>
            <p:nvPr/>
          </p:nvSpPr>
          <p:spPr>
            <a:xfrm rot="15175778">
              <a:off x="2942457" y="3064573"/>
              <a:ext cx="707127" cy="3218778"/>
            </a:xfrm>
            <a:prstGeom prst="trapezoid">
              <a:avLst>
                <a:gd name="adj" fmla="val 43518"/>
              </a:avLst>
            </a:prstGeom>
            <a:gradFill flip="none" rotWithShape="1">
              <a:gsLst>
                <a:gs pos="100000">
                  <a:schemeClr val="accent5">
                    <a:lumMod val="40000"/>
                    <a:lumOff val="60000"/>
                    <a:alpha val="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apezoid 42"/>
            <p:cNvSpPr/>
            <p:nvPr/>
          </p:nvSpPr>
          <p:spPr>
            <a:xfrm rot="15861171">
              <a:off x="3034588" y="3450736"/>
              <a:ext cx="707127" cy="3218778"/>
            </a:xfrm>
            <a:prstGeom prst="trapezoid">
              <a:avLst>
                <a:gd name="adj" fmla="val 43518"/>
              </a:avLst>
            </a:prstGeom>
            <a:gradFill flip="none" rotWithShape="1">
              <a:gsLst>
                <a:gs pos="100000">
                  <a:schemeClr val="accent5">
                    <a:lumMod val="40000"/>
                    <a:lumOff val="60000"/>
                    <a:alpha val="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up)">
                                      <p:cBhvr>
                                        <p:cTn id="12" dur="500"/>
                                        <p:tgtEl>
                                          <p:spTgt spid="3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9700"/>
                                        </p:tgtEl>
                                        <p:attrNameLst>
                                          <p:attrName>style.visibility</p:attrName>
                                        </p:attrNameLst>
                                      </p:cBhvr>
                                      <p:to>
                                        <p:strVal val="visible"/>
                                      </p:to>
                                    </p:set>
                                    <p:animEffect transition="in" filter="wipe(left)">
                                      <p:cBhvr>
                                        <p:cTn id="15" dur="500"/>
                                        <p:tgtEl>
                                          <p:spTgt spid="29700"/>
                                        </p:tgtEl>
                                      </p:cBhvr>
                                    </p:animEffect>
                                  </p:childTnLst>
                                </p:cTn>
                              </p:par>
                              <p:par>
                                <p:cTn id="16" presetID="22" presetClass="entr" presetSubtype="8"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500"/>
                                        <p:tgtEl>
                                          <p:spTgt spid="4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up)">
                                      <p:cBhvr>
                                        <p:cTn id="2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sp>
        <p:nvSpPr>
          <p:cNvPr id="23" name="TextBox 22"/>
          <p:cNvSpPr txBox="1"/>
          <p:nvPr/>
        </p:nvSpPr>
        <p:spPr>
          <a:xfrm>
            <a:off x="2438400" y="238780"/>
            <a:ext cx="51816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CHƯƠNG TRÌNH LÀM VIỆC</a:t>
            </a:r>
            <a:endParaRPr lang="en-US" sz="2800" b="1">
              <a:solidFill>
                <a:schemeClr val="bg1"/>
              </a:solidFill>
              <a:latin typeface="Times New Roman" pitchFamily="18" charset="0"/>
              <a:cs typeface="Times New Roman" pitchFamily="18" charset="0"/>
            </a:endParaRPr>
          </a:p>
        </p:txBody>
      </p:sp>
      <p:grpSp>
        <p:nvGrpSpPr>
          <p:cNvPr id="6" name="Group 23"/>
          <p:cNvGrpSpPr/>
          <p:nvPr/>
        </p:nvGrpSpPr>
        <p:grpSpPr>
          <a:xfrm>
            <a:off x="1905000" y="381000"/>
            <a:ext cx="5791200" cy="533400"/>
            <a:chOff x="1905000" y="228600"/>
            <a:chExt cx="5791200" cy="533400"/>
          </a:xfrm>
        </p:grpSpPr>
        <p:sp>
          <p:nvSpPr>
            <p:cNvPr id="25" name="Rounded Rectangle 24"/>
            <p:cNvSpPr/>
            <p:nvPr/>
          </p:nvSpPr>
          <p:spPr>
            <a:xfrm>
              <a:off x="1905000" y="228600"/>
              <a:ext cx="57912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6" name="TextBox 25"/>
            <p:cNvSpPr txBox="1"/>
            <p:nvPr/>
          </p:nvSpPr>
          <p:spPr>
            <a:xfrm>
              <a:off x="1905000" y="238780"/>
              <a:ext cx="5715000" cy="523220"/>
            </a:xfrm>
            <a:prstGeom prst="rect">
              <a:avLst/>
            </a:prstGeom>
            <a:noFill/>
          </p:spPr>
          <p:txBody>
            <a:bodyPr vert="horz" wrap="square" rtlCol="0">
              <a:spAutoFit/>
            </a:bodyPr>
            <a:lstStyle/>
            <a:p>
              <a:pPr algn="ctr"/>
              <a:r>
                <a:rPr lang="en-US" sz="2800" b="1" smtClean="0">
                  <a:solidFill>
                    <a:srgbClr val="FFFF00"/>
                  </a:solidFill>
                  <a:latin typeface="Times New Roman" pitchFamily="18" charset="0"/>
                  <a:cs typeface="Times New Roman" pitchFamily="18" charset="0"/>
                </a:rPr>
                <a:t>DẠY HỌC THEO CHỦ ĐỀ</a:t>
              </a:r>
              <a:endParaRPr lang="en-US" sz="2800" b="1">
                <a:solidFill>
                  <a:srgbClr val="FFFF00"/>
                </a:solidFill>
                <a:latin typeface="Times New Roman" pitchFamily="18" charset="0"/>
                <a:cs typeface="Times New Roman" pitchFamily="18" charset="0"/>
              </a:endParaRPr>
            </a:p>
          </p:txBody>
        </p:sp>
      </p:grpSp>
      <p:grpSp>
        <p:nvGrpSpPr>
          <p:cNvPr id="8" name="Group 32"/>
          <p:cNvGrpSpPr/>
          <p:nvPr/>
        </p:nvGrpSpPr>
        <p:grpSpPr>
          <a:xfrm>
            <a:off x="1524000" y="1219200"/>
            <a:ext cx="6324600" cy="4267199"/>
            <a:chOff x="2362200" y="914401"/>
            <a:chExt cx="6233534" cy="4953000"/>
          </a:xfrm>
          <a:scene3d>
            <a:camera prst="perspectiveHeroicExtremeLeftFacing"/>
            <a:lightRig rig="threePt" dir="t"/>
          </a:scene3d>
        </p:grpSpPr>
        <p:pic>
          <p:nvPicPr>
            <p:cNvPr id="29701"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32" name="Rectangle 31"/>
            <p:cNvSpPr/>
            <p:nvPr/>
          </p:nvSpPr>
          <p:spPr>
            <a:xfrm>
              <a:off x="3048000" y="1841480"/>
              <a:ext cx="4876800" cy="3250891"/>
            </a:xfrm>
            <a:prstGeom prst="rect">
              <a:avLst/>
            </a:prstGeom>
          </p:spPr>
          <p:txBody>
            <a:bodyPr wrap="square">
              <a:spAutoFit/>
            </a:bodyPr>
            <a:lstStyle/>
            <a:p>
              <a:pPr lvl="0" indent="457200" algn="just" eaLnBrk="0" fontAlgn="base" hangingPunct="0">
                <a:spcBef>
                  <a:spcPct val="0"/>
                </a:spcBef>
                <a:spcAft>
                  <a:spcPct val="0"/>
                </a:spcAft>
              </a:pPr>
              <a:r>
                <a:rPr lang="en-US" sz="2200" smtClean="0">
                  <a:solidFill>
                    <a:srgbClr val="000000"/>
                  </a:solidFill>
                  <a:latin typeface="Arial" pitchFamily="34" charset="0"/>
                  <a:ea typeface="Times New Roman" pitchFamily="18" charset="0"/>
                  <a:cs typeface="Arial" pitchFamily="34" charset="0"/>
                </a:rPr>
                <a:t>Dạy học theo chủ đề là sự kết hợp giữa mô hình dạy học truyền thống và hiện đại, ở đó giáo viên không dạy học chỉ bằng cách truyền thụ (xây dựng) kiến thức mà chủ yếu là hướng dẫn học sinh tự lực tìm kiếm thông tin, sử dụng kiến thức vào giải quyết các nhiệm vụ có ý nghĩa thực tiễn.</a:t>
              </a:r>
              <a:endParaRPr lang="en-US" sz="2200" smtClean="0">
                <a:latin typeface="Arial" pitchFamily="34" charset="0"/>
                <a:ea typeface="Times New Roman" pitchFamily="18" charset="0"/>
                <a:cs typeface="Arial" pitchFamily="34" charset="0"/>
              </a:endParaRPr>
            </a:p>
          </p:txBody>
        </p:sp>
      </p:grpSp>
      <p:sp>
        <p:nvSpPr>
          <p:cNvPr id="31" name="Rectangle 30"/>
          <p:cNvSpPr/>
          <p:nvPr/>
        </p:nvSpPr>
        <p:spPr>
          <a:xfrm>
            <a:off x="3286619" y="4532514"/>
            <a:ext cx="4948045" cy="461665"/>
          </a:xfrm>
          <a:prstGeom prst="rect">
            <a:avLst/>
          </a:prstGeom>
          <a:scene3d>
            <a:camera prst="perspectiveHeroicExtremeLeftFacing"/>
            <a:lightRig rig="threePt" dir="t"/>
          </a:scene3d>
        </p:spPr>
        <p:txBody>
          <a:bodyPr wrap="square">
            <a:spAutoFit/>
          </a:bodyPr>
          <a:lstStyle/>
          <a:p>
            <a:pPr lvl="0" indent="457200" algn="just" eaLnBrk="0" fontAlgn="base" hangingPunct="0">
              <a:spcBef>
                <a:spcPct val="0"/>
              </a:spcBef>
              <a:spcAft>
                <a:spcPct val="0"/>
              </a:spcAft>
            </a:pPr>
            <a:endParaRPr lang="en-US" sz="2400" smtClean="0">
              <a:latin typeface="Arial" pitchFamily="34" charset="0"/>
              <a:ea typeface="Times New Roman" pitchFamily="18" charset="0"/>
              <a:cs typeface="Arial" pitchFamily="34" charset="0"/>
            </a:endParaRPr>
          </a:p>
        </p:txBody>
      </p:sp>
      <p:grpSp>
        <p:nvGrpSpPr>
          <p:cNvPr id="24" name="Group 45"/>
          <p:cNvGrpSpPr/>
          <p:nvPr/>
        </p:nvGrpSpPr>
        <p:grpSpPr>
          <a:xfrm>
            <a:off x="1262786" y="2089806"/>
            <a:ext cx="3734755" cy="3323882"/>
            <a:chOff x="1262786" y="2089806"/>
            <a:chExt cx="3734755" cy="3323882"/>
          </a:xfrm>
        </p:grpSpPr>
        <p:sp>
          <p:nvSpPr>
            <p:cNvPr id="39" name="Trapezoid 38"/>
            <p:cNvSpPr/>
            <p:nvPr/>
          </p:nvSpPr>
          <p:spPr>
            <a:xfrm rot="13080488">
              <a:off x="2227307" y="2089806"/>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rapezoid 39"/>
            <p:cNvSpPr/>
            <p:nvPr/>
          </p:nvSpPr>
          <p:spPr>
            <a:xfrm rot="13791176">
              <a:off x="2501383" y="2377445"/>
              <a:ext cx="741583"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rapezoid 40"/>
            <p:cNvSpPr/>
            <p:nvPr/>
          </p:nvSpPr>
          <p:spPr>
            <a:xfrm rot="14476590">
              <a:off x="2758770" y="2706650"/>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rapezoid 41"/>
            <p:cNvSpPr/>
            <p:nvPr/>
          </p:nvSpPr>
          <p:spPr>
            <a:xfrm rot="15175778">
              <a:off x="2942457" y="3064573"/>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apezoid 42"/>
            <p:cNvSpPr/>
            <p:nvPr/>
          </p:nvSpPr>
          <p:spPr>
            <a:xfrm rot="15861171">
              <a:off x="3034588" y="3450736"/>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700" name="WordArt 4"/>
          <p:cNvSpPr>
            <a:spLocks noChangeArrowheads="1" noChangeShapeType="1" noTextEdit="1"/>
          </p:cNvSpPr>
          <p:nvPr/>
        </p:nvSpPr>
        <p:spPr bwMode="auto">
          <a:xfrm rot="19246933">
            <a:off x="1257935" y="3500056"/>
            <a:ext cx="1487488" cy="763935"/>
          </a:xfrm>
          <a:prstGeom prst="rect">
            <a:avLst/>
          </a:prstGeom>
        </p:spPr>
        <p:txBody>
          <a:bodyPr wrap="none" fromWordArt="1">
            <a:prstTxWarp prst="textSlantUp">
              <a:avLst>
                <a:gd name="adj" fmla="val 55556"/>
              </a:avLst>
            </a:prstTxWarp>
          </a:bodyPr>
          <a:lstStyle/>
          <a:p>
            <a:pPr algn="ctr" rtl="0"/>
            <a:r>
              <a:rPr lang="en-US" sz="3600" b="1" kern="10" spc="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Khái niệm</a:t>
            </a:r>
            <a:endParaRPr lang="en-US" sz="3600" b="1" kern="10" spc="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sp>
        <p:nvSpPr>
          <p:cNvPr id="23" name="TextBox 22"/>
          <p:cNvSpPr txBox="1"/>
          <p:nvPr/>
        </p:nvSpPr>
        <p:spPr>
          <a:xfrm>
            <a:off x="2438400" y="238780"/>
            <a:ext cx="51816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CHƯƠNG TRÌNH LÀM VIỆC</a:t>
            </a:r>
            <a:endParaRPr lang="en-US" sz="2800" b="1">
              <a:solidFill>
                <a:schemeClr val="bg1"/>
              </a:solidFill>
              <a:latin typeface="Times New Roman" pitchFamily="18" charset="0"/>
              <a:cs typeface="Times New Roman" pitchFamily="18" charset="0"/>
            </a:endParaRPr>
          </a:p>
        </p:txBody>
      </p:sp>
      <p:grpSp>
        <p:nvGrpSpPr>
          <p:cNvPr id="6" name="Group 23"/>
          <p:cNvGrpSpPr/>
          <p:nvPr/>
        </p:nvGrpSpPr>
        <p:grpSpPr>
          <a:xfrm>
            <a:off x="1905000" y="381000"/>
            <a:ext cx="5791200" cy="533400"/>
            <a:chOff x="1905000" y="228600"/>
            <a:chExt cx="5791200" cy="533400"/>
          </a:xfrm>
        </p:grpSpPr>
        <p:sp>
          <p:nvSpPr>
            <p:cNvPr id="25" name="Rounded Rectangle 24"/>
            <p:cNvSpPr/>
            <p:nvPr/>
          </p:nvSpPr>
          <p:spPr>
            <a:xfrm>
              <a:off x="1905000" y="228600"/>
              <a:ext cx="57912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6" name="TextBox 25"/>
            <p:cNvSpPr txBox="1"/>
            <p:nvPr/>
          </p:nvSpPr>
          <p:spPr>
            <a:xfrm>
              <a:off x="1905000" y="238780"/>
              <a:ext cx="5715000" cy="523220"/>
            </a:xfrm>
            <a:prstGeom prst="rect">
              <a:avLst/>
            </a:prstGeom>
            <a:noFill/>
          </p:spPr>
          <p:txBody>
            <a:bodyPr vert="horz" wrap="square" rtlCol="0">
              <a:spAutoFit/>
            </a:bodyPr>
            <a:lstStyle/>
            <a:p>
              <a:pPr algn="ctr"/>
              <a:r>
                <a:rPr lang="en-US" sz="2800" b="1" smtClean="0">
                  <a:solidFill>
                    <a:srgbClr val="FFFF00"/>
                  </a:solidFill>
                  <a:latin typeface="Times New Roman" pitchFamily="18" charset="0"/>
                  <a:cs typeface="Times New Roman" pitchFamily="18" charset="0"/>
                </a:rPr>
                <a:t>DẠY HỌC THEO CHỦ ĐỀ</a:t>
              </a:r>
              <a:endParaRPr lang="en-US" sz="2800" b="1">
                <a:solidFill>
                  <a:srgbClr val="FFFF00"/>
                </a:solidFill>
                <a:latin typeface="Times New Roman" pitchFamily="18" charset="0"/>
                <a:cs typeface="Times New Roman" pitchFamily="18" charset="0"/>
              </a:endParaRPr>
            </a:p>
          </p:txBody>
        </p:sp>
      </p:grpSp>
      <p:grpSp>
        <p:nvGrpSpPr>
          <p:cNvPr id="8" name="Group 32"/>
          <p:cNvGrpSpPr/>
          <p:nvPr/>
        </p:nvGrpSpPr>
        <p:grpSpPr>
          <a:xfrm>
            <a:off x="1524000" y="1219200"/>
            <a:ext cx="6324600" cy="4267199"/>
            <a:chOff x="2362200" y="914401"/>
            <a:chExt cx="6233534" cy="4953000"/>
          </a:xfrm>
          <a:scene3d>
            <a:camera prst="perspectiveHeroicExtremeLeftFacing"/>
            <a:lightRig rig="threePt" dir="t"/>
          </a:scene3d>
        </p:grpSpPr>
        <p:pic>
          <p:nvPicPr>
            <p:cNvPr id="29701"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32" name="Rectangle 31"/>
            <p:cNvSpPr/>
            <p:nvPr/>
          </p:nvSpPr>
          <p:spPr>
            <a:xfrm>
              <a:off x="3048000" y="1841480"/>
              <a:ext cx="4876800" cy="3250891"/>
            </a:xfrm>
            <a:prstGeom prst="rect">
              <a:avLst/>
            </a:prstGeom>
          </p:spPr>
          <p:txBody>
            <a:bodyPr wrap="square">
              <a:spAutoFit/>
            </a:bodyPr>
            <a:lstStyle/>
            <a:p>
              <a:pPr lvl="0" indent="457200" algn="just" eaLnBrk="0" fontAlgn="base" hangingPunct="0">
                <a:spcBef>
                  <a:spcPct val="0"/>
                </a:spcBef>
                <a:spcAft>
                  <a:spcPct val="0"/>
                </a:spcAft>
              </a:pPr>
              <a:r>
                <a:rPr lang="en-US" sz="2200" smtClean="0">
                  <a:solidFill>
                    <a:srgbClr val="000000"/>
                  </a:solidFill>
                  <a:latin typeface="Arial" pitchFamily="34" charset="0"/>
                  <a:ea typeface="Times New Roman" pitchFamily="18" charset="0"/>
                  <a:cs typeface="Arial" pitchFamily="34" charset="0"/>
                </a:rPr>
                <a:t>Dạy học theo CĐ là một mô hình mới thay thế cho lớp học truyền thống bằng việc chú trọng những nội dung học tập có tính tổng quát, liên quan đến nhiều lĩnh vực, với trung tâm </a:t>
              </a:r>
              <a:r>
                <a:rPr lang="en-US" sz="2200" b="1" i="1" smtClean="0">
                  <a:solidFill>
                    <a:srgbClr val="000000"/>
                  </a:solidFill>
                  <a:latin typeface="Arial" pitchFamily="34" charset="0"/>
                  <a:ea typeface="Times New Roman" pitchFamily="18" charset="0"/>
                  <a:cs typeface="Arial" pitchFamily="34" charset="0"/>
                </a:rPr>
                <a:t>tập trung vào học sinh</a:t>
              </a:r>
              <a:r>
                <a:rPr lang="en-US" sz="2200" smtClean="0">
                  <a:solidFill>
                    <a:srgbClr val="000000"/>
                  </a:solidFill>
                  <a:latin typeface="Arial" pitchFamily="34" charset="0"/>
                  <a:ea typeface="Times New Roman" pitchFamily="18" charset="0"/>
                  <a:cs typeface="Arial" pitchFamily="34" charset="0"/>
                </a:rPr>
                <a:t> và </a:t>
              </a:r>
              <a:r>
                <a:rPr lang="en-US" sz="2200" b="1" i="1" smtClean="0">
                  <a:solidFill>
                    <a:srgbClr val="000000"/>
                  </a:solidFill>
                  <a:latin typeface="Arial" pitchFamily="34" charset="0"/>
                  <a:ea typeface="Times New Roman" pitchFamily="18" charset="0"/>
                  <a:cs typeface="Arial" pitchFamily="34" charset="0"/>
                </a:rPr>
                <a:t>nội dung tích hợp</a:t>
              </a:r>
              <a:r>
                <a:rPr lang="en-US" sz="2200" smtClean="0">
                  <a:solidFill>
                    <a:srgbClr val="000000"/>
                  </a:solidFill>
                  <a:latin typeface="Arial" pitchFamily="34" charset="0"/>
                  <a:ea typeface="Times New Roman" pitchFamily="18" charset="0"/>
                  <a:cs typeface="Arial" pitchFamily="34" charset="0"/>
                </a:rPr>
                <a:t> với những vấn đề, những thực hành gắn liền với thực tiễn.</a:t>
              </a:r>
              <a:endParaRPr lang="en-US" sz="2200" smtClean="0">
                <a:latin typeface="Arial" pitchFamily="34" charset="0"/>
                <a:ea typeface="Times New Roman" pitchFamily="18" charset="0"/>
                <a:cs typeface="Arial" pitchFamily="34" charset="0"/>
              </a:endParaRPr>
            </a:p>
          </p:txBody>
        </p:sp>
      </p:grpSp>
      <p:grpSp>
        <p:nvGrpSpPr>
          <p:cNvPr id="24" name="Group 45"/>
          <p:cNvGrpSpPr/>
          <p:nvPr/>
        </p:nvGrpSpPr>
        <p:grpSpPr>
          <a:xfrm>
            <a:off x="1262786" y="2089806"/>
            <a:ext cx="3734755" cy="3323882"/>
            <a:chOff x="1262786" y="2089806"/>
            <a:chExt cx="3734755" cy="3323882"/>
          </a:xfrm>
        </p:grpSpPr>
        <p:sp>
          <p:nvSpPr>
            <p:cNvPr id="39" name="Trapezoid 38"/>
            <p:cNvSpPr/>
            <p:nvPr/>
          </p:nvSpPr>
          <p:spPr>
            <a:xfrm rot="13080488">
              <a:off x="2227307" y="2089806"/>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rapezoid 39"/>
            <p:cNvSpPr/>
            <p:nvPr/>
          </p:nvSpPr>
          <p:spPr>
            <a:xfrm rot="13791176">
              <a:off x="2501383" y="2377445"/>
              <a:ext cx="741583"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rapezoid 40"/>
            <p:cNvSpPr/>
            <p:nvPr/>
          </p:nvSpPr>
          <p:spPr>
            <a:xfrm rot="14476590">
              <a:off x="2758770" y="2706650"/>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rapezoid 41"/>
            <p:cNvSpPr/>
            <p:nvPr/>
          </p:nvSpPr>
          <p:spPr>
            <a:xfrm rot="15175778">
              <a:off x="2942457" y="3064573"/>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apezoid 42"/>
            <p:cNvSpPr/>
            <p:nvPr/>
          </p:nvSpPr>
          <p:spPr>
            <a:xfrm rot="15861171">
              <a:off x="3034588" y="3450736"/>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700" name="WordArt 4"/>
          <p:cNvSpPr>
            <a:spLocks noChangeArrowheads="1" noChangeShapeType="1" noTextEdit="1"/>
          </p:cNvSpPr>
          <p:nvPr/>
        </p:nvSpPr>
        <p:spPr bwMode="auto">
          <a:xfrm rot="19246933">
            <a:off x="1257935" y="3500056"/>
            <a:ext cx="1487488" cy="763935"/>
          </a:xfrm>
          <a:prstGeom prst="rect">
            <a:avLst/>
          </a:prstGeom>
        </p:spPr>
        <p:txBody>
          <a:bodyPr wrap="none" fromWordArt="1">
            <a:prstTxWarp prst="textSlantUp">
              <a:avLst>
                <a:gd name="adj" fmla="val 55556"/>
              </a:avLst>
            </a:prstTxWarp>
          </a:bodyPr>
          <a:lstStyle/>
          <a:p>
            <a:pPr algn="ctr" rtl="0"/>
            <a:r>
              <a:rPr lang="en-US" sz="3600" b="1" kern="10" spc="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Khái niệm</a:t>
            </a:r>
            <a:endParaRPr lang="en-US" sz="3600" b="1" kern="10" spc="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grpSp>
        <p:nvGrpSpPr>
          <p:cNvPr id="48" name="Group 32"/>
          <p:cNvGrpSpPr/>
          <p:nvPr/>
        </p:nvGrpSpPr>
        <p:grpSpPr>
          <a:xfrm>
            <a:off x="1524000" y="1219201"/>
            <a:ext cx="6324599" cy="4267199"/>
            <a:chOff x="2362200" y="914401"/>
            <a:chExt cx="6233534" cy="4953000"/>
          </a:xfrm>
          <a:scene3d>
            <a:camera prst="perspectiveHeroicExtremeLeftFacing"/>
            <a:lightRig rig="threePt" dir="t"/>
          </a:scene3d>
        </p:grpSpPr>
        <p:pic>
          <p:nvPicPr>
            <p:cNvPr id="49"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50" name="Rectangle 49"/>
            <p:cNvSpPr/>
            <p:nvPr/>
          </p:nvSpPr>
          <p:spPr>
            <a:xfrm>
              <a:off x="3048000" y="1841480"/>
              <a:ext cx="4876800" cy="392965"/>
            </a:xfrm>
            <a:prstGeom prst="rect">
              <a:avLst/>
            </a:prstGeom>
          </p:spPr>
          <p:txBody>
            <a:bodyPr wrap="square">
              <a:spAutoFit/>
            </a:bodyPr>
            <a:lstStyle/>
            <a:p>
              <a:pPr algn="ctr"/>
              <a:endParaRPr lang="en-US" sz="1600"/>
            </a:p>
          </p:txBody>
        </p:sp>
      </p:grpSp>
      <p:sp>
        <p:nvSpPr>
          <p:cNvPr id="23" name="TextBox 22"/>
          <p:cNvSpPr txBox="1"/>
          <p:nvPr/>
        </p:nvSpPr>
        <p:spPr>
          <a:xfrm>
            <a:off x="2438400" y="238780"/>
            <a:ext cx="51816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CHƯƠNG TRÌNH LÀM VIỆC</a:t>
            </a:r>
            <a:endParaRPr lang="en-US" sz="2800" b="1">
              <a:solidFill>
                <a:schemeClr val="bg1"/>
              </a:solidFill>
              <a:latin typeface="Times New Roman" pitchFamily="18" charset="0"/>
              <a:cs typeface="Times New Roman" pitchFamily="18" charset="0"/>
            </a:endParaRPr>
          </a:p>
        </p:txBody>
      </p:sp>
      <p:sp>
        <p:nvSpPr>
          <p:cNvPr id="29700" name="WordArt 4"/>
          <p:cNvSpPr>
            <a:spLocks noChangeArrowheads="1" noChangeShapeType="1" noTextEdit="1"/>
          </p:cNvSpPr>
          <p:nvPr/>
        </p:nvSpPr>
        <p:spPr bwMode="auto">
          <a:xfrm rot="19246933">
            <a:off x="1257935" y="3500056"/>
            <a:ext cx="1487488" cy="763935"/>
          </a:xfrm>
          <a:prstGeom prst="rect">
            <a:avLst/>
          </a:prstGeom>
        </p:spPr>
        <p:txBody>
          <a:bodyPr wrap="none" fromWordArt="1">
            <a:prstTxWarp prst="textSlantUp">
              <a:avLst>
                <a:gd name="adj" fmla="val 55556"/>
              </a:avLst>
            </a:prstTxWarp>
          </a:bodyPr>
          <a:lstStyle/>
          <a:p>
            <a:pPr algn="ctr" rtl="0"/>
            <a:r>
              <a:rPr lang="en-US" sz="3600" b="1" kern="10" spc="0" smtClean="0">
                <a:ln w="9525">
                  <a:noFill/>
                  <a:round/>
                  <a:headEnd/>
                  <a:tailEnd/>
                </a:ln>
                <a:solidFill>
                  <a:srgbClr val="006600"/>
                </a:solidFill>
                <a:effectLst>
                  <a:outerShdw dist="45791" dir="2021404" algn="ctr" rotWithShape="0">
                    <a:srgbClr val="B2B2B2">
                      <a:alpha val="80000"/>
                    </a:srgbClr>
                  </a:outerShdw>
                </a:effectLst>
                <a:latin typeface="Times New Roman"/>
                <a:cs typeface="Times New Roman"/>
              </a:rPr>
              <a:t>Quan điểm</a:t>
            </a:r>
            <a:endParaRPr lang="en-US" sz="3600" b="1" kern="10" spc="0">
              <a:ln w="9525">
                <a:noFill/>
                <a:round/>
                <a:headEnd/>
                <a:tailEnd/>
              </a:ln>
              <a:solidFill>
                <a:srgbClr val="006600"/>
              </a:solidFill>
              <a:effectLst>
                <a:outerShdw dist="45791" dir="2021404" algn="ctr" rotWithShape="0">
                  <a:srgbClr val="B2B2B2">
                    <a:alpha val="80000"/>
                  </a:srgbClr>
                </a:outerShdw>
              </a:effectLst>
              <a:latin typeface="Times New Roman"/>
              <a:cs typeface="Times New Roman"/>
            </a:endParaRPr>
          </a:p>
        </p:txBody>
      </p:sp>
      <p:grpSp>
        <p:nvGrpSpPr>
          <p:cNvPr id="33" name="Group 23"/>
          <p:cNvGrpSpPr/>
          <p:nvPr/>
        </p:nvGrpSpPr>
        <p:grpSpPr>
          <a:xfrm>
            <a:off x="1905000" y="381000"/>
            <a:ext cx="5791200" cy="533400"/>
            <a:chOff x="1905000" y="228600"/>
            <a:chExt cx="5791200" cy="533400"/>
          </a:xfrm>
        </p:grpSpPr>
        <p:sp>
          <p:nvSpPr>
            <p:cNvPr id="34" name="Rounded Rectangle 33"/>
            <p:cNvSpPr/>
            <p:nvPr/>
          </p:nvSpPr>
          <p:spPr>
            <a:xfrm>
              <a:off x="1905000" y="228600"/>
              <a:ext cx="5791200" cy="5334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35" name="TextBox 34"/>
            <p:cNvSpPr txBox="1"/>
            <p:nvPr/>
          </p:nvSpPr>
          <p:spPr>
            <a:xfrm>
              <a:off x="1981200" y="238780"/>
              <a:ext cx="56388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DẠY HỌC THEO NHÓM </a:t>
              </a:r>
              <a:endParaRPr lang="en-US" sz="2800" b="1">
                <a:solidFill>
                  <a:schemeClr val="bg1"/>
                </a:solidFill>
                <a:latin typeface="Times New Roman" pitchFamily="18" charset="0"/>
                <a:cs typeface="Times New Roman" pitchFamily="18" charset="0"/>
              </a:endParaRPr>
            </a:p>
          </p:txBody>
        </p:sp>
      </p:grpSp>
      <p:grpSp>
        <p:nvGrpSpPr>
          <p:cNvPr id="45" name="Group 32"/>
          <p:cNvGrpSpPr/>
          <p:nvPr/>
        </p:nvGrpSpPr>
        <p:grpSpPr>
          <a:xfrm>
            <a:off x="1524000" y="1219200"/>
            <a:ext cx="6324599" cy="4399700"/>
            <a:chOff x="2362200" y="914401"/>
            <a:chExt cx="6233534" cy="5106796"/>
          </a:xfrm>
          <a:scene3d>
            <a:camera prst="perspectiveHeroicExtremeLeftFacing"/>
            <a:lightRig rig="threePt" dir="t"/>
          </a:scene3d>
        </p:grpSpPr>
        <p:pic>
          <p:nvPicPr>
            <p:cNvPr id="46"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47" name="Rectangle 46"/>
            <p:cNvSpPr/>
            <p:nvPr/>
          </p:nvSpPr>
          <p:spPr>
            <a:xfrm>
              <a:off x="3048000" y="1841480"/>
              <a:ext cx="4876800" cy="4179717"/>
            </a:xfrm>
            <a:prstGeom prst="rect">
              <a:avLst/>
            </a:prstGeom>
          </p:spPr>
          <p:txBody>
            <a:bodyPr wrap="square">
              <a:spAutoFit/>
            </a:bodyPr>
            <a:lstStyle/>
            <a:p>
              <a:pPr algn="ctr"/>
              <a:r>
                <a:rPr lang="en-US" sz="2800" b="1" smtClean="0">
                  <a:solidFill>
                    <a:srgbClr val="FF0000"/>
                  </a:solidFill>
                </a:rPr>
                <a:t>DẠY HỌC THEO NHÓM  LÀ PP TỔ CHỨC DH PHÙ HỢP VỚI XU THẾ ĐỔI MỚI HIỆN NAY</a:t>
              </a:r>
              <a:endParaRPr lang="en-US" sz="2800" smtClean="0">
                <a:solidFill>
                  <a:srgbClr val="FF0000"/>
                </a:solidFill>
              </a:endParaRPr>
            </a:p>
            <a:p>
              <a:pPr algn="just"/>
              <a:r>
                <a:rPr lang="en-US" sz="1600" smtClean="0"/>
                <a:t>Một số quan điểm cho rằng DH theo CĐ thuộc về nội dung dạy học chứ không phải là PPDH . Nhưng khi đã xây dựng nội dung dạy học theo chủ đề thì chính nó lại tác động trở lại làm thay đổi rất nhiều đến việc lựa chọn phương pháp nào, hoặc cải biến các phương pháp sao cho phù hợp với nó. Qua nghiên cứu lý luận và thực tiễn giảng dạy, chúng tôi nhận thấy rằng </a:t>
              </a:r>
              <a:r>
                <a:rPr lang="en-US" sz="1600" b="1" smtClean="0"/>
                <a:t>DẠY HỌC THEO NHÓM</a:t>
              </a:r>
              <a:r>
                <a:rPr lang="en-US" sz="1600" smtClean="0"/>
                <a:t> là PP tổ chức DH phù hợp nhất với các các nội dung DH theo CĐ</a:t>
              </a:r>
              <a:endParaRPr lang="en-US" sz="1600"/>
            </a:p>
          </p:txBody>
        </p:sp>
      </p:grpSp>
      <p:grpSp>
        <p:nvGrpSpPr>
          <p:cNvPr id="21" name="Group 45"/>
          <p:cNvGrpSpPr/>
          <p:nvPr/>
        </p:nvGrpSpPr>
        <p:grpSpPr>
          <a:xfrm>
            <a:off x="1262786" y="2089806"/>
            <a:ext cx="3734755" cy="3323882"/>
            <a:chOff x="1262786" y="2089806"/>
            <a:chExt cx="3734755" cy="3323882"/>
          </a:xfrm>
        </p:grpSpPr>
        <p:sp>
          <p:nvSpPr>
            <p:cNvPr id="39" name="Trapezoid 38"/>
            <p:cNvSpPr/>
            <p:nvPr/>
          </p:nvSpPr>
          <p:spPr>
            <a:xfrm rot="13080488">
              <a:off x="2227307" y="2089806"/>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rapezoid 39"/>
            <p:cNvSpPr/>
            <p:nvPr/>
          </p:nvSpPr>
          <p:spPr>
            <a:xfrm rot="13791176">
              <a:off x="2501383" y="2377445"/>
              <a:ext cx="741583"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rapezoid 40"/>
            <p:cNvSpPr/>
            <p:nvPr/>
          </p:nvSpPr>
          <p:spPr>
            <a:xfrm rot="14476590">
              <a:off x="2758770" y="2706650"/>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rapezoid 41"/>
            <p:cNvSpPr/>
            <p:nvPr/>
          </p:nvSpPr>
          <p:spPr>
            <a:xfrm rot="15175778">
              <a:off x="2942457" y="3064573"/>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rapezoid 42"/>
            <p:cNvSpPr/>
            <p:nvPr/>
          </p:nvSpPr>
          <p:spPr>
            <a:xfrm rot="15861171">
              <a:off x="3034588" y="3450736"/>
              <a:ext cx="707127" cy="3218778"/>
            </a:xfrm>
            <a:prstGeom prst="trapezoid">
              <a:avLst>
                <a:gd name="adj" fmla="val 43518"/>
              </a:avLst>
            </a:prstGeom>
            <a:gradFill flip="none" rotWithShape="1">
              <a:gsLst>
                <a:gs pos="100000">
                  <a:schemeClr val="accent5">
                    <a:lumMod val="40000"/>
                    <a:lumOff val="60000"/>
                    <a:alpha val="15000"/>
                  </a:schemeClr>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9700"/>
                                        </p:tgtEl>
                                        <p:attrNameLst>
                                          <p:attrName>style.visibility</p:attrName>
                                        </p:attrNameLst>
                                      </p:cBhvr>
                                      <p:to>
                                        <p:strVal val="visible"/>
                                      </p:to>
                                    </p:set>
                                    <p:animEffect transition="in" filter="wipe(left)">
                                      <p:cBhvr>
                                        <p:cTn id="11" dur="500"/>
                                        <p:tgtEl>
                                          <p:spTgt spid="29700"/>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up)">
                                      <p:cBhvr>
                                        <p:cTn id="1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grpSp>
        <p:nvGrpSpPr>
          <p:cNvPr id="60" name="Group 23"/>
          <p:cNvGrpSpPr/>
          <p:nvPr/>
        </p:nvGrpSpPr>
        <p:grpSpPr>
          <a:xfrm>
            <a:off x="1905000" y="381000"/>
            <a:ext cx="5791200" cy="533400"/>
            <a:chOff x="1905000" y="228600"/>
            <a:chExt cx="5791200" cy="533400"/>
          </a:xfrm>
        </p:grpSpPr>
        <p:sp>
          <p:nvSpPr>
            <p:cNvPr id="61" name="Rounded Rectangle 60"/>
            <p:cNvSpPr/>
            <p:nvPr/>
          </p:nvSpPr>
          <p:spPr>
            <a:xfrm>
              <a:off x="1905000" y="228600"/>
              <a:ext cx="57912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62" name="TextBox 61"/>
            <p:cNvSpPr txBox="1"/>
            <p:nvPr/>
          </p:nvSpPr>
          <p:spPr>
            <a:xfrm>
              <a:off x="1905000" y="238780"/>
              <a:ext cx="5715000" cy="523220"/>
            </a:xfrm>
            <a:prstGeom prst="rect">
              <a:avLst/>
            </a:prstGeom>
            <a:noFill/>
          </p:spPr>
          <p:txBody>
            <a:bodyPr vert="horz" wrap="square" rtlCol="0">
              <a:spAutoFit/>
            </a:bodyPr>
            <a:lstStyle/>
            <a:p>
              <a:pPr algn="ctr"/>
              <a:r>
                <a:rPr lang="en-US" sz="2800" b="1" smtClean="0">
                  <a:solidFill>
                    <a:srgbClr val="FFFF00"/>
                  </a:solidFill>
                  <a:latin typeface="Times New Roman" pitchFamily="18" charset="0"/>
                  <a:cs typeface="Times New Roman" pitchFamily="18" charset="0"/>
                </a:rPr>
                <a:t>DẠY HỌC THEO CHỦ ĐỀ</a:t>
              </a:r>
              <a:endParaRPr lang="en-US" sz="2800" b="1">
                <a:solidFill>
                  <a:srgbClr val="FFFF00"/>
                </a:solidFill>
                <a:latin typeface="Times New Roman" pitchFamily="18" charset="0"/>
                <a:cs typeface="Times New Roman" pitchFamily="18" charset="0"/>
              </a:endParaRPr>
            </a:p>
          </p:txBody>
        </p:sp>
      </p:grpSp>
      <p:grpSp>
        <p:nvGrpSpPr>
          <p:cNvPr id="6" name="Group 23"/>
          <p:cNvGrpSpPr/>
          <p:nvPr/>
        </p:nvGrpSpPr>
        <p:grpSpPr>
          <a:xfrm>
            <a:off x="1905000" y="381000"/>
            <a:ext cx="5791200" cy="533400"/>
            <a:chOff x="1905000" y="228600"/>
            <a:chExt cx="5791200" cy="533400"/>
          </a:xfrm>
        </p:grpSpPr>
        <p:sp>
          <p:nvSpPr>
            <p:cNvPr id="25" name="Rounded Rectangle 24"/>
            <p:cNvSpPr/>
            <p:nvPr/>
          </p:nvSpPr>
          <p:spPr>
            <a:xfrm>
              <a:off x="1905000" y="228600"/>
              <a:ext cx="5791200" cy="5334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6" name="TextBox 25"/>
            <p:cNvSpPr txBox="1"/>
            <p:nvPr/>
          </p:nvSpPr>
          <p:spPr>
            <a:xfrm>
              <a:off x="1981200" y="238780"/>
              <a:ext cx="56388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DẠY HỌC THEO NHÓM </a:t>
              </a:r>
              <a:endParaRPr lang="en-US" sz="2800" b="1">
                <a:solidFill>
                  <a:schemeClr val="bg1"/>
                </a:solidFill>
                <a:latin typeface="Times New Roman" pitchFamily="18" charset="0"/>
                <a:cs typeface="Times New Roman" pitchFamily="18" charset="0"/>
              </a:endParaRPr>
            </a:p>
          </p:txBody>
        </p:sp>
      </p:grpSp>
      <p:grpSp>
        <p:nvGrpSpPr>
          <p:cNvPr id="8" name="Group 32"/>
          <p:cNvGrpSpPr/>
          <p:nvPr/>
        </p:nvGrpSpPr>
        <p:grpSpPr>
          <a:xfrm>
            <a:off x="1524000" y="1219200"/>
            <a:ext cx="6324599" cy="4267200"/>
            <a:chOff x="2362200" y="914401"/>
            <a:chExt cx="6233534" cy="4953000"/>
          </a:xfrm>
          <a:scene3d>
            <a:camera prst="perspectiveHeroicExtremeLeftFacing"/>
            <a:lightRig rig="threePt" dir="t"/>
          </a:scene3d>
        </p:grpSpPr>
        <p:pic>
          <p:nvPicPr>
            <p:cNvPr id="29701"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32" name="Rectangle 31"/>
            <p:cNvSpPr/>
            <p:nvPr/>
          </p:nvSpPr>
          <p:spPr>
            <a:xfrm>
              <a:off x="3048000" y="1841480"/>
              <a:ext cx="4876800" cy="428689"/>
            </a:xfrm>
            <a:prstGeom prst="rect">
              <a:avLst/>
            </a:prstGeom>
          </p:spPr>
          <p:txBody>
            <a:bodyPr wrap="square">
              <a:spAutoFit/>
            </a:bodyPr>
            <a:lstStyle/>
            <a:p>
              <a:pPr lvl="0" indent="457200" algn="just" fontAlgn="base">
                <a:spcBef>
                  <a:spcPct val="0"/>
                </a:spcBef>
                <a:spcAft>
                  <a:spcPct val="0"/>
                </a:spcAft>
              </a:pPr>
              <a:endParaRPr lang="en-US" smtClean="0">
                <a:latin typeface="Arial" pitchFamily="34" charset="0"/>
                <a:ea typeface="Times New Roman" pitchFamily="18" charset="0"/>
                <a:cs typeface="Arial" pitchFamily="34" charset="0"/>
              </a:endParaRPr>
            </a:p>
          </p:txBody>
        </p:sp>
      </p:grpSp>
      <p:sp>
        <p:nvSpPr>
          <p:cNvPr id="29700" name="WordArt 4"/>
          <p:cNvSpPr>
            <a:spLocks noChangeArrowheads="1" noChangeShapeType="1" noTextEdit="1"/>
          </p:cNvSpPr>
          <p:nvPr/>
        </p:nvSpPr>
        <p:spPr bwMode="auto">
          <a:xfrm rot="19246933">
            <a:off x="1257935" y="3500056"/>
            <a:ext cx="1487488" cy="763935"/>
          </a:xfrm>
          <a:prstGeom prst="rect">
            <a:avLst/>
          </a:prstGeom>
        </p:spPr>
        <p:txBody>
          <a:bodyPr wrap="none" fromWordArt="1">
            <a:prstTxWarp prst="textSlantUp">
              <a:avLst>
                <a:gd name="adj" fmla="val 55556"/>
              </a:avLst>
            </a:prstTxWarp>
          </a:bodyPr>
          <a:lstStyle/>
          <a:p>
            <a:pPr algn="ctr" rtl="0"/>
            <a:r>
              <a:rPr lang="en-US" sz="3600" b="1" kern="10" spc="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Khái niệm</a:t>
            </a:r>
            <a:endParaRPr lang="en-US" sz="3600" b="1" kern="10" spc="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p:txBody>
      </p:sp>
      <p:grpSp>
        <p:nvGrpSpPr>
          <p:cNvPr id="21" name="Group 32"/>
          <p:cNvGrpSpPr/>
          <p:nvPr/>
        </p:nvGrpSpPr>
        <p:grpSpPr>
          <a:xfrm>
            <a:off x="1524000" y="1219200"/>
            <a:ext cx="6324599" cy="4508165"/>
            <a:chOff x="2362200" y="1002849"/>
            <a:chExt cx="6233534" cy="5232692"/>
          </a:xfrm>
          <a:scene3d>
            <a:camera prst="perspectiveHeroicExtremeLeftFacing"/>
            <a:lightRig rig="threePt" dir="t"/>
          </a:scene3d>
        </p:grpSpPr>
        <p:pic>
          <p:nvPicPr>
            <p:cNvPr id="47" name="Picture 5" descr="C:\Users\Admin\Desktop\ANH LINH TINH\MAN CHIEU.jpg"/>
            <p:cNvPicPr>
              <a:picLocks noChangeAspect="1" noChangeArrowheads="1"/>
            </p:cNvPicPr>
            <p:nvPr/>
          </p:nvPicPr>
          <p:blipFill>
            <a:blip r:embed="rId4" cstate="print"/>
            <a:srcRect/>
            <a:stretch>
              <a:fillRect/>
            </a:stretch>
          </p:blipFill>
          <p:spPr bwMode="auto">
            <a:xfrm>
              <a:off x="2362200" y="1002849"/>
              <a:ext cx="6233534" cy="4952999"/>
            </a:xfrm>
            <a:prstGeom prst="rect">
              <a:avLst/>
            </a:prstGeom>
            <a:noFill/>
          </p:spPr>
        </p:pic>
        <p:sp>
          <p:nvSpPr>
            <p:cNvPr id="48" name="Rectangle 47"/>
            <p:cNvSpPr/>
            <p:nvPr/>
          </p:nvSpPr>
          <p:spPr>
            <a:xfrm>
              <a:off x="3048000" y="1841480"/>
              <a:ext cx="4876800" cy="4394061"/>
            </a:xfrm>
            <a:prstGeom prst="rect">
              <a:avLst/>
            </a:prstGeom>
          </p:spPr>
          <p:txBody>
            <a:bodyPr wrap="square">
              <a:spAutoFit/>
            </a:bodyPr>
            <a:lstStyle/>
            <a:p>
              <a:pPr algn="just"/>
              <a:r>
                <a:rPr lang="en-US" sz="2400" smtClean="0"/>
                <a:t>	Dạy học theo nhóm là hình thức tổ chức dạy học, trong đó giáo viên chia lớp thành nhiều nhóm nhỏ. Các thành viên trong nhóm cùng phối hợp chặt chẽ với nhau để giải quyết một vấn đề học tập cụ thể nhằm hướng đến một mục tiêu chung; sản phẩm của nhóm là sản phẩm của trí tuệ tập thể.</a:t>
              </a:r>
            </a:p>
            <a:p>
              <a:endParaRPr lang="en-US" sz="2400"/>
            </a:p>
          </p:txBody>
        </p:sp>
      </p:grpSp>
      <p:grpSp>
        <p:nvGrpSpPr>
          <p:cNvPr id="54" name="Group 45"/>
          <p:cNvGrpSpPr/>
          <p:nvPr/>
        </p:nvGrpSpPr>
        <p:grpSpPr>
          <a:xfrm>
            <a:off x="1262786" y="2089806"/>
            <a:ext cx="3734755" cy="3323882"/>
            <a:chOff x="1262786" y="2089806"/>
            <a:chExt cx="3734755" cy="3323882"/>
          </a:xfrm>
        </p:grpSpPr>
        <p:sp>
          <p:nvSpPr>
            <p:cNvPr id="55" name="Trapezoid 54"/>
            <p:cNvSpPr/>
            <p:nvPr/>
          </p:nvSpPr>
          <p:spPr>
            <a:xfrm rot="13080488">
              <a:off x="2227307" y="2089806"/>
              <a:ext cx="707127"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rapezoid 55"/>
            <p:cNvSpPr/>
            <p:nvPr/>
          </p:nvSpPr>
          <p:spPr>
            <a:xfrm rot="13791176">
              <a:off x="2501383" y="2377445"/>
              <a:ext cx="741583"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rapezoid 56"/>
            <p:cNvSpPr/>
            <p:nvPr/>
          </p:nvSpPr>
          <p:spPr>
            <a:xfrm rot="14476590">
              <a:off x="2758770" y="2706650"/>
              <a:ext cx="707127"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rapezoid 57"/>
            <p:cNvSpPr/>
            <p:nvPr/>
          </p:nvSpPr>
          <p:spPr>
            <a:xfrm rot="15175778">
              <a:off x="2942457" y="3064573"/>
              <a:ext cx="707127"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rapezoid 58"/>
            <p:cNvSpPr/>
            <p:nvPr/>
          </p:nvSpPr>
          <p:spPr>
            <a:xfrm rot="15861171">
              <a:off x="3034588" y="3450736"/>
              <a:ext cx="707127"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wipe(down)">
                                      <p:cBhvr>
                                        <p:cTn id="7" dur="5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grpSp>
        <p:nvGrpSpPr>
          <p:cNvPr id="6" name="Group 23"/>
          <p:cNvGrpSpPr/>
          <p:nvPr/>
        </p:nvGrpSpPr>
        <p:grpSpPr>
          <a:xfrm>
            <a:off x="1905000" y="381000"/>
            <a:ext cx="5791200" cy="533400"/>
            <a:chOff x="1905000" y="228600"/>
            <a:chExt cx="5791200" cy="533400"/>
          </a:xfrm>
        </p:grpSpPr>
        <p:sp>
          <p:nvSpPr>
            <p:cNvPr id="61" name="Rounded Rectangle 60"/>
            <p:cNvSpPr/>
            <p:nvPr/>
          </p:nvSpPr>
          <p:spPr>
            <a:xfrm>
              <a:off x="1905000" y="228600"/>
              <a:ext cx="57912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62" name="TextBox 61"/>
            <p:cNvSpPr txBox="1"/>
            <p:nvPr/>
          </p:nvSpPr>
          <p:spPr>
            <a:xfrm>
              <a:off x="2438400" y="238780"/>
              <a:ext cx="51816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DẠY HỌC THEO CHỦ ĐỀ</a:t>
              </a:r>
              <a:endParaRPr lang="en-US" sz="2800" b="1">
                <a:solidFill>
                  <a:schemeClr val="bg1"/>
                </a:solidFill>
                <a:latin typeface="Times New Roman" pitchFamily="18" charset="0"/>
                <a:cs typeface="Times New Roman" pitchFamily="18" charset="0"/>
              </a:endParaRPr>
            </a:p>
          </p:txBody>
        </p:sp>
      </p:grpSp>
      <p:grpSp>
        <p:nvGrpSpPr>
          <p:cNvPr id="8" name="Group 23"/>
          <p:cNvGrpSpPr/>
          <p:nvPr/>
        </p:nvGrpSpPr>
        <p:grpSpPr>
          <a:xfrm>
            <a:off x="1905000" y="381000"/>
            <a:ext cx="5791200" cy="533400"/>
            <a:chOff x="1905000" y="228600"/>
            <a:chExt cx="5791200" cy="533400"/>
          </a:xfrm>
        </p:grpSpPr>
        <p:sp>
          <p:nvSpPr>
            <p:cNvPr id="25" name="Rounded Rectangle 24"/>
            <p:cNvSpPr/>
            <p:nvPr/>
          </p:nvSpPr>
          <p:spPr>
            <a:xfrm>
              <a:off x="1905000" y="228600"/>
              <a:ext cx="5791200" cy="5334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6" name="TextBox 25"/>
            <p:cNvSpPr txBox="1"/>
            <p:nvPr/>
          </p:nvSpPr>
          <p:spPr>
            <a:xfrm>
              <a:off x="1981200" y="238780"/>
              <a:ext cx="56388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DẠY HỌC THEO NHÓM </a:t>
              </a:r>
              <a:endParaRPr lang="en-US" sz="2800" b="1">
                <a:solidFill>
                  <a:schemeClr val="bg1"/>
                </a:solidFill>
                <a:latin typeface="Times New Roman" pitchFamily="18" charset="0"/>
                <a:cs typeface="Times New Roman" pitchFamily="18" charset="0"/>
              </a:endParaRPr>
            </a:p>
          </p:txBody>
        </p:sp>
      </p:grpSp>
      <p:grpSp>
        <p:nvGrpSpPr>
          <p:cNvPr id="21" name="Group 32"/>
          <p:cNvGrpSpPr/>
          <p:nvPr/>
        </p:nvGrpSpPr>
        <p:grpSpPr>
          <a:xfrm>
            <a:off x="1524000" y="1219200"/>
            <a:ext cx="6324599" cy="4267200"/>
            <a:chOff x="2362200" y="914401"/>
            <a:chExt cx="6233534" cy="4953000"/>
          </a:xfrm>
          <a:scene3d>
            <a:camera prst="perspectiveHeroicExtremeLeftFacing"/>
            <a:lightRig rig="threePt" dir="t"/>
          </a:scene3d>
        </p:grpSpPr>
        <p:pic>
          <p:nvPicPr>
            <p:cNvPr id="29701"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32" name="Rectangle 31"/>
            <p:cNvSpPr/>
            <p:nvPr/>
          </p:nvSpPr>
          <p:spPr>
            <a:xfrm>
              <a:off x="3048000" y="1841480"/>
              <a:ext cx="4876800" cy="428689"/>
            </a:xfrm>
            <a:prstGeom prst="rect">
              <a:avLst/>
            </a:prstGeom>
          </p:spPr>
          <p:txBody>
            <a:bodyPr wrap="square">
              <a:spAutoFit/>
            </a:bodyPr>
            <a:lstStyle/>
            <a:p>
              <a:pPr lvl="0" indent="457200" algn="just" fontAlgn="base">
                <a:spcBef>
                  <a:spcPct val="0"/>
                </a:spcBef>
                <a:spcAft>
                  <a:spcPct val="0"/>
                </a:spcAft>
              </a:pPr>
              <a:endParaRPr lang="en-US" smtClean="0">
                <a:latin typeface="Arial" pitchFamily="34" charset="0"/>
                <a:ea typeface="Times New Roman" pitchFamily="18" charset="0"/>
                <a:cs typeface="Arial" pitchFamily="34" charset="0"/>
              </a:endParaRPr>
            </a:p>
          </p:txBody>
        </p:sp>
      </p:grpSp>
      <p:sp>
        <p:nvSpPr>
          <p:cNvPr id="29700" name="WordArt 4"/>
          <p:cNvSpPr>
            <a:spLocks noChangeArrowheads="1" noChangeShapeType="1" noTextEdit="1"/>
          </p:cNvSpPr>
          <p:nvPr/>
        </p:nvSpPr>
        <p:spPr bwMode="auto">
          <a:xfrm rot="19246933">
            <a:off x="1257935" y="3500056"/>
            <a:ext cx="1487488" cy="763935"/>
          </a:xfrm>
          <a:prstGeom prst="rect">
            <a:avLst/>
          </a:prstGeom>
        </p:spPr>
        <p:txBody>
          <a:bodyPr wrap="none" fromWordArt="1">
            <a:prstTxWarp prst="textSlantUp">
              <a:avLst>
                <a:gd name="adj" fmla="val 55556"/>
              </a:avLst>
            </a:prstTxWarp>
          </a:bodyPr>
          <a:lstStyle/>
          <a:p>
            <a:pPr algn="ctr" rtl="0"/>
            <a:r>
              <a:rPr lang="en-US" sz="3600" b="1" kern="10" spc="0" smtClean="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rPr>
              <a:t>Khái niệm</a:t>
            </a:r>
            <a:endParaRPr lang="en-US" sz="3600" b="1" kern="10" spc="0">
              <a:ln w="9525">
                <a:noFill/>
                <a:round/>
                <a:headEnd/>
                <a:tailEnd/>
              </a:ln>
              <a:solidFill>
                <a:srgbClr val="FF0000"/>
              </a:solidFill>
              <a:effectLst>
                <a:outerShdw dist="45791" dir="2021404" algn="ctr" rotWithShape="0">
                  <a:srgbClr val="B2B2B2">
                    <a:alpha val="80000"/>
                  </a:srgbClr>
                </a:outerShdw>
              </a:effectLst>
              <a:latin typeface="Times New Roman"/>
              <a:cs typeface="Times New Roman"/>
            </a:endParaRPr>
          </a:p>
        </p:txBody>
      </p:sp>
      <p:grpSp>
        <p:nvGrpSpPr>
          <p:cNvPr id="22" name="Group 32"/>
          <p:cNvGrpSpPr/>
          <p:nvPr/>
        </p:nvGrpSpPr>
        <p:grpSpPr>
          <a:xfrm>
            <a:off x="1524000" y="1219200"/>
            <a:ext cx="6324599" cy="4267199"/>
            <a:chOff x="2362200" y="914401"/>
            <a:chExt cx="6233534" cy="4953000"/>
          </a:xfrm>
          <a:scene3d>
            <a:camera prst="perspectiveHeroicExtremeLeftFacing"/>
            <a:lightRig rig="threePt" dir="t"/>
          </a:scene3d>
        </p:grpSpPr>
        <p:pic>
          <p:nvPicPr>
            <p:cNvPr id="47" name="Picture 5" descr="C:\Users\Admin\Desktop\ANH LINH TINH\MAN CHIEU.jpg"/>
            <p:cNvPicPr>
              <a:picLocks noChangeAspect="1" noChangeArrowheads="1"/>
            </p:cNvPicPr>
            <p:nvPr/>
          </p:nvPicPr>
          <p:blipFill>
            <a:blip r:embed="rId4" cstate="print"/>
            <a:srcRect/>
            <a:stretch>
              <a:fillRect/>
            </a:stretch>
          </p:blipFill>
          <p:spPr bwMode="auto">
            <a:xfrm>
              <a:off x="2362200" y="914401"/>
              <a:ext cx="6233534" cy="4953000"/>
            </a:xfrm>
            <a:prstGeom prst="rect">
              <a:avLst/>
            </a:prstGeom>
            <a:noFill/>
          </p:spPr>
        </p:pic>
        <p:sp>
          <p:nvSpPr>
            <p:cNvPr id="48" name="Rectangle 47"/>
            <p:cNvSpPr/>
            <p:nvPr/>
          </p:nvSpPr>
          <p:spPr>
            <a:xfrm>
              <a:off x="3048000" y="1841480"/>
              <a:ext cx="4876800" cy="3107994"/>
            </a:xfrm>
            <a:prstGeom prst="rect">
              <a:avLst/>
            </a:prstGeom>
          </p:spPr>
          <p:txBody>
            <a:bodyPr wrap="square">
              <a:spAutoFit/>
            </a:bodyPr>
            <a:lstStyle/>
            <a:p>
              <a:pPr algn="just"/>
              <a:r>
                <a:rPr lang="en-US" sz="2400" smtClean="0"/>
                <a:t>Dạy học nhóm không phải một phương pháp dạy học cụ thể mà là một hình thức xã hội, hay là hình thức hợp tác  của dạy học. Khi không phân biệt giữa hình thức và PPDH cụ thể thì dạy học nhóm trong nhiều tài liệu cũng được gọi là PPDH nhóm</a:t>
              </a:r>
              <a:endParaRPr lang="en-US" sz="2400"/>
            </a:p>
          </p:txBody>
        </p:sp>
      </p:grpSp>
      <p:grpSp>
        <p:nvGrpSpPr>
          <p:cNvPr id="23" name="Group 45"/>
          <p:cNvGrpSpPr/>
          <p:nvPr/>
        </p:nvGrpSpPr>
        <p:grpSpPr>
          <a:xfrm>
            <a:off x="1262786" y="2089806"/>
            <a:ext cx="3734755" cy="3323882"/>
            <a:chOff x="1262786" y="2089806"/>
            <a:chExt cx="3734755" cy="3323882"/>
          </a:xfrm>
        </p:grpSpPr>
        <p:sp>
          <p:nvSpPr>
            <p:cNvPr id="55" name="Trapezoid 54"/>
            <p:cNvSpPr/>
            <p:nvPr/>
          </p:nvSpPr>
          <p:spPr>
            <a:xfrm rot="13080488">
              <a:off x="2227307" y="2089806"/>
              <a:ext cx="707127"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rapezoid 55"/>
            <p:cNvSpPr/>
            <p:nvPr/>
          </p:nvSpPr>
          <p:spPr>
            <a:xfrm rot="13791176">
              <a:off x="2501383" y="2377445"/>
              <a:ext cx="741583"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rapezoid 56"/>
            <p:cNvSpPr/>
            <p:nvPr/>
          </p:nvSpPr>
          <p:spPr>
            <a:xfrm rot="14476590">
              <a:off x="2758770" y="2706650"/>
              <a:ext cx="707127"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rapezoid 57"/>
            <p:cNvSpPr/>
            <p:nvPr/>
          </p:nvSpPr>
          <p:spPr>
            <a:xfrm rot="15175778">
              <a:off x="2942457" y="3064573"/>
              <a:ext cx="707127"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rapezoid 58"/>
            <p:cNvSpPr/>
            <p:nvPr/>
          </p:nvSpPr>
          <p:spPr>
            <a:xfrm rot="15861171">
              <a:off x="3034588" y="3450736"/>
              <a:ext cx="707127" cy="3218778"/>
            </a:xfrm>
            <a:prstGeom prst="trapezoid">
              <a:avLst>
                <a:gd name="adj" fmla="val 43518"/>
              </a:avLst>
            </a:prstGeom>
            <a:gradFill flip="none" rotWithShape="1">
              <a:gsLst>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accent5">
                    <a:lumMod val="40000"/>
                    <a:lumOff val="60000"/>
                    <a:alpha val="0"/>
                  </a:schemeClr>
                </a:gs>
                <a:gs pos="100000">
                  <a:schemeClr val="tx1"/>
                </a:gs>
                <a:gs pos="25000">
                  <a:srgbClr val="21D6E0"/>
                </a:gs>
                <a:gs pos="75000">
                  <a:srgbClr val="0087E6">
                    <a:alpha val="5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16541" y="282665"/>
            <a:ext cx="8672937" cy="6346735"/>
            <a:chOff x="116541" y="282665"/>
            <a:chExt cx="8672937" cy="6346735"/>
          </a:xfrm>
        </p:grpSpPr>
        <p:grpSp>
          <p:nvGrpSpPr>
            <p:cNvPr id="3" name="Group 91"/>
            <p:cNvGrpSpPr/>
            <p:nvPr/>
          </p:nvGrpSpPr>
          <p:grpSpPr>
            <a:xfrm>
              <a:off x="116541" y="282665"/>
              <a:ext cx="8672937" cy="6346735"/>
              <a:chOff x="166263" y="195910"/>
              <a:chExt cx="8825337" cy="6379425"/>
            </a:xfrm>
          </p:grpSpPr>
          <p:sp>
            <p:nvSpPr>
              <p:cNvPr id="17" name="Rounded Rectangle 16"/>
              <p:cNvSpPr/>
              <p:nvPr/>
            </p:nvSpPr>
            <p:spPr>
              <a:xfrm>
                <a:off x="304800" y="195910"/>
                <a:ext cx="8686800" cy="6248400"/>
              </a:xfrm>
              <a:prstGeom prst="roundRect">
                <a:avLst>
                  <a:gd name="adj" fmla="val 10741"/>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noFill/>
                </a:endParaRPr>
              </a:p>
            </p:txBody>
          </p:sp>
          <p:sp>
            <p:nvSpPr>
              <p:cNvPr id="18" name="Arc 17"/>
              <p:cNvSpPr/>
              <p:nvPr/>
            </p:nvSpPr>
            <p:spPr>
              <a:xfrm rot="18464824">
                <a:off x="150421" y="4761616"/>
                <a:ext cx="1829561" cy="1797877"/>
              </a:xfrm>
              <a:prstGeom prst="arc">
                <a:avLst>
                  <a:gd name="adj1" fmla="val 15898078"/>
                  <a:gd name="adj2" fmla="val 3490672"/>
                </a:avLst>
              </a:prstGeom>
              <a:effectLst>
                <a:glow rad="101600">
                  <a:schemeClr val="accent6">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cxnSp>
            <p:nvCxnSpPr>
              <p:cNvPr id="19" name="Straight Connector 18"/>
              <p:cNvCxnSpPr>
                <a:stCxn id="18" idx="2"/>
              </p:cNvCxnSpPr>
              <p:nvPr/>
            </p:nvCxnSpPr>
            <p:spPr>
              <a:xfrm rot="16200000" flipH="1">
                <a:off x="2790635" y="4926795"/>
                <a:ext cx="1547" cy="1655544"/>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cxnSp>
            <p:nvCxnSpPr>
              <p:cNvPr id="20" name="Straight Connector 19"/>
              <p:cNvCxnSpPr/>
              <p:nvPr/>
            </p:nvCxnSpPr>
            <p:spPr>
              <a:xfrm>
                <a:off x="3596448" y="5751499"/>
                <a:ext cx="770726" cy="693192"/>
              </a:xfrm>
              <a:prstGeom prst="line">
                <a:avLst/>
              </a:prstGeom>
              <a:effectLst>
                <a:innerShdw blurRad="63500" dist="50800" dir="16200000">
                  <a:prstClr val="black">
                    <a:alpha val="50000"/>
                  </a:prstClr>
                </a:innerShdw>
              </a:effectLst>
            </p:spPr>
            <p:style>
              <a:lnRef idx="3">
                <a:schemeClr val="accent6"/>
              </a:lnRef>
              <a:fillRef idx="0">
                <a:schemeClr val="accent6"/>
              </a:fillRef>
              <a:effectRef idx="2">
                <a:schemeClr val="accent6"/>
              </a:effectRef>
              <a:fontRef idx="minor">
                <a:schemeClr val="tx1"/>
              </a:fontRef>
            </p:style>
          </p:cxnSp>
        </p:grpSp>
        <p:grpSp>
          <p:nvGrpSpPr>
            <p:cNvPr id="4" name="Group 25"/>
            <p:cNvGrpSpPr/>
            <p:nvPr/>
          </p:nvGrpSpPr>
          <p:grpSpPr>
            <a:xfrm>
              <a:off x="178878" y="4809565"/>
              <a:ext cx="4000081" cy="1676400"/>
              <a:chOff x="152400" y="914400"/>
              <a:chExt cx="4000081" cy="1676400"/>
            </a:xfrm>
          </p:grpSpPr>
          <p:sp>
            <p:nvSpPr>
              <p:cNvPr id="7" name="Freeform 6"/>
              <p:cNvSpPr/>
              <p:nvPr/>
            </p:nvSpPr>
            <p:spPr>
              <a:xfrm>
                <a:off x="1104481" y="1960936"/>
                <a:ext cx="3048000" cy="620731"/>
              </a:xfrm>
              <a:custGeom>
                <a:avLst/>
                <a:gdLst>
                  <a:gd name="connsiteX0" fmla="*/ 0 w 2716306"/>
                  <a:gd name="connsiteY0" fmla="*/ 627530 h 645459"/>
                  <a:gd name="connsiteX1" fmla="*/ 8965 w 2716306"/>
                  <a:gd name="connsiteY1" fmla="*/ 0 h 645459"/>
                  <a:gd name="connsiteX2" fmla="*/ 2142565 w 2716306"/>
                  <a:gd name="connsiteY2" fmla="*/ 0 h 645459"/>
                  <a:gd name="connsiteX3" fmla="*/ 2599765 w 2716306"/>
                  <a:gd name="connsiteY3" fmla="*/ 510988 h 645459"/>
                  <a:gd name="connsiteX4" fmla="*/ 2716306 w 2716306"/>
                  <a:gd name="connsiteY4" fmla="*/ 645459 h 645459"/>
                  <a:gd name="connsiteX5" fmla="*/ 0 w 2716306"/>
                  <a:gd name="connsiteY5" fmla="*/ 627530 h 645459"/>
                  <a:gd name="connsiteX0" fmla="*/ 0 w 2716306"/>
                  <a:gd name="connsiteY0" fmla="*/ 627530 h 645459"/>
                  <a:gd name="connsiteX1" fmla="*/ 8965 w 2716306"/>
                  <a:gd name="connsiteY1" fmla="*/ 0 h 645459"/>
                  <a:gd name="connsiteX2" fmla="*/ 2142565 w 2716306"/>
                  <a:gd name="connsiteY2" fmla="*/ 0 h 645459"/>
                  <a:gd name="connsiteX3" fmla="*/ 2654548 w 2716306"/>
                  <a:gd name="connsiteY3" fmla="*/ 515152 h 645459"/>
                  <a:gd name="connsiteX4" fmla="*/ 2716306 w 2716306"/>
                  <a:gd name="connsiteY4" fmla="*/ 645459 h 645459"/>
                  <a:gd name="connsiteX5" fmla="*/ 0 w 2716306"/>
                  <a:gd name="connsiteY5" fmla="*/ 627530 h 645459"/>
                  <a:gd name="connsiteX0" fmla="*/ 0 w 2771088"/>
                  <a:gd name="connsiteY0" fmla="*/ 627530 h 641295"/>
                  <a:gd name="connsiteX1" fmla="*/ 8965 w 2771088"/>
                  <a:gd name="connsiteY1" fmla="*/ 0 h 641295"/>
                  <a:gd name="connsiteX2" fmla="*/ 2142565 w 2771088"/>
                  <a:gd name="connsiteY2" fmla="*/ 0 h 641295"/>
                  <a:gd name="connsiteX3" fmla="*/ 2654548 w 2771088"/>
                  <a:gd name="connsiteY3" fmla="*/ 515152 h 641295"/>
                  <a:gd name="connsiteX4" fmla="*/ 2771088 w 2771088"/>
                  <a:gd name="connsiteY4" fmla="*/ 641295 h 641295"/>
                  <a:gd name="connsiteX5" fmla="*/ 0 w 2771088"/>
                  <a:gd name="connsiteY5" fmla="*/ 627530 h 64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088" h="641295">
                    <a:moveTo>
                      <a:pt x="0" y="627530"/>
                    </a:moveTo>
                    <a:lnTo>
                      <a:pt x="8965" y="0"/>
                    </a:lnTo>
                    <a:lnTo>
                      <a:pt x="2142565" y="0"/>
                    </a:lnTo>
                    <a:lnTo>
                      <a:pt x="2654548" y="515152"/>
                    </a:lnTo>
                    <a:lnTo>
                      <a:pt x="2771088" y="641295"/>
                    </a:lnTo>
                    <a:lnTo>
                      <a:pt x="0" y="627530"/>
                    </a:lnTo>
                    <a:close/>
                  </a:path>
                </a:pathLst>
              </a:cu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grpSp>
            <p:nvGrpSpPr>
              <p:cNvPr id="5" name="Group 13"/>
              <p:cNvGrpSpPr/>
              <p:nvPr/>
            </p:nvGrpSpPr>
            <p:grpSpPr>
              <a:xfrm>
                <a:off x="152400" y="914400"/>
                <a:ext cx="1673157" cy="1676400"/>
                <a:chOff x="2263775" y="1219200"/>
                <a:chExt cx="1619250" cy="1589088"/>
              </a:xfrm>
            </p:grpSpPr>
            <p:sp>
              <p:nvSpPr>
                <p:cNvPr id="11" name="Oval 6"/>
                <p:cNvSpPr>
                  <a:spLocks noChangeArrowheads="1"/>
                </p:cNvSpPr>
                <p:nvPr/>
              </p:nvSpPr>
              <p:spPr bwMode="gray">
                <a:xfrm>
                  <a:off x="2263775" y="1219200"/>
                  <a:ext cx="1619250" cy="1589088"/>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solidFill>
                    <a:schemeClr val="bg1"/>
                  </a:solidFill>
                  <a:round/>
                  <a:headEnd/>
                  <a:tailEnd/>
                </a:ln>
                <a:effectLst/>
              </p:spPr>
              <p:txBody>
                <a:bodyPr wrap="none" anchor="ctr"/>
                <a:lstStyle/>
                <a:p>
                  <a:endParaRPr lang="en-US"/>
                </a:p>
              </p:txBody>
            </p:sp>
            <p:sp>
              <p:nvSpPr>
                <p:cNvPr id="12" name="Oval 7"/>
                <p:cNvSpPr>
                  <a:spLocks noChangeArrowheads="1"/>
                </p:cNvSpPr>
                <p:nvPr/>
              </p:nvSpPr>
              <p:spPr bwMode="gray">
                <a:xfrm>
                  <a:off x="2355849" y="1308100"/>
                  <a:ext cx="1415903" cy="138684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13" name="Oval 8"/>
                <p:cNvSpPr>
                  <a:spLocks noChangeArrowheads="1"/>
                </p:cNvSpPr>
                <p:nvPr/>
              </p:nvSpPr>
              <p:spPr bwMode="gray">
                <a:xfrm>
                  <a:off x="2439988" y="1392238"/>
                  <a:ext cx="1265238" cy="124460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14" name="Oval 9"/>
                <p:cNvSpPr>
                  <a:spLocks noChangeArrowheads="1"/>
                </p:cNvSpPr>
                <p:nvPr/>
              </p:nvSpPr>
              <p:spPr bwMode="gray">
                <a:xfrm>
                  <a:off x="2439988" y="1392238"/>
                  <a:ext cx="1265238" cy="1244600"/>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15" name="Oval 10"/>
                <p:cNvSpPr>
                  <a:spLocks noChangeArrowheads="1"/>
                </p:cNvSpPr>
                <p:nvPr/>
              </p:nvSpPr>
              <p:spPr bwMode="gray">
                <a:xfrm>
                  <a:off x="2524125" y="1474788"/>
                  <a:ext cx="1098550" cy="107950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16" name="Oval 11"/>
                <p:cNvSpPr>
                  <a:spLocks noChangeArrowheads="1"/>
                </p:cNvSpPr>
                <p:nvPr/>
              </p:nvSpPr>
              <p:spPr bwMode="gray">
                <a:xfrm>
                  <a:off x="2524125" y="1474788"/>
                  <a:ext cx="1098550" cy="1079500"/>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pic>
            <p:nvPicPr>
              <p:cNvPr id="9" name="Picture 22" descr="008"/>
              <p:cNvPicPr>
                <a:picLocks noChangeAspect="1" noChangeArrowheads="1"/>
              </p:cNvPicPr>
              <p:nvPr/>
            </p:nvPicPr>
            <p:blipFill>
              <a:blip r:embed="rId3" cstate="print"/>
              <a:srcRect/>
              <a:stretch>
                <a:fillRect/>
              </a:stretch>
            </p:blipFill>
            <p:spPr bwMode="auto">
              <a:xfrm>
                <a:off x="500974" y="1333500"/>
                <a:ext cx="906294" cy="737854"/>
              </a:xfrm>
              <a:prstGeom prst="rect">
                <a:avLst/>
              </a:prstGeom>
              <a:noFill/>
              <a:effectLst>
                <a:innerShdw blurRad="63500" dist="50800" dir="10800000">
                  <a:prstClr val="black">
                    <a:alpha val="50000"/>
                  </a:prstClr>
                </a:innerShdw>
              </a:effectLst>
            </p:spPr>
          </p:pic>
          <p:sp>
            <p:nvSpPr>
              <p:cNvPr id="10" name="TextBox 9"/>
              <p:cNvSpPr txBox="1"/>
              <p:nvPr/>
            </p:nvSpPr>
            <p:spPr>
              <a:xfrm>
                <a:off x="1676400" y="1981200"/>
                <a:ext cx="2091447" cy="584775"/>
              </a:xfrm>
              <a:prstGeom prst="rect">
                <a:avLst/>
              </a:prstGeom>
              <a:noFill/>
            </p:spPr>
            <p:txBody>
              <a:bodyPr wrap="square" rtlCol="0">
                <a:spAutoFit/>
              </a:bodyPr>
              <a:lstStyle/>
              <a:p>
                <a:pPr algn="ctr"/>
                <a:r>
                  <a:rPr lang="en-US" sz="3200" b="1" smtClean="0">
                    <a:solidFill>
                      <a:schemeClr val="bg1"/>
                    </a:solidFill>
                  </a:rPr>
                  <a:t>LÝ LUẬN</a:t>
                </a:r>
                <a:endParaRPr lang="en-US" sz="3200" b="1">
                  <a:solidFill>
                    <a:schemeClr val="bg1"/>
                  </a:solidFill>
                </a:endParaRPr>
              </a:p>
            </p:txBody>
          </p:sp>
        </p:grpSp>
      </p:grpSp>
      <p:grpSp>
        <p:nvGrpSpPr>
          <p:cNvPr id="6" name="Group 23"/>
          <p:cNvGrpSpPr/>
          <p:nvPr/>
        </p:nvGrpSpPr>
        <p:grpSpPr>
          <a:xfrm>
            <a:off x="1905000" y="381000"/>
            <a:ext cx="5791200" cy="533400"/>
            <a:chOff x="1905000" y="228600"/>
            <a:chExt cx="5791200" cy="533400"/>
          </a:xfrm>
        </p:grpSpPr>
        <p:sp>
          <p:nvSpPr>
            <p:cNvPr id="61" name="Rounded Rectangle 60"/>
            <p:cNvSpPr/>
            <p:nvPr/>
          </p:nvSpPr>
          <p:spPr>
            <a:xfrm>
              <a:off x="1905000" y="228600"/>
              <a:ext cx="5791200" cy="5334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62" name="TextBox 61"/>
            <p:cNvSpPr txBox="1"/>
            <p:nvPr/>
          </p:nvSpPr>
          <p:spPr>
            <a:xfrm>
              <a:off x="2438400" y="238780"/>
              <a:ext cx="51816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DẠY HỌC THEO CHỦ ĐỀ</a:t>
              </a:r>
              <a:endParaRPr lang="en-US" sz="2800" b="1">
                <a:solidFill>
                  <a:schemeClr val="bg1"/>
                </a:solidFill>
                <a:latin typeface="Times New Roman" pitchFamily="18" charset="0"/>
                <a:cs typeface="Times New Roman" pitchFamily="18" charset="0"/>
              </a:endParaRPr>
            </a:p>
          </p:txBody>
        </p:sp>
      </p:grpSp>
      <p:grpSp>
        <p:nvGrpSpPr>
          <p:cNvPr id="8" name="Group 23"/>
          <p:cNvGrpSpPr/>
          <p:nvPr/>
        </p:nvGrpSpPr>
        <p:grpSpPr>
          <a:xfrm>
            <a:off x="1905000" y="381000"/>
            <a:ext cx="5791200" cy="533400"/>
            <a:chOff x="1905000" y="228600"/>
            <a:chExt cx="5791200" cy="533400"/>
          </a:xfrm>
        </p:grpSpPr>
        <p:sp>
          <p:nvSpPr>
            <p:cNvPr id="25" name="Rounded Rectangle 24"/>
            <p:cNvSpPr/>
            <p:nvPr/>
          </p:nvSpPr>
          <p:spPr>
            <a:xfrm>
              <a:off x="1905000" y="228600"/>
              <a:ext cx="5791200" cy="5334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6" name="TextBox 25"/>
            <p:cNvSpPr txBox="1"/>
            <p:nvPr/>
          </p:nvSpPr>
          <p:spPr>
            <a:xfrm>
              <a:off x="1981200" y="238780"/>
              <a:ext cx="5638800" cy="523220"/>
            </a:xfrm>
            <a:prstGeom prst="rect">
              <a:avLst/>
            </a:prstGeom>
            <a:noFill/>
          </p:spPr>
          <p:txBody>
            <a:bodyPr vert="horz" wrap="square" rtlCol="0">
              <a:spAutoFit/>
            </a:bodyPr>
            <a:lstStyle/>
            <a:p>
              <a:pPr algn="ctr"/>
              <a:r>
                <a:rPr lang="en-US" sz="2800" b="1" smtClean="0">
                  <a:solidFill>
                    <a:schemeClr val="bg1"/>
                  </a:solidFill>
                  <a:latin typeface="Times New Roman" pitchFamily="18" charset="0"/>
                  <a:cs typeface="Times New Roman" pitchFamily="18" charset="0"/>
                </a:rPr>
                <a:t>DẠY HỌC THEO NHÓM </a:t>
              </a:r>
              <a:endParaRPr lang="en-US" sz="2800" b="1">
                <a:solidFill>
                  <a:schemeClr val="bg1"/>
                </a:solidFill>
                <a:latin typeface="Times New Roman" pitchFamily="18" charset="0"/>
                <a:cs typeface="Times New Roman" pitchFamily="18" charset="0"/>
              </a:endParaRPr>
            </a:p>
          </p:txBody>
        </p:sp>
      </p:grpSp>
      <p:sp>
        <p:nvSpPr>
          <p:cNvPr id="67" name="TextBox 66"/>
          <p:cNvSpPr txBox="1"/>
          <p:nvPr/>
        </p:nvSpPr>
        <p:spPr>
          <a:xfrm>
            <a:off x="2057400" y="5029200"/>
            <a:ext cx="685800" cy="646331"/>
          </a:xfrm>
          <a:prstGeom prst="rect">
            <a:avLst/>
          </a:prstGeom>
          <a:noFill/>
        </p:spPr>
        <p:txBody>
          <a:bodyPr wrap="square" rtlCol="0">
            <a:spAutoFit/>
          </a:bodyPr>
          <a:lstStyle/>
          <a:p>
            <a:pPr algn="ctr"/>
            <a:r>
              <a:rPr lang="en-US" b="1" smtClean="0">
                <a:solidFill>
                  <a:srgbClr val="FF0000"/>
                </a:solidFill>
              </a:rPr>
              <a:t>Chọn v.đề</a:t>
            </a:r>
            <a:endParaRPr lang="en-US" b="1">
              <a:solidFill>
                <a:srgbClr val="FF0000"/>
              </a:solidFill>
            </a:endParaRPr>
          </a:p>
        </p:txBody>
      </p:sp>
      <p:sp>
        <p:nvSpPr>
          <p:cNvPr id="68" name="TextBox 67"/>
          <p:cNvSpPr txBox="1"/>
          <p:nvPr/>
        </p:nvSpPr>
        <p:spPr>
          <a:xfrm>
            <a:off x="2667000" y="4419600"/>
            <a:ext cx="838200" cy="646331"/>
          </a:xfrm>
          <a:prstGeom prst="rect">
            <a:avLst/>
          </a:prstGeom>
          <a:noFill/>
        </p:spPr>
        <p:txBody>
          <a:bodyPr wrap="square" rtlCol="0">
            <a:spAutoFit/>
          </a:bodyPr>
          <a:lstStyle/>
          <a:p>
            <a:pPr algn="ctr"/>
            <a:r>
              <a:rPr lang="en-US" b="1" smtClean="0">
                <a:solidFill>
                  <a:srgbClr val="FF0000"/>
                </a:solidFill>
              </a:rPr>
              <a:t>Chia nhóm</a:t>
            </a:r>
            <a:endParaRPr lang="en-US" b="1">
              <a:solidFill>
                <a:srgbClr val="FF0000"/>
              </a:solidFill>
            </a:endParaRPr>
          </a:p>
        </p:txBody>
      </p:sp>
      <p:sp>
        <p:nvSpPr>
          <p:cNvPr id="69" name="TextBox 68"/>
          <p:cNvSpPr txBox="1"/>
          <p:nvPr/>
        </p:nvSpPr>
        <p:spPr>
          <a:xfrm>
            <a:off x="3505200" y="3849469"/>
            <a:ext cx="838200" cy="646331"/>
          </a:xfrm>
          <a:prstGeom prst="rect">
            <a:avLst/>
          </a:prstGeom>
          <a:noFill/>
        </p:spPr>
        <p:txBody>
          <a:bodyPr wrap="square" rtlCol="0">
            <a:spAutoFit/>
          </a:bodyPr>
          <a:lstStyle/>
          <a:p>
            <a:r>
              <a:rPr lang="en-US" b="1" smtClean="0">
                <a:solidFill>
                  <a:srgbClr val="FF0000"/>
                </a:solidFill>
              </a:rPr>
              <a:t>Giao n.vụ</a:t>
            </a:r>
            <a:endParaRPr lang="en-US" b="1">
              <a:solidFill>
                <a:srgbClr val="FF0000"/>
              </a:solidFill>
            </a:endParaRPr>
          </a:p>
        </p:txBody>
      </p:sp>
      <p:sp>
        <p:nvSpPr>
          <p:cNvPr id="70" name="TextBox 69"/>
          <p:cNvSpPr txBox="1"/>
          <p:nvPr/>
        </p:nvSpPr>
        <p:spPr>
          <a:xfrm>
            <a:off x="3810000" y="3276600"/>
            <a:ext cx="1143000" cy="646331"/>
          </a:xfrm>
          <a:prstGeom prst="rect">
            <a:avLst/>
          </a:prstGeom>
          <a:noFill/>
        </p:spPr>
        <p:txBody>
          <a:bodyPr wrap="square" rtlCol="0">
            <a:spAutoFit/>
          </a:bodyPr>
          <a:lstStyle/>
          <a:p>
            <a:pPr algn="ctr"/>
            <a:r>
              <a:rPr lang="en-US" b="1" smtClean="0">
                <a:solidFill>
                  <a:srgbClr val="FF0000"/>
                </a:solidFill>
              </a:rPr>
              <a:t>Trợ giúp thảo luận</a:t>
            </a:r>
            <a:endParaRPr lang="en-US" b="1">
              <a:solidFill>
                <a:srgbClr val="FF0000"/>
              </a:solidFill>
            </a:endParaRPr>
          </a:p>
        </p:txBody>
      </p:sp>
      <p:sp>
        <p:nvSpPr>
          <p:cNvPr id="71" name="TextBox 70"/>
          <p:cNvSpPr txBox="1"/>
          <p:nvPr/>
        </p:nvSpPr>
        <p:spPr>
          <a:xfrm>
            <a:off x="4572000" y="2667000"/>
            <a:ext cx="1143000" cy="646331"/>
          </a:xfrm>
          <a:prstGeom prst="rect">
            <a:avLst/>
          </a:prstGeom>
          <a:noFill/>
        </p:spPr>
        <p:txBody>
          <a:bodyPr wrap="square" rtlCol="0">
            <a:spAutoFit/>
          </a:bodyPr>
          <a:lstStyle/>
          <a:p>
            <a:pPr algn="ctr"/>
            <a:r>
              <a:rPr lang="en-US" b="1" smtClean="0">
                <a:solidFill>
                  <a:srgbClr val="FF0000"/>
                </a:solidFill>
              </a:rPr>
              <a:t>HDẫn Trình bày</a:t>
            </a:r>
            <a:endParaRPr lang="en-US" b="1">
              <a:solidFill>
                <a:srgbClr val="FF0000"/>
              </a:solidFill>
            </a:endParaRPr>
          </a:p>
        </p:txBody>
      </p:sp>
      <p:grpSp>
        <p:nvGrpSpPr>
          <p:cNvPr id="111" name="Group 110"/>
          <p:cNvGrpSpPr/>
          <p:nvPr/>
        </p:nvGrpSpPr>
        <p:grpSpPr>
          <a:xfrm>
            <a:off x="2057400" y="990600"/>
            <a:ext cx="6324600" cy="4648200"/>
            <a:chOff x="2057400" y="990600"/>
            <a:chExt cx="6324600" cy="4648200"/>
          </a:xfrm>
        </p:grpSpPr>
        <p:pic>
          <p:nvPicPr>
            <p:cNvPr id="27" name="Picture 5" descr="C:\Users\Admin\Desktop\ANH LINH TINH\sang tao.jpg"/>
            <p:cNvPicPr>
              <a:picLocks noChangeAspect="1" noChangeArrowheads="1"/>
            </p:cNvPicPr>
            <p:nvPr/>
          </p:nvPicPr>
          <p:blipFill>
            <a:blip r:embed="rId4" cstate="print"/>
            <a:srcRect/>
            <a:stretch>
              <a:fillRect/>
            </a:stretch>
          </p:blipFill>
          <p:spPr bwMode="auto">
            <a:xfrm>
              <a:off x="6221307" y="990600"/>
              <a:ext cx="2160693" cy="2209800"/>
            </a:xfrm>
            <a:prstGeom prst="rect">
              <a:avLst/>
            </a:prstGeom>
            <a:noFill/>
            <a:ln>
              <a:noFill/>
            </a:ln>
          </p:spPr>
        </p:pic>
        <p:cxnSp>
          <p:nvCxnSpPr>
            <p:cNvPr id="42" name="Elbow Connector 41"/>
            <p:cNvCxnSpPr/>
            <p:nvPr/>
          </p:nvCxnSpPr>
          <p:spPr>
            <a:xfrm flipV="1">
              <a:off x="2057400" y="5029200"/>
              <a:ext cx="1371600" cy="609600"/>
            </a:xfrm>
            <a:prstGeom prst="bentConnector3">
              <a:avLst>
                <a:gd name="adj1" fmla="val 50000"/>
              </a:avLst>
            </a:prstGeom>
            <a:ln cap="rnd" cmpd="sng">
              <a:solidFill>
                <a:srgbClr val="006600"/>
              </a:solidFill>
              <a:headEnd type="oval" w="lg" len="lg"/>
            </a:ln>
          </p:spPr>
          <p:style>
            <a:lnRef idx="3">
              <a:schemeClr val="accent6"/>
            </a:lnRef>
            <a:fillRef idx="0">
              <a:schemeClr val="accent6"/>
            </a:fillRef>
            <a:effectRef idx="2">
              <a:schemeClr val="accent6"/>
            </a:effectRef>
            <a:fontRef idx="minor">
              <a:schemeClr val="tx1"/>
            </a:fontRef>
          </p:style>
        </p:cxnSp>
        <p:cxnSp>
          <p:nvCxnSpPr>
            <p:cNvPr id="54" name="Elbow Connector 53"/>
            <p:cNvCxnSpPr/>
            <p:nvPr/>
          </p:nvCxnSpPr>
          <p:spPr>
            <a:xfrm rot="5400000" flipH="1" flipV="1">
              <a:off x="3238500" y="4076700"/>
              <a:ext cx="1143000" cy="762000"/>
            </a:xfrm>
            <a:prstGeom prst="bentConnector3">
              <a:avLst>
                <a:gd name="adj1" fmla="val 50000"/>
              </a:avLst>
            </a:prstGeom>
            <a:ln cap="rnd" cmpd="sng">
              <a:solidFill>
                <a:srgbClr val="006600"/>
              </a:solidFill>
            </a:ln>
          </p:spPr>
          <p:style>
            <a:lnRef idx="3">
              <a:schemeClr val="accent6"/>
            </a:lnRef>
            <a:fillRef idx="0">
              <a:schemeClr val="accent6"/>
            </a:fillRef>
            <a:effectRef idx="2">
              <a:schemeClr val="accent6"/>
            </a:effectRef>
            <a:fontRef idx="minor">
              <a:schemeClr val="tx1"/>
            </a:fontRef>
          </p:style>
        </p:cxnSp>
        <p:cxnSp>
          <p:nvCxnSpPr>
            <p:cNvPr id="64" name="Elbow Connector 63"/>
            <p:cNvCxnSpPr/>
            <p:nvPr/>
          </p:nvCxnSpPr>
          <p:spPr>
            <a:xfrm flipV="1">
              <a:off x="4206240" y="3276600"/>
              <a:ext cx="1293055" cy="606083"/>
            </a:xfrm>
            <a:prstGeom prst="bentConnector3">
              <a:avLst>
                <a:gd name="adj1" fmla="val 50000"/>
              </a:avLst>
            </a:prstGeom>
            <a:ln cap="rnd" cmpd="sng">
              <a:solidFill>
                <a:srgbClr val="006600"/>
              </a:solidFill>
            </a:ln>
          </p:spPr>
          <p:style>
            <a:lnRef idx="3">
              <a:schemeClr val="accent6"/>
            </a:lnRef>
            <a:fillRef idx="0">
              <a:schemeClr val="accent6"/>
            </a:fillRef>
            <a:effectRef idx="2">
              <a:schemeClr val="accent6"/>
            </a:effectRef>
            <a:fontRef idx="minor">
              <a:schemeClr val="tx1"/>
            </a:fontRef>
          </p:style>
        </p:cxnSp>
        <p:cxnSp>
          <p:nvCxnSpPr>
            <p:cNvPr id="76" name="Elbow Connector 75"/>
            <p:cNvCxnSpPr/>
            <p:nvPr/>
          </p:nvCxnSpPr>
          <p:spPr>
            <a:xfrm flipV="1">
              <a:off x="4876800" y="2590800"/>
              <a:ext cx="2209800" cy="685800"/>
            </a:xfrm>
            <a:prstGeom prst="bentConnector3">
              <a:avLst>
                <a:gd name="adj1" fmla="val 32812"/>
              </a:avLst>
            </a:prstGeom>
            <a:ln cap="rnd" cmpd="sng">
              <a:solidFill>
                <a:srgbClr val="006600"/>
              </a:solidFill>
              <a:tailEnd type="triangle" w="lg" len="lg"/>
            </a:ln>
          </p:spPr>
          <p:style>
            <a:lnRef idx="3">
              <a:schemeClr val="accent6"/>
            </a:lnRef>
            <a:fillRef idx="0">
              <a:schemeClr val="accent6"/>
            </a:fillRef>
            <a:effectRef idx="2">
              <a:schemeClr val="accent6"/>
            </a:effectRef>
            <a:fontRef idx="minor">
              <a:schemeClr val="tx1"/>
            </a:fontRef>
          </p:style>
        </p:cxnSp>
      </p:grpSp>
      <p:grpSp>
        <p:nvGrpSpPr>
          <p:cNvPr id="110" name="Group 109"/>
          <p:cNvGrpSpPr/>
          <p:nvPr/>
        </p:nvGrpSpPr>
        <p:grpSpPr>
          <a:xfrm rot="21377748">
            <a:off x="2993509" y="3022863"/>
            <a:ext cx="4018521" cy="2438400"/>
            <a:chOff x="1243068" y="2054165"/>
            <a:chExt cx="4018521" cy="2438400"/>
          </a:xfrm>
        </p:grpSpPr>
        <p:sp>
          <p:nvSpPr>
            <p:cNvPr id="29700" name="WordArt 4"/>
            <p:cNvSpPr>
              <a:spLocks noChangeArrowheads="1" noChangeShapeType="1" noTextEdit="1"/>
            </p:cNvSpPr>
            <p:nvPr/>
          </p:nvSpPr>
          <p:spPr bwMode="auto">
            <a:xfrm rot="19946265">
              <a:off x="1243068" y="2735916"/>
              <a:ext cx="3945312" cy="823569"/>
            </a:xfrm>
            <a:prstGeom prst="rect">
              <a:avLst/>
            </a:prstGeom>
          </p:spPr>
          <p:txBody>
            <a:bodyPr wrap="none" fromWordArt="1">
              <a:prstTxWarp prst="textSlantUp">
                <a:avLst>
                  <a:gd name="adj" fmla="val 55556"/>
                </a:avLst>
              </a:prstTxWarp>
            </a:bodyPr>
            <a:lstStyle/>
            <a:p>
              <a:r>
                <a:rPr lang="en-US" sz="3600" smtClean="0">
                  <a:solidFill>
                    <a:srgbClr val="006600"/>
                  </a:solidFill>
                </a:rPr>
                <a:t>Quy trình dạy học nhóm</a:t>
              </a:r>
              <a:endParaRPr lang="en-US" sz="3600">
                <a:solidFill>
                  <a:srgbClr val="006600"/>
                </a:solidFill>
              </a:endParaRPr>
            </a:p>
          </p:txBody>
        </p:sp>
        <p:cxnSp>
          <p:nvCxnSpPr>
            <p:cNvPr id="106" name="Straight Arrow Connector 105"/>
            <p:cNvCxnSpPr/>
            <p:nvPr/>
          </p:nvCxnSpPr>
          <p:spPr>
            <a:xfrm flipV="1">
              <a:off x="1680189" y="2054165"/>
              <a:ext cx="3581400" cy="2438400"/>
            </a:xfrm>
            <a:prstGeom prst="straightConnector1">
              <a:avLst/>
            </a:prstGeom>
            <a:ln>
              <a:headEnd type="oval" w="lg" len="lg"/>
              <a:tailEnd type="triangle" w="med" len="med"/>
            </a:ln>
          </p:spPr>
          <p:style>
            <a:lnRef idx="3">
              <a:schemeClr val="accent2"/>
            </a:lnRef>
            <a:fillRef idx="0">
              <a:schemeClr val="accent2"/>
            </a:fillRef>
            <a:effectRef idx="2">
              <a:schemeClr val="accent2"/>
            </a:effectRef>
            <a:fontRef idx="minor">
              <a:schemeClr val="tx1"/>
            </a:fontRef>
          </p:style>
        </p:cxnSp>
      </p:grpSp>
      <p:sp>
        <p:nvSpPr>
          <p:cNvPr id="74" name="TextBox 73"/>
          <p:cNvSpPr txBox="1"/>
          <p:nvPr/>
        </p:nvSpPr>
        <p:spPr>
          <a:xfrm>
            <a:off x="5486400" y="1981200"/>
            <a:ext cx="1143000" cy="646331"/>
          </a:xfrm>
          <a:prstGeom prst="rect">
            <a:avLst/>
          </a:prstGeom>
          <a:noFill/>
        </p:spPr>
        <p:txBody>
          <a:bodyPr wrap="square" rtlCol="0">
            <a:spAutoFit/>
          </a:bodyPr>
          <a:lstStyle/>
          <a:p>
            <a:pPr algn="ctr"/>
            <a:r>
              <a:rPr lang="en-US" b="1" smtClean="0">
                <a:solidFill>
                  <a:srgbClr val="FF0000"/>
                </a:solidFill>
              </a:rPr>
              <a:t>Hợp thức hóa KT</a:t>
            </a:r>
            <a:endParaRPr lang="en-US" b="1">
              <a:solidFill>
                <a:srgbClr val="FF0000"/>
              </a:solidFill>
            </a:endParaRPr>
          </a:p>
        </p:txBody>
      </p:sp>
      <p:grpSp>
        <p:nvGrpSpPr>
          <p:cNvPr id="112" name="Group 111"/>
          <p:cNvGrpSpPr/>
          <p:nvPr/>
        </p:nvGrpSpPr>
        <p:grpSpPr>
          <a:xfrm>
            <a:off x="6324600" y="3200400"/>
            <a:ext cx="2107097" cy="2133600"/>
            <a:chOff x="5893903" y="3505200"/>
            <a:chExt cx="2107097" cy="2133600"/>
          </a:xfrm>
        </p:grpSpPr>
        <p:sp>
          <p:nvSpPr>
            <p:cNvPr id="99" name="Cross 98"/>
            <p:cNvSpPr/>
            <p:nvPr/>
          </p:nvSpPr>
          <p:spPr>
            <a:xfrm>
              <a:off x="5893903" y="3505200"/>
              <a:ext cx="2107097" cy="2133600"/>
            </a:xfrm>
            <a:prstGeom prst="plus">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9702" name="WordArt 6"/>
            <p:cNvSpPr>
              <a:spLocks noChangeArrowheads="1" noChangeShapeType="1" noTextEdit="1"/>
            </p:cNvSpPr>
            <p:nvPr/>
          </p:nvSpPr>
          <p:spPr bwMode="auto">
            <a:xfrm>
              <a:off x="5943600" y="4343400"/>
              <a:ext cx="1981200" cy="457200"/>
            </a:xfrm>
            <a:prstGeom prst="rect">
              <a:avLst/>
            </a:prstGeom>
          </p:spPr>
          <p:txBody>
            <a:bodyPr wrap="none" fromWordArt="1">
              <a:prstTxWarp prst="textPlain">
                <a:avLst>
                  <a:gd name="adj" fmla="val 50000"/>
                </a:avLst>
              </a:prstTxWarp>
            </a:bodyPr>
            <a:lstStyle/>
            <a:p>
              <a:pPr algn="ctr" rtl="0"/>
              <a:r>
                <a:rPr lang="en-US" sz="3600" kern="10" spc="0" smtClean="0">
                  <a:ln w="9525">
                    <a:noFill/>
                    <a:round/>
                    <a:headEnd/>
                    <a:tailEnd/>
                  </a:ln>
                  <a:solidFill>
                    <a:srgbClr val="FFFF00"/>
                  </a:solidFill>
                  <a:effectLst/>
                  <a:latin typeface=".VnTifani HeavyH"/>
                </a:rPr>
                <a:t>Từng bước một</a:t>
              </a:r>
              <a:endParaRPr lang="en-US" sz="3600" kern="10" spc="0">
                <a:ln w="9525">
                  <a:noFill/>
                  <a:round/>
                  <a:headEnd/>
                  <a:tailEnd/>
                </a:ln>
                <a:solidFill>
                  <a:srgbClr val="FFFF00"/>
                </a:solidFill>
                <a:effectLst/>
                <a:latin typeface=".VnTifani HeavyH"/>
              </a:endParaRPr>
            </a:p>
          </p:txBody>
        </p:sp>
      </p:grpSp>
      <p:pic>
        <p:nvPicPr>
          <p:cNvPr id="29698" name="Picture 2" descr="C:\Users\Admin\Desktop\ANH LINH TINH\nang.png"/>
          <p:cNvPicPr>
            <a:picLocks noChangeAspect="1" noChangeArrowheads="1"/>
          </p:cNvPicPr>
          <p:nvPr/>
        </p:nvPicPr>
        <p:blipFill>
          <a:blip r:embed="rId5" cstate="print"/>
          <a:srcRect/>
          <a:stretch>
            <a:fillRect/>
          </a:stretch>
        </p:blipFill>
        <p:spPr bwMode="auto">
          <a:xfrm>
            <a:off x="6248400" y="990600"/>
            <a:ext cx="2133600" cy="2133600"/>
          </a:xfrm>
          <a:prstGeom prst="rect">
            <a:avLst/>
          </a:prstGeom>
          <a:noFill/>
        </p:spPr>
      </p:pic>
      <p:sp>
        <p:nvSpPr>
          <p:cNvPr id="45" name="Rounded Rectangular Callout 44"/>
          <p:cNvSpPr/>
          <p:nvPr/>
        </p:nvSpPr>
        <p:spPr>
          <a:xfrm>
            <a:off x="1143000" y="3200400"/>
            <a:ext cx="1447800" cy="533400"/>
          </a:xfrm>
          <a:prstGeom prst="wedgeRoundRectCallout">
            <a:avLst>
              <a:gd name="adj1" fmla="val 119060"/>
              <a:gd name="adj2" fmla="val 13739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mtClean="0"/>
              <a:t>Chuyển giao nhiệm vụ</a:t>
            </a:r>
            <a:endParaRPr lang="en-US"/>
          </a:p>
        </p:txBody>
      </p:sp>
      <p:sp>
        <p:nvSpPr>
          <p:cNvPr id="47" name="Rounded Rectangular Callout 46"/>
          <p:cNvSpPr/>
          <p:nvPr/>
        </p:nvSpPr>
        <p:spPr>
          <a:xfrm>
            <a:off x="1828800" y="2362200"/>
            <a:ext cx="1447800" cy="609600"/>
          </a:xfrm>
          <a:prstGeom prst="wedgeRoundRectCallout">
            <a:avLst>
              <a:gd name="adj1" fmla="val 96765"/>
              <a:gd name="adj2" fmla="val 137345"/>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mtClean="0"/>
              <a:t>Thực hiện nhiệm vụ</a:t>
            </a:r>
            <a:endParaRPr lang="en-US"/>
          </a:p>
        </p:txBody>
      </p:sp>
      <p:grpSp>
        <p:nvGrpSpPr>
          <p:cNvPr id="53" name="Group 52"/>
          <p:cNvGrpSpPr/>
          <p:nvPr/>
        </p:nvGrpSpPr>
        <p:grpSpPr>
          <a:xfrm>
            <a:off x="381000" y="4038600"/>
            <a:ext cx="2819266" cy="847824"/>
            <a:chOff x="381000" y="4038600"/>
            <a:chExt cx="2819266" cy="847824"/>
          </a:xfrm>
        </p:grpSpPr>
        <p:sp>
          <p:nvSpPr>
            <p:cNvPr id="44" name="Rounded Rectangular Callout 43"/>
            <p:cNvSpPr/>
            <p:nvPr/>
          </p:nvSpPr>
          <p:spPr>
            <a:xfrm>
              <a:off x="381000" y="4038600"/>
              <a:ext cx="1295400" cy="381000"/>
            </a:xfrm>
            <a:prstGeom prst="wedgeRoundRectCallout">
              <a:avLst>
                <a:gd name="adj1" fmla="val 107557"/>
                <a:gd name="adj2" fmla="val 107924"/>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mtClean="0"/>
                <a:t>Chuẩn bị</a:t>
              </a:r>
              <a:endParaRPr lang="en-US"/>
            </a:p>
          </p:txBody>
        </p:sp>
        <p:sp>
          <p:nvSpPr>
            <p:cNvPr id="48" name="Right Brace 47"/>
            <p:cNvSpPr/>
            <p:nvPr/>
          </p:nvSpPr>
          <p:spPr>
            <a:xfrm rot="14019810" flipV="1">
              <a:off x="2433698" y="4119855"/>
              <a:ext cx="272066" cy="1261071"/>
            </a:xfrm>
            <a:prstGeom prst="rightBrace">
              <a:avLst>
                <a:gd name="adj1" fmla="val 52592"/>
                <a:gd name="adj2" fmla="val 51052"/>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grpSp>
      <p:sp>
        <p:nvSpPr>
          <p:cNvPr id="49" name="Rounded Rectangular Callout 48"/>
          <p:cNvSpPr/>
          <p:nvPr/>
        </p:nvSpPr>
        <p:spPr>
          <a:xfrm>
            <a:off x="4267200" y="990600"/>
            <a:ext cx="1219200" cy="533400"/>
          </a:xfrm>
          <a:prstGeom prst="wedgeRoundRectCallout">
            <a:avLst>
              <a:gd name="adj1" fmla="val 85266"/>
              <a:gd name="adj2" fmla="val 155119"/>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mtClean="0"/>
              <a:t>Tổng kết</a:t>
            </a:r>
            <a:endParaRPr lang="en-US"/>
          </a:p>
        </p:txBody>
      </p:sp>
      <p:sp>
        <p:nvSpPr>
          <p:cNvPr id="52" name="Rounded Rectangular Callout 51"/>
          <p:cNvSpPr/>
          <p:nvPr/>
        </p:nvSpPr>
        <p:spPr>
          <a:xfrm>
            <a:off x="2667000" y="1524000"/>
            <a:ext cx="1447800" cy="609600"/>
          </a:xfrm>
          <a:prstGeom prst="wedgeRoundRectCallout">
            <a:avLst>
              <a:gd name="adj1" fmla="val 101197"/>
              <a:gd name="adj2" fmla="val 163661"/>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mtClean="0"/>
              <a:t>Báo cáo thảo luận</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strips(upRight)">
                                      <p:cBhvr>
                                        <p:cTn id="7" dur="10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strips(upRight)">
                                      <p:cBhvr>
                                        <p:cTn id="12" dur="3000"/>
                                        <p:tgtEl>
                                          <p:spTgt spid="111"/>
                                        </p:tgtEl>
                                      </p:cBhvr>
                                    </p:animEffect>
                                  </p:childTnLst>
                                </p:cTn>
                              </p:par>
                              <p:par>
                                <p:cTn id="13" presetID="10" presetClass="entr" presetSubtype="0" fill="hold" nodeType="withEffect">
                                  <p:stCondLst>
                                    <p:cond delay="0"/>
                                  </p:stCondLst>
                                  <p:childTnLst>
                                    <p:set>
                                      <p:cBhvr>
                                        <p:cTn id="14" dur="1" fill="hold">
                                          <p:stCondLst>
                                            <p:cond delay="0"/>
                                          </p:stCondLst>
                                        </p:cTn>
                                        <p:tgtEl>
                                          <p:spTgt spid="112"/>
                                        </p:tgtEl>
                                        <p:attrNameLst>
                                          <p:attrName>style.visibility</p:attrName>
                                        </p:attrNameLst>
                                      </p:cBhvr>
                                      <p:to>
                                        <p:strVal val="visible"/>
                                      </p:to>
                                    </p:set>
                                    <p:animEffect transition="in" filter="fade">
                                      <p:cBhvr>
                                        <p:cTn id="15" dur="2000"/>
                                        <p:tgtEl>
                                          <p:spTgt spid="112"/>
                                        </p:tgtEl>
                                      </p:cBhvr>
                                    </p:animEffect>
                                  </p:childTnLst>
                                </p:cTn>
                              </p:par>
                            </p:childTnLst>
                          </p:cTn>
                        </p:par>
                        <p:par>
                          <p:cTn id="16" fill="hold">
                            <p:stCondLst>
                              <p:cond delay="3000"/>
                            </p:stCondLst>
                            <p:childTnLst>
                              <p:par>
                                <p:cTn id="17" presetID="18" presetClass="entr" presetSubtype="3"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strips(upRight)">
                                      <p:cBhvr>
                                        <p:cTn id="19" dur="500"/>
                                        <p:tgtEl>
                                          <p:spTgt spid="67"/>
                                        </p:tgtEl>
                                      </p:cBhvr>
                                    </p:animEffect>
                                  </p:childTnLst>
                                </p:cTn>
                              </p:par>
                            </p:childTnLst>
                          </p:cTn>
                        </p:par>
                        <p:par>
                          <p:cTn id="20" fill="hold">
                            <p:stCondLst>
                              <p:cond delay="3500"/>
                            </p:stCondLst>
                            <p:childTnLst>
                              <p:par>
                                <p:cTn id="21" presetID="18" presetClass="entr" presetSubtype="3"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strips(upRight)">
                                      <p:cBhvr>
                                        <p:cTn id="23" dur="500"/>
                                        <p:tgtEl>
                                          <p:spTgt spid="68"/>
                                        </p:tgtEl>
                                      </p:cBhvr>
                                    </p:animEffect>
                                  </p:childTnLst>
                                </p:cTn>
                              </p:par>
                            </p:childTnLst>
                          </p:cTn>
                        </p:par>
                        <p:par>
                          <p:cTn id="24" fill="hold">
                            <p:stCondLst>
                              <p:cond delay="4000"/>
                            </p:stCondLst>
                            <p:childTnLst>
                              <p:par>
                                <p:cTn id="25" presetID="18" presetClass="entr" presetSubtype="3"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strips(upRight)">
                                      <p:cBhvr>
                                        <p:cTn id="27" dur="500"/>
                                        <p:tgtEl>
                                          <p:spTgt spid="69"/>
                                        </p:tgtEl>
                                      </p:cBhvr>
                                    </p:animEffect>
                                  </p:childTnLst>
                                </p:cTn>
                              </p:par>
                            </p:childTnLst>
                          </p:cTn>
                        </p:par>
                        <p:par>
                          <p:cTn id="28" fill="hold">
                            <p:stCondLst>
                              <p:cond delay="4500"/>
                            </p:stCondLst>
                            <p:childTnLst>
                              <p:par>
                                <p:cTn id="29" presetID="18" presetClass="entr" presetSubtype="3"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strips(upRight)">
                                      <p:cBhvr>
                                        <p:cTn id="31" dur="500"/>
                                        <p:tgtEl>
                                          <p:spTgt spid="70"/>
                                        </p:tgtEl>
                                      </p:cBhvr>
                                    </p:animEffect>
                                  </p:childTnLst>
                                </p:cTn>
                              </p:par>
                            </p:childTnLst>
                          </p:cTn>
                        </p:par>
                        <p:par>
                          <p:cTn id="32" fill="hold">
                            <p:stCondLst>
                              <p:cond delay="5000"/>
                            </p:stCondLst>
                            <p:childTnLst>
                              <p:par>
                                <p:cTn id="33" presetID="18" presetClass="entr" presetSubtype="3"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strips(upRight)">
                                      <p:cBhvr>
                                        <p:cTn id="35" dur="500"/>
                                        <p:tgtEl>
                                          <p:spTgt spid="71"/>
                                        </p:tgtEl>
                                      </p:cBhvr>
                                    </p:animEffect>
                                  </p:childTnLst>
                                </p:cTn>
                              </p:par>
                            </p:childTnLst>
                          </p:cTn>
                        </p:par>
                        <p:par>
                          <p:cTn id="36" fill="hold">
                            <p:stCondLst>
                              <p:cond delay="5500"/>
                            </p:stCondLst>
                            <p:childTnLst>
                              <p:par>
                                <p:cTn id="37" presetID="18" presetClass="entr" presetSubtype="3"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strips(upRight)">
                                      <p:cBhvr>
                                        <p:cTn id="39" dur="500"/>
                                        <p:tgtEl>
                                          <p:spTgt spid="74"/>
                                        </p:tgtEl>
                                      </p:cBhvr>
                                    </p:animEffect>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29698"/>
                                        </p:tgtEl>
                                        <p:attrNameLst>
                                          <p:attrName>style.visibility</p:attrName>
                                        </p:attrNameLst>
                                      </p:cBhvr>
                                      <p:to>
                                        <p:strVal val="visible"/>
                                      </p:to>
                                    </p:set>
                                    <p:animEffect transition="in" filter="fade">
                                      <p:cBhvr>
                                        <p:cTn id="43" dur="500"/>
                                        <p:tgtEl>
                                          <p:spTgt spid="2969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left)">
                                      <p:cBhvr>
                                        <p:cTn id="48" dur="500"/>
                                        <p:tgtEl>
                                          <p:spTgt spid="53"/>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childTnLst>
                          </p:cTn>
                        </p:par>
                        <p:par>
                          <p:cTn id="53" fill="hold">
                            <p:stCondLst>
                              <p:cond delay="1000"/>
                            </p:stCondLst>
                            <p:childTnLst>
                              <p:par>
                                <p:cTn id="54" presetID="22" presetClass="entr" presetSubtype="8"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left)">
                                      <p:cBhvr>
                                        <p:cTn id="56" dur="500"/>
                                        <p:tgtEl>
                                          <p:spTgt spid="47"/>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left)">
                                      <p:cBhvr>
                                        <p:cTn id="60" dur="500"/>
                                        <p:tgtEl>
                                          <p:spTgt spid="52"/>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left)">
                                      <p:cBhvr>
                                        <p:cTn id="6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4" grpId="0"/>
      <p:bldP spid="45" grpId="0" animBg="1"/>
      <p:bldP spid="47" grpId="0" animBg="1"/>
      <p:bldP spid="49" grpId="0" animBg="1"/>
      <p:bldP spid="5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1812</TotalTime>
  <Words>1025</Words>
  <Application>Microsoft Office PowerPoint</Application>
  <PresentationFormat>On-screen Show (4:3)</PresentationFormat>
  <Paragraphs>174</Paragraphs>
  <Slides>18</Slides>
  <Notes>13</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301</cp:revision>
  <dcterms:created xsi:type="dcterms:W3CDTF">2016-01-18T22:46:18Z</dcterms:created>
  <dcterms:modified xsi:type="dcterms:W3CDTF">2016-03-07T03:32:36Z</dcterms:modified>
</cp:coreProperties>
</file>